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317" r:id="rId2"/>
    <p:sldId id="318" r:id="rId3"/>
    <p:sldId id="319" r:id="rId4"/>
    <p:sldId id="320" r:id="rId5"/>
    <p:sldId id="321" r:id="rId6"/>
    <p:sldId id="322" r:id="rId7"/>
    <p:sldId id="314" r:id="rId8"/>
    <p:sldId id="316" r:id="rId9"/>
    <p:sldId id="323" r:id="rId10"/>
    <p:sldId id="324" r:id="rId11"/>
    <p:sldId id="325" r:id="rId12"/>
    <p:sldId id="326" r:id="rId13"/>
    <p:sldId id="257" r:id="rId14"/>
    <p:sldId id="258" r:id="rId15"/>
    <p:sldId id="259" r:id="rId16"/>
    <p:sldId id="262" r:id="rId17"/>
    <p:sldId id="260" r:id="rId18"/>
    <p:sldId id="261" r:id="rId19"/>
    <p:sldId id="256" r:id="rId20"/>
    <p:sldId id="327" r:id="rId21"/>
    <p:sldId id="269" r:id="rId22"/>
    <p:sldId id="328" r:id="rId23"/>
    <p:sldId id="329" r:id="rId24"/>
    <p:sldId id="330" r:id="rId25"/>
    <p:sldId id="331" r:id="rId26"/>
    <p:sldId id="332" r:id="rId27"/>
    <p:sldId id="270" r:id="rId28"/>
    <p:sldId id="271" r:id="rId29"/>
    <p:sldId id="272" r:id="rId30"/>
    <p:sldId id="264" r:id="rId31"/>
    <p:sldId id="263" r:id="rId32"/>
    <p:sldId id="265" r:id="rId33"/>
    <p:sldId id="266" r:id="rId34"/>
    <p:sldId id="267" r:id="rId35"/>
    <p:sldId id="268"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Calibri Light" panose="020F0302020204030204" pitchFamily="34" charset="0"/>
      <p:regular r:id="rId42"/>
      <p:italic r:id="rId43"/>
    </p:embeddedFont>
    <p:embeddedFont>
      <p:font typeface="Times" panose="02020603050405020304" pitchFamily="18" charset="0"/>
      <p:regular r:id="rId44"/>
      <p:bold r:id="rId45"/>
      <p:italic r:id="rId46"/>
      <p:boldItalic r:id="rId47"/>
    </p:embeddedFont>
  </p:embeddedFont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Stijl, licht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5" autoAdjust="0"/>
    <p:restoredTop sz="94660"/>
  </p:normalViewPr>
  <p:slideViewPr>
    <p:cSldViewPr snapToGrid="0">
      <p:cViewPr varScale="1">
        <p:scale>
          <a:sx n="104" d="100"/>
          <a:sy n="104" d="100"/>
        </p:scale>
        <p:origin x="13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A7BF5-1B30-4E6F-B6D9-A85FBCF53ED3}"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8A38F6D-F075-468A-AFAA-01800CD26491}">
      <dgm:prSet/>
      <dgm:spPr/>
      <dgm:t>
        <a:bodyPr/>
        <a:lstStyle/>
        <a:p>
          <a:r>
            <a:rPr lang="nl-BE"/>
            <a:t>“Use of unassigned local variable [x]”</a:t>
          </a:r>
          <a:endParaRPr lang="en-US"/>
        </a:p>
      </dgm:t>
    </dgm:pt>
    <dgm:pt modelId="{6B8720C4-91F4-4874-870B-AB828DFC6082}" type="parTrans" cxnId="{74591EE4-B637-4214-8C66-B1ABC1C5038C}">
      <dgm:prSet/>
      <dgm:spPr/>
      <dgm:t>
        <a:bodyPr/>
        <a:lstStyle/>
        <a:p>
          <a:endParaRPr lang="en-US"/>
        </a:p>
      </dgm:t>
    </dgm:pt>
    <dgm:pt modelId="{453613B7-0E46-456A-99AF-1267D07A4878}" type="sibTrans" cxnId="{74591EE4-B637-4214-8C66-B1ABC1C5038C}">
      <dgm:prSet/>
      <dgm:spPr/>
      <dgm:t>
        <a:bodyPr/>
        <a:lstStyle/>
        <a:p>
          <a:endParaRPr lang="en-US"/>
        </a:p>
      </dgm:t>
    </dgm:pt>
    <dgm:pt modelId="{00143DBA-4EBC-4722-9FDD-236399E7D097}">
      <dgm:prSet/>
      <dgm:spPr/>
      <dgm:t>
        <a:bodyPr/>
        <a:lstStyle/>
        <a:p>
          <a:r>
            <a:rPr lang="nl-BE" dirty="0" err="1"/>
            <a:t>Opl</a:t>
          </a:r>
          <a:r>
            <a:rPr lang="nl-BE" dirty="0"/>
            <a:t>: Variabele [x] beginwaarde geven</a:t>
          </a:r>
          <a:endParaRPr lang="en-US" dirty="0"/>
        </a:p>
      </dgm:t>
    </dgm:pt>
    <dgm:pt modelId="{2C4C753F-510B-4A2A-8C51-C6361CB1FE62}" type="parTrans" cxnId="{FDC8BBBF-193B-41C5-891B-F5FA39A5A5D1}">
      <dgm:prSet/>
      <dgm:spPr/>
      <dgm:t>
        <a:bodyPr/>
        <a:lstStyle/>
        <a:p>
          <a:endParaRPr lang="en-US"/>
        </a:p>
      </dgm:t>
    </dgm:pt>
    <dgm:pt modelId="{C59D394D-950C-4441-8C4F-3F5BB39BC903}" type="sibTrans" cxnId="{FDC8BBBF-193B-41C5-891B-F5FA39A5A5D1}">
      <dgm:prSet/>
      <dgm:spPr/>
      <dgm:t>
        <a:bodyPr/>
        <a:lstStyle/>
        <a:p>
          <a:endParaRPr lang="en-US"/>
        </a:p>
      </dgm:t>
    </dgm:pt>
    <dgm:pt modelId="{38B160A1-8892-40E8-B80F-457030903A25}">
      <dgm:prSet/>
      <dgm:spPr/>
      <dgm:t>
        <a:bodyPr/>
        <a:lstStyle/>
        <a:p>
          <a:r>
            <a:rPr lang="nl-BE"/>
            <a:t>“A local variabele named [x] canned be declared in this scope because it would give a different meaning to [x]”</a:t>
          </a:r>
          <a:endParaRPr lang="en-US"/>
        </a:p>
      </dgm:t>
    </dgm:pt>
    <dgm:pt modelId="{4081B03A-D6CF-4A9C-B9FD-E7412075C0CC}" type="parTrans" cxnId="{8B413F46-ABAC-42C6-A083-0A3301C78759}">
      <dgm:prSet/>
      <dgm:spPr/>
      <dgm:t>
        <a:bodyPr/>
        <a:lstStyle/>
        <a:p>
          <a:endParaRPr lang="en-US"/>
        </a:p>
      </dgm:t>
    </dgm:pt>
    <dgm:pt modelId="{D952DB29-B959-499E-A2CF-2141FD99DA37}" type="sibTrans" cxnId="{8B413F46-ABAC-42C6-A083-0A3301C78759}">
      <dgm:prSet/>
      <dgm:spPr/>
      <dgm:t>
        <a:bodyPr/>
        <a:lstStyle/>
        <a:p>
          <a:endParaRPr lang="en-US"/>
        </a:p>
      </dgm:t>
    </dgm:pt>
    <dgm:pt modelId="{CA92E4BB-25F2-4567-B67D-813A0DD63443}">
      <dgm:prSet/>
      <dgm:spPr/>
      <dgm:t>
        <a:bodyPr/>
        <a:lstStyle/>
        <a:p>
          <a:r>
            <a:rPr lang="nl-BE" dirty="0" err="1"/>
            <a:t>Opl</a:t>
          </a:r>
          <a:r>
            <a:rPr lang="nl-BE" dirty="0"/>
            <a:t>: De nieuwe variabele een andere naam geven</a:t>
          </a:r>
          <a:endParaRPr lang="en-US" dirty="0"/>
        </a:p>
      </dgm:t>
    </dgm:pt>
    <dgm:pt modelId="{813E86A8-D9DC-431A-A713-5E3D74472552}" type="parTrans" cxnId="{C1F1EFAE-15A6-4C46-8CDD-60FA816789B6}">
      <dgm:prSet/>
      <dgm:spPr/>
      <dgm:t>
        <a:bodyPr/>
        <a:lstStyle/>
        <a:p>
          <a:endParaRPr lang="en-US"/>
        </a:p>
      </dgm:t>
    </dgm:pt>
    <dgm:pt modelId="{0EC3502B-B182-451B-8D58-7756B3130CEB}" type="sibTrans" cxnId="{C1F1EFAE-15A6-4C46-8CDD-60FA816789B6}">
      <dgm:prSet/>
      <dgm:spPr/>
      <dgm:t>
        <a:bodyPr/>
        <a:lstStyle/>
        <a:p>
          <a:endParaRPr lang="en-US"/>
        </a:p>
      </dgm:t>
    </dgm:pt>
    <dgm:pt modelId="{70BD629F-E428-418E-9CB1-B393929804C0}">
      <dgm:prSet/>
      <dgm:spPr/>
      <dgm:t>
        <a:bodyPr/>
        <a:lstStyle/>
        <a:p>
          <a:r>
            <a:rPr lang="nl-BE"/>
            <a:t>“The name [x] does not exist in the current context”</a:t>
          </a:r>
          <a:endParaRPr lang="en-US"/>
        </a:p>
      </dgm:t>
    </dgm:pt>
    <dgm:pt modelId="{34802B52-26D4-4423-8B50-A392CD320910}" type="parTrans" cxnId="{920FD870-C8B1-4EA7-9730-2B5A8A0911A6}">
      <dgm:prSet/>
      <dgm:spPr/>
      <dgm:t>
        <a:bodyPr/>
        <a:lstStyle/>
        <a:p>
          <a:endParaRPr lang="en-US"/>
        </a:p>
      </dgm:t>
    </dgm:pt>
    <dgm:pt modelId="{37B84F7F-BDF7-41EA-86A7-627E1D5D3710}" type="sibTrans" cxnId="{920FD870-C8B1-4EA7-9730-2B5A8A0911A6}">
      <dgm:prSet/>
      <dgm:spPr/>
      <dgm:t>
        <a:bodyPr/>
        <a:lstStyle/>
        <a:p>
          <a:endParaRPr lang="en-US"/>
        </a:p>
      </dgm:t>
    </dgm:pt>
    <dgm:pt modelId="{8D88D921-DA5F-4B6B-83ED-FF510EE2E924}">
      <dgm:prSet/>
      <dgm:spPr/>
      <dgm:t>
        <a:bodyPr/>
        <a:lstStyle/>
        <a:p>
          <a:r>
            <a:rPr lang="nl-BE" dirty="0" err="1"/>
            <a:t>Opl</a:t>
          </a:r>
          <a:r>
            <a:rPr lang="nl-BE"/>
            <a:t>: Variabele </a:t>
          </a:r>
          <a:r>
            <a:rPr lang="nl-BE" dirty="0"/>
            <a:t>in grotere scope aanmaken (bv in bovenliggende block)</a:t>
          </a:r>
          <a:endParaRPr lang="en-US" dirty="0"/>
        </a:p>
      </dgm:t>
    </dgm:pt>
    <dgm:pt modelId="{E973C031-37BB-4688-8449-320BD35CA341}" type="parTrans" cxnId="{EB9AE4E5-FFF9-482F-9C6A-5F216854C771}">
      <dgm:prSet/>
      <dgm:spPr/>
      <dgm:t>
        <a:bodyPr/>
        <a:lstStyle/>
        <a:p>
          <a:endParaRPr lang="en-US"/>
        </a:p>
      </dgm:t>
    </dgm:pt>
    <dgm:pt modelId="{5BB88069-68BA-41B7-8DDC-6EEDEB5C28B6}" type="sibTrans" cxnId="{EB9AE4E5-FFF9-482F-9C6A-5F216854C771}">
      <dgm:prSet/>
      <dgm:spPr/>
      <dgm:t>
        <a:bodyPr/>
        <a:lstStyle/>
        <a:p>
          <a:endParaRPr lang="en-US"/>
        </a:p>
      </dgm:t>
    </dgm:pt>
    <dgm:pt modelId="{14F165AB-C5F3-4EF8-8450-B221F194628F}" type="pres">
      <dgm:prSet presAssocID="{06AA7BF5-1B30-4E6F-B6D9-A85FBCF53ED3}" presName="linear" presStyleCnt="0">
        <dgm:presLayoutVars>
          <dgm:animLvl val="lvl"/>
          <dgm:resizeHandles val="exact"/>
        </dgm:presLayoutVars>
      </dgm:prSet>
      <dgm:spPr/>
    </dgm:pt>
    <dgm:pt modelId="{1E00C54C-3FED-4F2C-96F8-1B8B87967BD7}" type="pres">
      <dgm:prSet presAssocID="{C8A38F6D-F075-468A-AFAA-01800CD26491}" presName="parentText" presStyleLbl="node1" presStyleIdx="0" presStyleCnt="3">
        <dgm:presLayoutVars>
          <dgm:chMax val="0"/>
          <dgm:bulletEnabled val="1"/>
        </dgm:presLayoutVars>
      </dgm:prSet>
      <dgm:spPr/>
    </dgm:pt>
    <dgm:pt modelId="{4D82794A-D395-4C22-9ECE-A4C75EADBE02}" type="pres">
      <dgm:prSet presAssocID="{C8A38F6D-F075-468A-AFAA-01800CD26491}" presName="childText" presStyleLbl="revTx" presStyleIdx="0" presStyleCnt="3">
        <dgm:presLayoutVars>
          <dgm:bulletEnabled val="1"/>
        </dgm:presLayoutVars>
      </dgm:prSet>
      <dgm:spPr/>
    </dgm:pt>
    <dgm:pt modelId="{D7D3A663-1F4A-4EA2-98B6-C683F0892E40}" type="pres">
      <dgm:prSet presAssocID="{38B160A1-8892-40E8-B80F-457030903A25}" presName="parentText" presStyleLbl="node1" presStyleIdx="1" presStyleCnt="3">
        <dgm:presLayoutVars>
          <dgm:chMax val="0"/>
          <dgm:bulletEnabled val="1"/>
        </dgm:presLayoutVars>
      </dgm:prSet>
      <dgm:spPr/>
    </dgm:pt>
    <dgm:pt modelId="{03B2EE4A-0201-43A4-AAFF-494A15383CB9}" type="pres">
      <dgm:prSet presAssocID="{38B160A1-8892-40E8-B80F-457030903A25}" presName="childText" presStyleLbl="revTx" presStyleIdx="1" presStyleCnt="3">
        <dgm:presLayoutVars>
          <dgm:bulletEnabled val="1"/>
        </dgm:presLayoutVars>
      </dgm:prSet>
      <dgm:spPr/>
    </dgm:pt>
    <dgm:pt modelId="{344C798A-62DA-482E-9E85-71CE2FAF5BAE}" type="pres">
      <dgm:prSet presAssocID="{70BD629F-E428-418E-9CB1-B393929804C0}" presName="parentText" presStyleLbl="node1" presStyleIdx="2" presStyleCnt="3">
        <dgm:presLayoutVars>
          <dgm:chMax val="0"/>
          <dgm:bulletEnabled val="1"/>
        </dgm:presLayoutVars>
      </dgm:prSet>
      <dgm:spPr/>
    </dgm:pt>
    <dgm:pt modelId="{1FD2ACAA-0872-4BD3-8116-143181546F37}" type="pres">
      <dgm:prSet presAssocID="{70BD629F-E428-418E-9CB1-B393929804C0}" presName="childText" presStyleLbl="revTx" presStyleIdx="2" presStyleCnt="3">
        <dgm:presLayoutVars>
          <dgm:bulletEnabled val="1"/>
        </dgm:presLayoutVars>
      </dgm:prSet>
      <dgm:spPr/>
    </dgm:pt>
  </dgm:ptLst>
  <dgm:cxnLst>
    <dgm:cxn modelId="{35AE2760-70A0-4834-9348-DE24310AC757}" type="presOf" srcId="{8D88D921-DA5F-4B6B-83ED-FF510EE2E924}" destId="{1FD2ACAA-0872-4BD3-8116-143181546F37}" srcOrd="0" destOrd="0" presId="urn:microsoft.com/office/officeart/2005/8/layout/vList2"/>
    <dgm:cxn modelId="{57AE8445-FEC8-497F-A590-250CF3EDB4B9}" type="presOf" srcId="{C8A38F6D-F075-468A-AFAA-01800CD26491}" destId="{1E00C54C-3FED-4F2C-96F8-1B8B87967BD7}" srcOrd="0" destOrd="0" presId="urn:microsoft.com/office/officeart/2005/8/layout/vList2"/>
    <dgm:cxn modelId="{8B413F46-ABAC-42C6-A083-0A3301C78759}" srcId="{06AA7BF5-1B30-4E6F-B6D9-A85FBCF53ED3}" destId="{38B160A1-8892-40E8-B80F-457030903A25}" srcOrd="1" destOrd="0" parTransId="{4081B03A-D6CF-4A9C-B9FD-E7412075C0CC}" sibTransId="{D952DB29-B959-499E-A2CF-2141FD99DA37}"/>
    <dgm:cxn modelId="{920FD870-C8B1-4EA7-9730-2B5A8A0911A6}" srcId="{06AA7BF5-1B30-4E6F-B6D9-A85FBCF53ED3}" destId="{70BD629F-E428-418E-9CB1-B393929804C0}" srcOrd="2" destOrd="0" parTransId="{34802B52-26D4-4423-8B50-A392CD320910}" sibTransId="{37B84F7F-BDF7-41EA-86A7-627E1D5D3710}"/>
    <dgm:cxn modelId="{F86B0F81-A8BD-4EBE-A3D8-0E77C937FA5A}" type="presOf" srcId="{70BD629F-E428-418E-9CB1-B393929804C0}" destId="{344C798A-62DA-482E-9E85-71CE2FAF5BAE}" srcOrd="0" destOrd="0" presId="urn:microsoft.com/office/officeart/2005/8/layout/vList2"/>
    <dgm:cxn modelId="{B212FF8F-FCCD-473D-B4DC-C7EC3D4E079B}" type="presOf" srcId="{00143DBA-4EBC-4722-9FDD-236399E7D097}" destId="{4D82794A-D395-4C22-9ECE-A4C75EADBE02}" srcOrd="0" destOrd="0" presId="urn:microsoft.com/office/officeart/2005/8/layout/vList2"/>
    <dgm:cxn modelId="{C1F1EFAE-15A6-4C46-8CDD-60FA816789B6}" srcId="{38B160A1-8892-40E8-B80F-457030903A25}" destId="{CA92E4BB-25F2-4567-B67D-813A0DD63443}" srcOrd="0" destOrd="0" parTransId="{813E86A8-D9DC-431A-A713-5E3D74472552}" sibTransId="{0EC3502B-B182-451B-8D58-7756B3130CEB}"/>
    <dgm:cxn modelId="{8F38B9B8-52C0-4283-82A7-2C1C266D1BE6}" type="presOf" srcId="{CA92E4BB-25F2-4567-B67D-813A0DD63443}" destId="{03B2EE4A-0201-43A4-AAFF-494A15383CB9}" srcOrd="0" destOrd="0" presId="urn:microsoft.com/office/officeart/2005/8/layout/vList2"/>
    <dgm:cxn modelId="{FDC8BBBF-193B-41C5-891B-F5FA39A5A5D1}" srcId="{C8A38F6D-F075-468A-AFAA-01800CD26491}" destId="{00143DBA-4EBC-4722-9FDD-236399E7D097}" srcOrd="0" destOrd="0" parTransId="{2C4C753F-510B-4A2A-8C51-C6361CB1FE62}" sibTransId="{C59D394D-950C-4441-8C4F-3F5BB39BC903}"/>
    <dgm:cxn modelId="{6B9257CD-C588-4453-82CC-9B80FDDCFB43}" type="presOf" srcId="{38B160A1-8892-40E8-B80F-457030903A25}" destId="{D7D3A663-1F4A-4EA2-98B6-C683F0892E40}" srcOrd="0" destOrd="0" presId="urn:microsoft.com/office/officeart/2005/8/layout/vList2"/>
    <dgm:cxn modelId="{74591EE4-B637-4214-8C66-B1ABC1C5038C}" srcId="{06AA7BF5-1B30-4E6F-B6D9-A85FBCF53ED3}" destId="{C8A38F6D-F075-468A-AFAA-01800CD26491}" srcOrd="0" destOrd="0" parTransId="{6B8720C4-91F4-4874-870B-AB828DFC6082}" sibTransId="{453613B7-0E46-456A-99AF-1267D07A4878}"/>
    <dgm:cxn modelId="{EB9AE4E5-FFF9-482F-9C6A-5F216854C771}" srcId="{70BD629F-E428-418E-9CB1-B393929804C0}" destId="{8D88D921-DA5F-4B6B-83ED-FF510EE2E924}" srcOrd="0" destOrd="0" parTransId="{E973C031-37BB-4688-8449-320BD35CA341}" sibTransId="{5BB88069-68BA-41B7-8DDC-6EEDEB5C28B6}"/>
    <dgm:cxn modelId="{1E4E86F8-EB75-4642-9235-8F7EF85A7F9F}" type="presOf" srcId="{06AA7BF5-1B30-4E6F-B6D9-A85FBCF53ED3}" destId="{14F165AB-C5F3-4EF8-8450-B221F194628F}" srcOrd="0" destOrd="0" presId="urn:microsoft.com/office/officeart/2005/8/layout/vList2"/>
    <dgm:cxn modelId="{DAF6056B-3A91-47C7-9171-8B8F4149BCB3}" type="presParOf" srcId="{14F165AB-C5F3-4EF8-8450-B221F194628F}" destId="{1E00C54C-3FED-4F2C-96F8-1B8B87967BD7}" srcOrd="0" destOrd="0" presId="urn:microsoft.com/office/officeart/2005/8/layout/vList2"/>
    <dgm:cxn modelId="{7E5CEEC6-16B7-4C49-B0ED-9A9D8B5FD553}" type="presParOf" srcId="{14F165AB-C5F3-4EF8-8450-B221F194628F}" destId="{4D82794A-D395-4C22-9ECE-A4C75EADBE02}" srcOrd="1" destOrd="0" presId="urn:microsoft.com/office/officeart/2005/8/layout/vList2"/>
    <dgm:cxn modelId="{26F54529-5763-4788-8878-A6FC1934011C}" type="presParOf" srcId="{14F165AB-C5F3-4EF8-8450-B221F194628F}" destId="{D7D3A663-1F4A-4EA2-98B6-C683F0892E40}" srcOrd="2" destOrd="0" presId="urn:microsoft.com/office/officeart/2005/8/layout/vList2"/>
    <dgm:cxn modelId="{9F1E0C7B-9A32-4FBB-9085-DB9DD3047174}" type="presParOf" srcId="{14F165AB-C5F3-4EF8-8450-B221F194628F}" destId="{03B2EE4A-0201-43A4-AAFF-494A15383CB9}" srcOrd="3" destOrd="0" presId="urn:microsoft.com/office/officeart/2005/8/layout/vList2"/>
    <dgm:cxn modelId="{AF670AE9-21F1-4E58-A22A-F13C61DAAC4E}" type="presParOf" srcId="{14F165AB-C5F3-4EF8-8450-B221F194628F}" destId="{344C798A-62DA-482E-9E85-71CE2FAF5BAE}" srcOrd="4" destOrd="0" presId="urn:microsoft.com/office/officeart/2005/8/layout/vList2"/>
    <dgm:cxn modelId="{CC7BB905-39CE-4384-B90B-F0E2514D293A}" type="presParOf" srcId="{14F165AB-C5F3-4EF8-8450-B221F194628F}" destId="{1FD2ACAA-0872-4BD3-8116-143181546F3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0C54C-3FED-4F2C-96F8-1B8B87967BD7}">
      <dsp:nvSpPr>
        <dsp:cNvPr id="0" name=""/>
        <dsp:cNvSpPr/>
      </dsp:nvSpPr>
      <dsp:spPr>
        <a:xfrm>
          <a:off x="0" y="32813"/>
          <a:ext cx="6513603" cy="144209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l-BE" sz="2600" kern="1200"/>
            <a:t>“Use of unassigned local variable [x]”</a:t>
          </a:r>
          <a:endParaRPr lang="en-US" sz="2600" kern="1200"/>
        </a:p>
      </dsp:txBody>
      <dsp:txXfrm>
        <a:off x="70397" y="103210"/>
        <a:ext cx="6372809" cy="1301304"/>
      </dsp:txXfrm>
    </dsp:sp>
    <dsp:sp modelId="{4D82794A-D395-4C22-9ECE-A4C75EADBE02}">
      <dsp:nvSpPr>
        <dsp:cNvPr id="0" name=""/>
        <dsp:cNvSpPr/>
      </dsp:nvSpPr>
      <dsp:spPr>
        <a:xfrm>
          <a:off x="0" y="1474911"/>
          <a:ext cx="651360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nl-BE" sz="2000" kern="1200" dirty="0" err="1"/>
            <a:t>Opl</a:t>
          </a:r>
          <a:r>
            <a:rPr lang="nl-BE" sz="2000" kern="1200" dirty="0"/>
            <a:t>: Variabele [x] beginwaarde geven</a:t>
          </a:r>
          <a:endParaRPr lang="en-US" sz="2000" kern="1200" dirty="0"/>
        </a:p>
      </dsp:txBody>
      <dsp:txXfrm>
        <a:off x="0" y="1474911"/>
        <a:ext cx="6513603" cy="430560"/>
      </dsp:txXfrm>
    </dsp:sp>
    <dsp:sp modelId="{D7D3A663-1F4A-4EA2-98B6-C683F0892E40}">
      <dsp:nvSpPr>
        <dsp:cNvPr id="0" name=""/>
        <dsp:cNvSpPr/>
      </dsp:nvSpPr>
      <dsp:spPr>
        <a:xfrm>
          <a:off x="0" y="1905471"/>
          <a:ext cx="6513603" cy="1442098"/>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l-BE" sz="2600" kern="1200"/>
            <a:t>“A local variabele named [x] canned be declared in this scope because it would give a different meaning to [x]”</a:t>
          </a:r>
          <a:endParaRPr lang="en-US" sz="2600" kern="1200"/>
        </a:p>
      </dsp:txBody>
      <dsp:txXfrm>
        <a:off x="70397" y="1975868"/>
        <a:ext cx="6372809" cy="1301304"/>
      </dsp:txXfrm>
    </dsp:sp>
    <dsp:sp modelId="{03B2EE4A-0201-43A4-AAFF-494A15383CB9}">
      <dsp:nvSpPr>
        <dsp:cNvPr id="0" name=""/>
        <dsp:cNvSpPr/>
      </dsp:nvSpPr>
      <dsp:spPr>
        <a:xfrm>
          <a:off x="0" y="3347569"/>
          <a:ext cx="651360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nl-BE" sz="2000" kern="1200" dirty="0" err="1"/>
            <a:t>Opl</a:t>
          </a:r>
          <a:r>
            <a:rPr lang="nl-BE" sz="2000" kern="1200" dirty="0"/>
            <a:t>: De nieuwe variabele een andere naam geven</a:t>
          </a:r>
          <a:endParaRPr lang="en-US" sz="2000" kern="1200" dirty="0"/>
        </a:p>
      </dsp:txBody>
      <dsp:txXfrm>
        <a:off x="0" y="3347569"/>
        <a:ext cx="6513603" cy="430560"/>
      </dsp:txXfrm>
    </dsp:sp>
    <dsp:sp modelId="{344C798A-62DA-482E-9E85-71CE2FAF5BAE}">
      <dsp:nvSpPr>
        <dsp:cNvPr id="0" name=""/>
        <dsp:cNvSpPr/>
      </dsp:nvSpPr>
      <dsp:spPr>
        <a:xfrm>
          <a:off x="0" y="3778129"/>
          <a:ext cx="6513603" cy="144209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nl-BE" sz="2600" kern="1200"/>
            <a:t>“The name [x] does not exist in the current context”</a:t>
          </a:r>
          <a:endParaRPr lang="en-US" sz="2600" kern="1200"/>
        </a:p>
      </dsp:txBody>
      <dsp:txXfrm>
        <a:off x="70397" y="3848526"/>
        <a:ext cx="6372809" cy="1301304"/>
      </dsp:txXfrm>
    </dsp:sp>
    <dsp:sp modelId="{1FD2ACAA-0872-4BD3-8116-143181546F37}">
      <dsp:nvSpPr>
        <dsp:cNvPr id="0" name=""/>
        <dsp:cNvSpPr/>
      </dsp:nvSpPr>
      <dsp:spPr>
        <a:xfrm>
          <a:off x="0" y="5220227"/>
          <a:ext cx="6513603"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nl-BE" sz="2000" kern="1200" dirty="0" err="1"/>
            <a:t>Opl</a:t>
          </a:r>
          <a:r>
            <a:rPr lang="nl-BE" sz="2000" kern="1200"/>
            <a:t>: Variabele </a:t>
          </a:r>
          <a:r>
            <a:rPr lang="nl-BE" sz="2000" kern="1200" dirty="0"/>
            <a:t>in grotere scope aanmaken (bv in bovenliggende block)</a:t>
          </a:r>
          <a:endParaRPr lang="en-US" sz="2000" kern="1200" dirty="0"/>
        </a:p>
      </dsp:txBody>
      <dsp:txXfrm>
        <a:off x="0" y="5220227"/>
        <a:ext cx="6513603" cy="6323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1E9D1-C262-4CF5-AED2-7DBFF7C74527}" type="datetimeFigureOut">
              <a:rPr lang="nl-BE" smtClean="0"/>
              <a:t>17/10/2019</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C8739-5CB2-49BD-94A4-5FD361403191}" type="slidenum">
              <a:rPr lang="nl-BE" smtClean="0"/>
              <a:t>‹nr.›</a:t>
            </a:fld>
            <a:endParaRPr lang="nl-BE"/>
          </a:p>
        </p:txBody>
      </p:sp>
    </p:spTree>
    <p:extLst>
      <p:ext uri="{BB962C8B-B14F-4D97-AF65-F5344CB8AC3E}">
        <p14:creationId xmlns:p14="http://schemas.microsoft.com/office/powerpoint/2010/main" val="390077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F7303-D4E6-407F-9BC4-4B3E9D12FF4B}"/>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2D3A9443-2D11-4DFB-8487-62B287B89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97BD53E2-0A8E-46EA-95E1-559A7AA73320}"/>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5" name="Tijdelijke aanduiding voor voettekst 4">
            <a:extLst>
              <a:ext uri="{FF2B5EF4-FFF2-40B4-BE49-F238E27FC236}">
                <a16:creationId xmlns:a16="http://schemas.microsoft.com/office/drawing/2014/main" id="{8E3E8329-2E9B-4D46-B0CC-C3675D319A68}"/>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5A3DE918-69E4-4351-9EBD-AC0B04247388}"/>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32681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92714-FE01-4CF2-B3D8-0D20A5CDC641}"/>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031E2FB3-6809-41DF-BBC6-1990B684C6A0}"/>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9B4AA55-6A82-47E7-896F-A1D2DCCC53CB}"/>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5" name="Tijdelijke aanduiding voor voettekst 4">
            <a:extLst>
              <a:ext uri="{FF2B5EF4-FFF2-40B4-BE49-F238E27FC236}">
                <a16:creationId xmlns:a16="http://schemas.microsoft.com/office/drawing/2014/main" id="{0835BB05-AB0F-4FB1-BEAE-9E43D62784AD}"/>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5ADF9644-9294-461A-B6A7-860B492A2581}"/>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429363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3544075-C503-473E-88C1-AAF88CD025B2}"/>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633FB2F0-C475-4422-B22D-13BD1CEB62A7}"/>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81EC2E31-A42D-442B-9260-212D6741A1A6}"/>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5" name="Tijdelijke aanduiding voor voettekst 4">
            <a:extLst>
              <a:ext uri="{FF2B5EF4-FFF2-40B4-BE49-F238E27FC236}">
                <a16:creationId xmlns:a16="http://schemas.microsoft.com/office/drawing/2014/main" id="{22BFC9C3-F7B9-48E6-9978-DE9E4DDB166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F3B67629-004B-4F0B-BCA0-E87F758C47A7}"/>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213026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AF9FEF-164A-44A1-A90B-3AD0B97EFD9E}"/>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C55FC0B3-756B-4329-85C7-3F634A08DF9A}"/>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4DC1CDA1-1422-4327-8AD6-F6FCC11B596A}"/>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5" name="Tijdelijke aanduiding voor voettekst 4">
            <a:extLst>
              <a:ext uri="{FF2B5EF4-FFF2-40B4-BE49-F238E27FC236}">
                <a16:creationId xmlns:a16="http://schemas.microsoft.com/office/drawing/2014/main" id="{353F767B-70B6-4B27-9633-50533ED9C01C}"/>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1F333C1-49D3-441E-8A8F-2FF11D4F1EF6}"/>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44618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DEB6E-3FBF-40EC-A046-B32C6662260B}"/>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88AE5E5B-713E-4BA6-BBAB-AD71C7451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D5C0AC69-0B52-4B29-8A56-3AA125291A9D}"/>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5" name="Tijdelijke aanduiding voor voettekst 4">
            <a:extLst>
              <a:ext uri="{FF2B5EF4-FFF2-40B4-BE49-F238E27FC236}">
                <a16:creationId xmlns:a16="http://schemas.microsoft.com/office/drawing/2014/main" id="{5B24652E-2FBF-49CF-9261-5D5942F90006}"/>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196EA660-F43E-49A5-9309-D2DC3474DC2D}"/>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237804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8C473-E5C3-4EAE-9686-ABD67CF8728A}"/>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F977416D-556F-4DC8-87FD-8AB6EABC6BE2}"/>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E08B440B-0008-4F5B-B299-65AADA69EEA1}"/>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F9B15737-3439-4519-9798-0C70A01350FC}"/>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6" name="Tijdelijke aanduiding voor voettekst 5">
            <a:extLst>
              <a:ext uri="{FF2B5EF4-FFF2-40B4-BE49-F238E27FC236}">
                <a16:creationId xmlns:a16="http://schemas.microsoft.com/office/drawing/2014/main" id="{03A9CD71-08B4-4034-A151-00DBE1E48364}"/>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D979EE53-361B-4609-8BA6-6FAF7170BFD2}"/>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0274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028657-005F-4FFA-ADEB-1E6C90DD39D8}"/>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CA4CABC2-143F-4312-9DE1-917ADCBFC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F9F3FA6E-73E7-4189-AA1D-A15C40F0174E}"/>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7D853EAE-6392-4958-A89C-9128F430B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6B666BB1-E5E3-4471-A842-FB0705A8BF02}"/>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94E50815-B938-4960-833D-2A39E11DD875}"/>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8" name="Tijdelijke aanduiding voor voettekst 7">
            <a:extLst>
              <a:ext uri="{FF2B5EF4-FFF2-40B4-BE49-F238E27FC236}">
                <a16:creationId xmlns:a16="http://schemas.microsoft.com/office/drawing/2014/main" id="{5568359F-A87E-4726-86F2-1FA2E974ACB4}"/>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81D6664B-2069-4886-8EF2-E679A5639095}"/>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54696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5A7AA9-260B-4DCD-B061-FA50595D3C85}"/>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DF1AFBA7-0F22-46CF-B10C-56537986E665}"/>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4" name="Tijdelijke aanduiding voor voettekst 3">
            <a:extLst>
              <a:ext uri="{FF2B5EF4-FFF2-40B4-BE49-F238E27FC236}">
                <a16:creationId xmlns:a16="http://schemas.microsoft.com/office/drawing/2014/main" id="{9B4D692B-B7C3-4DDC-8169-CFEC0D6CAAFF}"/>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DD6BF28E-CB53-4985-8C9A-1A48A02BED64}"/>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170942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4E89D43-5DDC-407A-B46F-85515B8E04D2}"/>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3" name="Tijdelijke aanduiding voor voettekst 2">
            <a:extLst>
              <a:ext uri="{FF2B5EF4-FFF2-40B4-BE49-F238E27FC236}">
                <a16:creationId xmlns:a16="http://schemas.microsoft.com/office/drawing/2014/main" id="{8F1B66D5-51FB-4680-91F9-BCB20830EF5F}"/>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70731E14-63E7-4AC4-89B9-2D7B4FFDC66A}"/>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78039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AB834-F11C-4FE5-A2AC-C5BE752B741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CBF7CC54-638A-4B39-B31C-2B5898052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A83E7090-885C-4BCF-8D55-FD36DEA67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C37EF4B5-9F38-4BD1-9985-FA63C0AE705B}"/>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6" name="Tijdelijke aanduiding voor voettekst 5">
            <a:extLst>
              <a:ext uri="{FF2B5EF4-FFF2-40B4-BE49-F238E27FC236}">
                <a16:creationId xmlns:a16="http://schemas.microsoft.com/office/drawing/2014/main" id="{2E579D01-580B-433A-B4A6-F36796C62F93}"/>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5359DFDC-9260-4071-B45A-F99F029C88E2}"/>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46440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8D063-5468-47DE-8A51-985D51F32A4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F7F4526F-0660-4B48-9DFC-B4223E7CE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535D3DB3-405B-44A8-A8C1-D0BDD3BA1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B1E99A40-8299-4415-A621-6ABE96CAB02C}"/>
              </a:ext>
            </a:extLst>
          </p:cNvPr>
          <p:cNvSpPr>
            <a:spLocks noGrp="1"/>
          </p:cNvSpPr>
          <p:nvPr>
            <p:ph type="dt" sz="half" idx="10"/>
          </p:nvPr>
        </p:nvSpPr>
        <p:spPr/>
        <p:txBody>
          <a:bodyPr/>
          <a:lstStyle/>
          <a:p>
            <a:fld id="{2661A00B-007A-4326-8859-8C83DD4C6E5D}" type="datetimeFigureOut">
              <a:rPr lang="nl-BE" smtClean="0"/>
              <a:t>17/10/2019</a:t>
            </a:fld>
            <a:endParaRPr lang="nl-BE"/>
          </a:p>
        </p:txBody>
      </p:sp>
      <p:sp>
        <p:nvSpPr>
          <p:cNvPr id="6" name="Tijdelijke aanduiding voor voettekst 5">
            <a:extLst>
              <a:ext uri="{FF2B5EF4-FFF2-40B4-BE49-F238E27FC236}">
                <a16:creationId xmlns:a16="http://schemas.microsoft.com/office/drawing/2014/main" id="{5BBCECF1-9ED7-497B-94DB-F97DA57B5539}"/>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16EBA22-1F85-4858-96A7-708A3248D0E0}"/>
              </a:ext>
            </a:extLst>
          </p:cNvPr>
          <p:cNvSpPr>
            <a:spLocks noGrp="1"/>
          </p:cNvSpPr>
          <p:nvPr>
            <p:ph type="sldNum" sz="quarter" idx="12"/>
          </p:nvPr>
        </p:nvSpPr>
        <p:spPr/>
        <p:txBody>
          <a:bodyPr/>
          <a:lstStyle/>
          <a:p>
            <a:fld id="{26F5612F-804E-460E-88BF-7B183C058243}" type="slidenum">
              <a:rPr lang="nl-BE" smtClean="0"/>
              <a:t>‹nr.›</a:t>
            </a:fld>
            <a:endParaRPr lang="nl-BE"/>
          </a:p>
        </p:txBody>
      </p:sp>
    </p:spTree>
    <p:extLst>
      <p:ext uri="{BB962C8B-B14F-4D97-AF65-F5344CB8AC3E}">
        <p14:creationId xmlns:p14="http://schemas.microsoft.com/office/powerpoint/2010/main" val="325046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4D61F8B-9CBA-4FD2-AE4C-D41350156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43F139A7-A597-47DE-BBE0-B5D9656C7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C1602452-3B1D-4100-BD02-A06155E3A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1A00B-007A-4326-8859-8C83DD4C6E5D}" type="datetimeFigureOut">
              <a:rPr lang="nl-BE" smtClean="0"/>
              <a:t>17/10/2019</a:t>
            </a:fld>
            <a:endParaRPr lang="nl-BE"/>
          </a:p>
        </p:txBody>
      </p:sp>
      <p:sp>
        <p:nvSpPr>
          <p:cNvPr id="5" name="Tijdelijke aanduiding voor voettekst 4">
            <a:extLst>
              <a:ext uri="{FF2B5EF4-FFF2-40B4-BE49-F238E27FC236}">
                <a16:creationId xmlns:a16="http://schemas.microsoft.com/office/drawing/2014/main" id="{14AEDD10-75F2-4B0B-98A7-0C6535E6D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BA1A606D-3755-4434-B2FF-043A2D7F4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5612F-804E-460E-88BF-7B183C058243}" type="slidenum">
              <a:rPr lang="nl-BE" smtClean="0"/>
              <a:t>‹nr.›</a:t>
            </a:fld>
            <a:endParaRPr lang="nl-BE"/>
          </a:p>
        </p:txBody>
      </p:sp>
    </p:spTree>
    <p:extLst>
      <p:ext uri="{BB962C8B-B14F-4D97-AF65-F5344CB8AC3E}">
        <p14:creationId xmlns:p14="http://schemas.microsoft.com/office/powerpoint/2010/main" val="177473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Lab/ExtendedMethodExample/ExtendedMethodExample.sl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pienternet.be/blog/comments/de_opkomst_van_de_millenniumstud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ow.kuleuven.be/geologie/popularisering/pers/DeStandaard20101123-Sintubin.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3109" name="Rectangle 71">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110" name="Picture 73">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el 1"/>
          <p:cNvSpPr>
            <a:spLocks noGrp="1"/>
          </p:cNvSpPr>
          <p:nvPr>
            <p:ph type="title"/>
          </p:nvPr>
        </p:nvSpPr>
        <p:spPr>
          <a:xfrm>
            <a:off x="804484" y="1191796"/>
            <a:ext cx="10021446" cy="2976344"/>
          </a:xfrm>
        </p:spPr>
        <p:txBody>
          <a:bodyPr vert="horz" lIns="91440" tIns="45720" rIns="91440" bIns="45720" rtlCol="0" anchor="ctr">
            <a:normAutofit/>
          </a:bodyPr>
          <a:lstStyle/>
          <a:p>
            <a:pPr>
              <a:defRPr/>
            </a:pPr>
            <a:r>
              <a:rPr lang="en-US" sz="6600" kern="1200">
                <a:solidFill>
                  <a:srgbClr val="FFFFFF"/>
                </a:solidFill>
                <a:latin typeface="+mj-lt"/>
                <a:ea typeface="+mj-ea"/>
                <a:cs typeface="+mj-cs"/>
              </a:rPr>
              <a:t>Variabelen en scope</a:t>
            </a:r>
          </a:p>
        </p:txBody>
      </p:sp>
      <p:sp>
        <p:nvSpPr>
          <p:cNvPr id="303107" name="Tijdelijke aanduiding voor tekst 2"/>
          <p:cNvSpPr>
            <a:spLocks noGrp="1"/>
          </p:cNvSpPr>
          <p:nvPr>
            <p:ph type="body" idx="1"/>
          </p:nvPr>
        </p:nvSpPr>
        <p:spPr>
          <a:xfrm>
            <a:off x="804788" y="5318990"/>
            <a:ext cx="9416898" cy="723670"/>
          </a:xfrm>
        </p:spPr>
        <p:txBody>
          <a:bodyPr vert="horz" lIns="91440" tIns="45720" rIns="91440" bIns="45720" rtlCol="0" anchor="t">
            <a:normAutofit/>
          </a:bodyPr>
          <a:lstStyle/>
          <a:p>
            <a:endParaRPr lang="en-US" sz="1800" kern="1200">
              <a:solidFill>
                <a:srgbClr val="000000"/>
              </a:solidFill>
              <a:latin typeface="+mn-lt"/>
              <a:ea typeface="+mn-ea"/>
              <a:cs typeface="+mn-cs"/>
            </a:endParaRPr>
          </a:p>
        </p:txBody>
      </p:sp>
    </p:spTree>
    <p:extLst>
      <p:ext uri="{BB962C8B-B14F-4D97-AF65-F5344CB8AC3E}">
        <p14:creationId xmlns:p14="http://schemas.microsoft.com/office/powerpoint/2010/main" val="295583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15A2E5-B868-4415-9D05-D618B298A378}"/>
              </a:ext>
            </a:extLst>
          </p:cNvPr>
          <p:cNvSpPr>
            <a:spLocks noGrp="1"/>
          </p:cNvSpPr>
          <p:nvPr>
            <p:ph type="title"/>
          </p:nvPr>
        </p:nvSpPr>
        <p:spPr/>
        <p:txBody>
          <a:bodyPr/>
          <a:lstStyle/>
          <a:p>
            <a:r>
              <a:rPr lang="nl-BE" dirty="0"/>
              <a:t>“</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 oplossen</a:t>
            </a:r>
          </a:p>
        </p:txBody>
      </p:sp>
      <p:sp>
        <p:nvSpPr>
          <p:cNvPr id="3" name="Tijdelijke aanduiding voor inhoud 2">
            <a:extLst>
              <a:ext uri="{FF2B5EF4-FFF2-40B4-BE49-F238E27FC236}">
                <a16:creationId xmlns:a16="http://schemas.microsoft.com/office/drawing/2014/main" id="{FE97E5F8-BF89-4C72-9112-7832C1E35202}"/>
              </a:ext>
            </a:extLst>
          </p:cNvPr>
          <p:cNvSpPr>
            <a:spLocks noGrp="1"/>
          </p:cNvSpPr>
          <p:nvPr>
            <p:ph idx="1"/>
          </p:nvPr>
        </p:nvSpPr>
        <p:spPr/>
        <p:txBody>
          <a:bodyPr/>
          <a:lstStyle/>
          <a:p>
            <a:r>
              <a:rPr lang="nl-BE" dirty="0"/>
              <a:t>Wat ging er mis?</a:t>
            </a:r>
          </a:p>
          <a:p>
            <a:pPr lvl="1"/>
            <a:r>
              <a:rPr lang="nl-BE" dirty="0"/>
              <a:t>Welke waarde heeft </a:t>
            </a:r>
            <a:r>
              <a:rPr lang="nl-BE" i="1" dirty="0"/>
              <a:t>dubbel</a:t>
            </a:r>
            <a:r>
              <a:rPr lang="nl-BE" dirty="0"/>
              <a:t> indien niet in de </a:t>
            </a:r>
            <a:r>
              <a:rPr lang="nl-BE" dirty="0" err="1"/>
              <a:t>if</a:t>
            </a:r>
            <a:r>
              <a:rPr lang="nl-BE" dirty="0"/>
              <a:t> werd gegaan?</a:t>
            </a:r>
          </a:p>
        </p:txBody>
      </p:sp>
      <p:sp>
        <p:nvSpPr>
          <p:cNvPr id="4" name="Tijdelijke aanduiding voor dianummer 3">
            <a:extLst>
              <a:ext uri="{FF2B5EF4-FFF2-40B4-BE49-F238E27FC236}">
                <a16:creationId xmlns:a16="http://schemas.microsoft.com/office/drawing/2014/main" id="{9DE8EF08-397F-4F01-90A5-993B57FC1551}"/>
              </a:ext>
            </a:extLst>
          </p:cNvPr>
          <p:cNvSpPr>
            <a:spLocks noGrp="1"/>
          </p:cNvSpPr>
          <p:nvPr>
            <p:ph type="sldNum" sz="quarter" idx="12"/>
          </p:nvPr>
        </p:nvSpPr>
        <p:spPr/>
        <p:txBody>
          <a:bodyPr/>
          <a:lstStyle/>
          <a:p>
            <a:fld id="{00EFD597-E176-42B1-A36B-781ED69E262F}" type="slidenum">
              <a:rPr lang="nl-BE" smtClean="0"/>
              <a:t>10</a:t>
            </a:fld>
            <a:endParaRPr lang="nl-BE"/>
          </a:p>
        </p:txBody>
      </p:sp>
      <p:pic>
        <p:nvPicPr>
          <p:cNvPr id="5" name="Afbeelding 4">
            <a:extLst>
              <a:ext uri="{FF2B5EF4-FFF2-40B4-BE49-F238E27FC236}">
                <a16:creationId xmlns:a16="http://schemas.microsoft.com/office/drawing/2014/main" id="{079179A0-FD96-4E31-BB38-E811DD4FFB0B}"/>
              </a:ext>
            </a:extLst>
          </p:cNvPr>
          <p:cNvPicPr>
            <a:picLocks noChangeAspect="1"/>
          </p:cNvPicPr>
          <p:nvPr/>
        </p:nvPicPr>
        <p:blipFill>
          <a:blip r:embed="rId2"/>
          <a:stretch>
            <a:fillRect/>
          </a:stretch>
        </p:blipFill>
        <p:spPr>
          <a:xfrm>
            <a:off x="3071664" y="2821880"/>
            <a:ext cx="5922051" cy="3717032"/>
          </a:xfrm>
          <a:prstGeom prst="rect">
            <a:avLst/>
          </a:prstGeom>
        </p:spPr>
      </p:pic>
    </p:spTree>
    <p:extLst>
      <p:ext uri="{BB962C8B-B14F-4D97-AF65-F5344CB8AC3E}">
        <p14:creationId xmlns:p14="http://schemas.microsoft.com/office/powerpoint/2010/main" val="299427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15A2E5-B868-4415-9D05-D618B298A378}"/>
              </a:ext>
            </a:extLst>
          </p:cNvPr>
          <p:cNvSpPr>
            <a:spLocks noGrp="1"/>
          </p:cNvSpPr>
          <p:nvPr>
            <p:ph type="title"/>
          </p:nvPr>
        </p:nvSpPr>
        <p:spPr/>
        <p:txBody>
          <a:bodyPr/>
          <a:lstStyle/>
          <a:p>
            <a:r>
              <a:rPr lang="nl-BE" dirty="0"/>
              <a:t>“</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 oplossing</a:t>
            </a:r>
          </a:p>
        </p:txBody>
      </p:sp>
      <p:sp>
        <p:nvSpPr>
          <p:cNvPr id="3" name="Tijdelijke aanduiding voor inhoud 2">
            <a:extLst>
              <a:ext uri="{FF2B5EF4-FFF2-40B4-BE49-F238E27FC236}">
                <a16:creationId xmlns:a16="http://schemas.microsoft.com/office/drawing/2014/main" id="{FE97E5F8-BF89-4C72-9112-7832C1E35202}"/>
              </a:ext>
            </a:extLst>
          </p:cNvPr>
          <p:cNvSpPr>
            <a:spLocks noGrp="1"/>
          </p:cNvSpPr>
          <p:nvPr>
            <p:ph idx="1"/>
          </p:nvPr>
        </p:nvSpPr>
        <p:spPr/>
        <p:txBody>
          <a:bodyPr/>
          <a:lstStyle/>
          <a:p>
            <a:r>
              <a:rPr lang="nl-BE" dirty="0"/>
              <a:t>Geef iedere variabele </a:t>
            </a:r>
            <a:r>
              <a:rPr lang="nl-BE" b="1" dirty="0"/>
              <a:t>STEEDS EEN STARTWAARDE BIJ AANMAKEN</a:t>
            </a:r>
            <a:endParaRPr lang="nl-BE" dirty="0"/>
          </a:p>
        </p:txBody>
      </p:sp>
      <p:sp>
        <p:nvSpPr>
          <p:cNvPr id="4" name="Tijdelijke aanduiding voor dianummer 3">
            <a:extLst>
              <a:ext uri="{FF2B5EF4-FFF2-40B4-BE49-F238E27FC236}">
                <a16:creationId xmlns:a16="http://schemas.microsoft.com/office/drawing/2014/main" id="{9DE8EF08-397F-4F01-90A5-993B57FC1551}"/>
              </a:ext>
            </a:extLst>
          </p:cNvPr>
          <p:cNvSpPr>
            <a:spLocks noGrp="1"/>
          </p:cNvSpPr>
          <p:nvPr>
            <p:ph type="sldNum" sz="quarter" idx="12"/>
          </p:nvPr>
        </p:nvSpPr>
        <p:spPr/>
        <p:txBody>
          <a:bodyPr/>
          <a:lstStyle/>
          <a:p>
            <a:fld id="{00EFD597-E176-42B1-A36B-781ED69E262F}" type="slidenum">
              <a:rPr lang="nl-BE" smtClean="0"/>
              <a:t>11</a:t>
            </a:fld>
            <a:endParaRPr lang="nl-BE"/>
          </a:p>
        </p:txBody>
      </p:sp>
      <p:pic>
        <p:nvPicPr>
          <p:cNvPr id="6" name="Afbeelding 5">
            <a:extLst>
              <a:ext uri="{FF2B5EF4-FFF2-40B4-BE49-F238E27FC236}">
                <a16:creationId xmlns:a16="http://schemas.microsoft.com/office/drawing/2014/main" id="{AA810C1F-CB30-41CD-9349-577A18A8E3AC}"/>
              </a:ext>
            </a:extLst>
          </p:cNvPr>
          <p:cNvPicPr>
            <a:picLocks noChangeAspect="1"/>
          </p:cNvPicPr>
          <p:nvPr/>
        </p:nvPicPr>
        <p:blipFill>
          <a:blip r:embed="rId2"/>
          <a:stretch>
            <a:fillRect/>
          </a:stretch>
        </p:blipFill>
        <p:spPr>
          <a:xfrm>
            <a:off x="3359696" y="2564904"/>
            <a:ext cx="6025293" cy="4077072"/>
          </a:xfrm>
          <a:prstGeom prst="rect">
            <a:avLst/>
          </a:prstGeom>
        </p:spPr>
      </p:pic>
      <p:sp>
        <p:nvSpPr>
          <p:cNvPr id="7" name="Rechthoek 6">
            <a:extLst>
              <a:ext uri="{FF2B5EF4-FFF2-40B4-BE49-F238E27FC236}">
                <a16:creationId xmlns:a16="http://schemas.microsoft.com/office/drawing/2014/main" id="{7FD494FF-353C-4A5A-82C9-7D04CC4C2242}"/>
              </a:ext>
            </a:extLst>
          </p:cNvPr>
          <p:cNvSpPr/>
          <p:nvPr/>
        </p:nvSpPr>
        <p:spPr>
          <a:xfrm>
            <a:off x="3719736" y="3140968"/>
            <a:ext cx="2160240" cy="36004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3659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A280E120-2651-4A1D-BEDA-3F7318FDF739}"/>
              </a:ext>
            </a:extLst>
          </p:cNvPr>
          <p:cNvSpPr>
            <a:spLocks noGrp="1"/>
          </p:cNvSpPr>
          <p:nvPr>
            <p:ph type="title"/>
          </p:nvPr>
        </p:nvSpPr>
        <p:spPr>
          <a:xfrm>
            <a:off x="863029" y="1012004"/>
            <a:ext cx="3416158" cy="4795408"/>
          </a:xfrm>
        </p:spPr>
        <p:txBody>
          <a:bodyPr>
            <a:normAutofit/>
          </a:bodyPr>
          <a:lstStyle/>
          <a:p>
            <a:r>
              <a:rPr lang="nl-BE">
                <a:solidFill>
                  <a:srgbClr val="FFFFFF"/>
                </a:solidFill>
              </a:rPr>
              <a:t>Welke errors hebben we vandaag geleerd?</a:t>
            </a:r>
          </a:p>
        </p:txBody>
      </p:sp>
      <p:graphicFrame>
        <p:nvGraphicFramePr>
          <p:cNvPr id="5" name="Tijdelijke aanduiding voor inhoud 2">
            <a:extLst>
              <a:ext uri="{FF2B5EF4-FFF2-40B4-BE49-F238E27FC236}">
                <a16:creationId xmlns:a16="http://schemas.microsoft.com/office/drawing/2014/main" id="{5F4258A8-C882-4124-A457-A9C009957E7F}"/>
              </a:ext>
            </a:extLst>
          </p:cNvPr>
          <p:cNvGraphicFramePr>
            <a:graphicFrameLocks noGrp="1"/>
          </p:cNvGraphicFramePr>
          <p:nvPr>
            <p:ph idx="1"/>
            <p:extLst>
              <p:ext uri="{D42A27DB-BD31-4B8C-83A1-F6EECF244321}">
                <p14:modId xmlns:p14="http://schemas.microsoft.com/office/powerpoint/2010/main" val="1292228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02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6" name="Picture 7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p:nvPr>
        </p:nvSpPr>
        <p:spPr>
          <a:xfrm>
            <a:off x="3045368" y="2043663"/>
            <a:ext cx="6105194" cy="2031055"/>
          </a:xfrm>
        </p:spPr>
        <p:txBody>
          <a:bodyPr vert="horz" lIns="91440" tIns="45720" rIns="91440" bIns="45720" rtlCol="0" anchor="b">
            <a:normAutofit/>
          </a:bodyPr>
          <a:lstStyle/>
          <a:p>
            <a:pPr algn="ctr">
              <a:defRPr/>
            </a:pPr>
            <a:r>
              <a:rPr lang="en-US" kern="1200">
                <a:solidFill>
                  <a:srgbClr val="FFFFFF"/>
                </a:solidFill>
                <a:latin typeface="+mj-lt"/>
                <a:ea typeface="+mj-ea"/>
                <a:cs typeface="+mj-cs"/>
              </a:rPr>
              <a:t>Switch</a:t>
            </a:r>
          </a:p>
        </p:txBody>
      </p:sp>
      <p:sp>
        <p:nvSpPr>
          <p:cNvPr id="310275" name="Tijdelijke aanduiding voor tekst 2"/>
          <p:cNvSpPr>
            <a:spLocks noGrp="1"/>
          </p:cNvSpPr>
          <p:nvPr>
            <p:ph type="body" idx="1"/>
          </p:nvPr>
        </p:nvSpPr>
        <p:spPr>
          <a:xfrm>
            <a:off x="3045368" y="4074718"/>
            <a:ext cx="6105194" cy="682079"/>
          </a:xfrm>
        </p:spPr>
        <p:txBody>
          <a:bodyPr vert="horz" lIns="91440" tIns="45720" rIns="91440" bIns="45720" rtlCol="0">
            <a:normAutofit/>
          </a:bodyPr>
          <a:lstStyle/>
          <a:p>
            <a:pPr algn="ctr" fontAlgn="base">
              <a:spcAft>
                <a:spcPct val="0"/>
              </a:spcAft>
            </a:pPr>
            <a:endParaRPr lang="en-US" kern="1200" dirty="0">
              <a:solidFill>
                <a:srgbClr val="FFFFFF"/>
              </a:solidFill>
              <a:latin typeface="+mn-lt"/>
              <a:ea typeface="+mn-ea"/>
              <a:cs typeface="+mn-cs"/>
            </a:endParaRPr>
          </a:p>
        </p:txBody>
      </p:sp>
    </p:spTree>
    <p:extLst>
      <p:ext uri="{BB962C8B-B14F-4D97-AF65-F5344CB8AC3E}">
        <p14:creationId xmlns:p14="http://schemas.microsoft.com/office/powerpoint/2010/main" val="52229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Meerdere mogelijkheden 	</a:t>
            </a:r>
          </a:p>
        </p:txBody>
      </p:sp>
      <p:sp>
        <p:nvSpPr>
          <p:cNvPr id="3" name="Content Placeholder 2"/>
          <p:cNvSpPr>
            <a:spLocks noGrp="1"/>
          </p:cNvSpPr>
          <p:nvPr>
            <p:ph idx="1"/>
          </p:nvPr>
        </p:nvSpPr>
        <p:spPr/>
        <p:txBody>
          <a:bodyPr/>
          <a:lstStyle/>
          <a:p>
            <a:r>
              <a:rPr lang="nl-BE" dirty="0"/>
              <a:t>Veel voorkomend patroon:</a:t>
            </a:r>
          </a:p>
          <a:p>
            <a:pPr lvl="1"/>
            <a:r>
              <a:rPr lang="nl-BE" dirty="0" err="1"/>
              <a:t>Afh</a:t>
            </a:r>
            <a:r>
              <a:rPr lang="nl-BE" dirty="0"/>
              <a:t>. van waarde van 1 variabele iets doen:</a:t>
            </a:r>
          </a:p>
          <a:p>
            <a:pPr marL="914400" lvl="2" indent="0">
              <a:buNone/>
            </a:pPr>
            <a:r>
              <a:rPr lang="nl-BE" dirty="0"/>
              <a:t>Bv keuzemenu</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758" y="2748242"/>
            <a:ext cx="5160596" cy="393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75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76" y="2831446"/>
            <a:ext cx="4345584" cy="33123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107" y="2432234"/>
            <a:ext cx="6228179" cy="40157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nl-BE" dirty="0"/>
              <a:t>Oplossing met switch</a:t>
            </a:r>
          </a:p>
        </p:txBody>
      </p:sp>
      <p:sp>
        <p:nvSpPr>
          <p:cNvPr id="4" name="TextBox 3"/>
          <p:cNvSpPr txBox="1"/>
          <p:nvPr/>
        </p:nvSpPr>
        <p:spPr>
          <a:xfrm>
            <a:off x="5173127" y="3939628"/>
            <a:ext cx="529312"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BE" sz="54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nl-BE"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086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945B9-ABE3-42DA-9628-182FE37DD4AE}"/>
              </a:ext>
            </a:extLst>
          </p:cNvPr>
          <p:cNvSpPr>
            <a:spLocks noGrp="1"/>
          </p:cNvSpPr>
          <p:nvPr>
            <p:ph type="title"/>
          </p:nvPr>
        </p:nvSpPr>
        <p:spPr/>
        <p:txBody>
          <a:bodyPr/>
          <a:lstStyle/>
          <a:p>
            <a:r>
              <a:rPr lang="nl-BE" dirty="0"/>
              <a:t>Switch-elementen</a:t>
            </a:r>
          </a:p>
        </p:txBody>
      </p:sp>
      <p:sp>
        <p:nvSpPr>
          <p:cNvPr id="3" name="Tijdelijke aanduiding voor inhoud 2">
            <a:extLst>
              <a:ext uri="{FF2B5EF4-FFF2-40B4-BE49-F238E27FC236}">
                <a16:creationId xmlns:a16="http://schemas.microsoft.com/office/drawing/2014/main" id="{CA2B519B-4007-47BC-BD9F-BA2F23D30557}"/>
              </a:ext>
            </a:extLst>
          </p:cNvPr>
          <p:cNvSpPr>
            <a:spLocks noGrp="1"/>
          </p:cNvSpPr>
          <p:nvPr>
            <p:ph idx="1"/>
          </p:nvPr>
        </p:nvSpPr>
        <p:spPr>
          <a:xfrm>
            <a:off x="838200" y="1825625"/>
            <a:ext cx="4714945" cy="4351338"/>
          </a:xfrm>
        </p:spPr>
        <p:txBody>
          <a:bodyPr/>
          <a:lstStyle/>
          <a:p>
            <a:r>
              <a:rPr lang="nl-BE" dirty="0"/>
              <a:t>Nieuwe </a:t>
            </a:r>
            <a:r>
              <a:rPr lang="nl-BE" dirty="0" err="1"/>
              <a:t>keywords</a:t>
            </a:r>
            <a:r>
              <a:rPr lang="nl-BE" dirty="0"/>
              <a:t>:</a:t>
            </a:r>
          </a:p>
          <a:p>
            <a:pPr lvl="1"/>
            <a:r>
              <a:rPr lang="nl-BE" b="1" dirty="0">
                <a:solidFill>
                  <a:schemeClr val="accent1"/>
                </a:solidFill>
                <a:latin typeface="Courier New" panose="02070309020205020404" pitchFamily="49" charset="0"/>
                <a:cs typeface="Courier New" panose="02070309020205020404" pitchFamily="49" charset="0"/>
              </a:rPr>
              <a:t>switch</a:t>
            </a:r>
          </a:p>
          <a:p>
            <a:pPr lvl="1"/>
            <a:r>
              <a:rPr lang="nl-BE" b="1" dirty="0">
                <a:solidFill>
                  <a:schemeClr val="accent1"/>
                </a:solidFill>
                <a:latin typeface="Courier New" panose="02070309020205020404" pitchFamily="49" charset="0"/>
                <a:cs typeface="Courier New" panose="02070309020205020404" pitchFamily="49" charset="0"/>
              </a:rPr>
              <a:t>case</a:t>
            </a:r>
            <a:r>
              <a:rPr lang="nl-BE" dirty="0"/>
              <a:t>: mogelijk waarde voor switch-variabele</a:t>
            </a:r>
          </a:p>
          <a:p>
            <a:pPr lvl="1"/>
            <a:r>
              <a:rPr lang="nl-BE" b="1" dirty="0">
                <a:solidFill>
                  <a:schemeClr val="accent1"/>
                </a:solidFill>
                <a:latin typeface="Courier New" panose="02070309020205020404" pitchFamily="49" charset="0"/>
                <a:cs typeface="Courier New" panose="02070309020205020404" pitchFamily="49" charset="0"/>
              </a:rPr>
              <a:t>default</a:t>
            </a:r>
            <a:r>
              <a:rPr lang="nl-BE" dirty="0"/>
              <a:t>: case indien niet in voorgaande cases werd gegaan</a:t>
            </a:r>
          </a:p>
          <a:p>
            <a:pPr lvl="1"/>
            <a:r>
              <a:rPr lang="nl-BE" b="1" dirty="0">
                <a:solidFill>
                  <a:schemeClr val="accent1"/>
                </a:solidFill>
                <a:latin typeface="Courier New" panose="02070309020205020404" pitchFamily="49" charset="0"/>
                <a:cs typeface="Courier New" panose="02070309020205020404" pitchFamily="49" charset="0"/>
              </a:rPr>
              <a:t>break</a:t>
            </a:r>
            <a:r>
              <a:rPr lang="nl-BE" dirty="0"/>
              <a:t>: einde van case aanduiden</a:t>
            </a:r>
          </a:p>
          <a:p>
            <a:pPr lvl="1"/>
            <a:endParaRPr lang="nl-BE" dirty="0"/>
          </a:p>
        </p:txBody>
      </p:sp>
      <p:pic>
        <p:nvPicPr>
          <p:cNvPr id="4" name="Picture 2">
            <a:extLst>
              <a:ext uri="{FF2B5EF4-FFF2-40B4-BE49-F238E27FC236}">
                <a16:creationId xmlns:a16="http://schemas.microsoft.com/office/drawing/2014/main" id="{8E60E5E3-B1F3-497B-8F39-94243D11F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805" y="1304251"/>
            <a:ext cx="6228179" cy="40157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Rechte verbindingslijn met pijl 5">
            <a:extLst>
              <a:ext uri="{FF2B5EF4-FFF2-40B4-BE49-F238E27FC236}">
                <a16:creationId xmlns:a16="http://schemas.microsoft.com/office/drawing/2014/main" id="{4DEE3ED3-B5CC-4EE5-9F71-6DB28F432D21}"/>
              </a:ext>
            </a:extLst>
          </p:cNvPr>
          <p:cNvCxnSpPr/>
          <p:nvPr/>
        </p:nvCxnSpPr>
        <p:spPr>
          <a:xfrm>
            <a:off x="6721174" y="1755381"/>
            <a:ext cx="106791" cy="22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25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Flowchart</a:t>
            </a:r>
          </a:p>
        </p:txBody>
      </p:sp>
      <p:cxnSp>
        <p:nvCxnSpPr>
          <p:cNvPr id="74" name="Straight Connector 7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9" name="Picture 2" descr="Image result for switch c#">
            <a:extLst>
              <a:ext uri="{FF2B5EF4-FFF2-40B4-BE49-F238E27FC236}">
                <a16:creationId xmlns:a16="http://schemas.microsoft.com/office/drawing/2014/main" id="{6A421362-D11F-474E-965E-AAE8610904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8001" y="492573"/>
            <a:ext cx="4385186"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8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itel 1"/>
          <p:cNvSpPr>
            <a:spLocks noGrp="1"/>
          </p:cNvSpPr>
          <p:nvPr>
            <p:ph type="title"/>
          </p:nvPr>
        </p:nvSpPr>
        <p:spPr/>
        <p:txBody>
          <a:bodyPr/>
          <a:lstStyle/>
          <a:p>
            <a:r>
              <a:rPr lang="en-IE"/>
              <a:t>Switch met strings</a:t>
            </a:r>
          </a:p>
        </p:txBody>
      </p:sp>
      <p:sp>
        <p:nvSpPr>
          <p:cNvPr id="314371" name="Tijdelijke aanduiding voor inhoud 2"/>
          <p:cNvSpPr>
            <a:spLocks noGrp="1"/>
          </p:cNvSpPr>
          <p:nvPr>
            <p:ph idx="1"/>
          </p:nvPr>
        </p:nvSpPr>
        <p:spPr>
          <a:xfrm>
            <a:off x="356062" y="6317673"/>
            <a:ext cx="10515600" cy="829108"/>
          </a:xfrm>
        </p:spPr>
        <p:txBody>
          <a:bodyPr/>
          <a:lstStyle/>
          <a:p>
            <a:pPr>
              <a:buFont typeface="Times" charset="0"/>
              <a:buNone/>
            </a:pPr>
            <a:r>
              <a:rPr lang="en-IE" dirty="0" err="1"/>
              <a:t>Eender</a:t>
            </a:r>
            <a:r>
              <a:rPr lang="en-IE" dirty="0"/>
              <a:t> </a:t>
            </a:r>
            <a:r>
              <a:rPr lang="en-IE" dirty="0" err="1"/>
              <a:t>welk</a:t>
            </a:r>
            <a:r>
              <a:rPr lang="en-IE" dirty="0"/>
              <a:t> type </a:t>
            </a:r>
            <a:r>
              <a:rPr lang="en-IE" dirty="0" err="1"/>
              <a:t>kan</a:t>
            </a:r>
            <a:r>
              <a:rPr lang="en-IE" dirty="0"/>
              <a:t> </a:t>
            </a:r>
            <a:r>
              <a:rPr lang="en-IE" dirty="0" err="1"/>
              <a:t>gebruikt</a:t>
            </a:r>
            <a:r>
              <a:rPr lang="en-IE" dirty="0"/>
              <a:t> </a:t>
            </a:r>
            <a:r>
              <a:rPr lang="en-IE" dirty="0" err="1"/>
              <a:t>worden</a:t>
            </a:r>
            <a:endParaRPr lang="en-IE"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715" y="1313519"/>
            <a:ext cx="6941939" cy="494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5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0" name="Picture 13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p:nvPr>
        </p:nvSpPr>
        <p:spPr>
          <a:xfrm>
            <a:off x="3045368" y="2043663"/>
            <a:ext cx="6105194" cy="2031055"/>
          </a:xfrm>
        </p:spPr>
        <p:txBody>
          <a:bodyPr vert="horz" lIns="91440" tIns="45720" rIns="91440" bIns="45720" rtlCol="0" anchor="b">
            <a:normAutofit/>
          </a:bodyPr>
          <a:lstStyle/>
          <a:p>
            <a:pPr algn="ctr">
              <a:defRPr/>
            </a:pPr>
            <a:r>
              <a:rPr lang="en-US" kern="1200" dirty="0" err="1">
                <a:solidFill>
                  <a:srgbClr val="FFFFFF"/>
                </a:solidFill>
                <a:latin typeface="+mj-lt"/>
                <a:ea typeface="+mj-ea"/>
                <a:cs typeface="+mj-cs"/>
              </a:rPr>
              <a:t>enum</a:t>
            </a:r>
            <a:endParaRPr lang="en-US" kern="1200" dirty="0">
              <a:solidFill>
                <a:srgbClr val="FFFFFF"/>
              </a:solidFill>
              <a:latin typeface="+mj-lt"/>
              <a:ea typeface="+mj-ea"/>
              <a:cs typeface="+mj-cs"/>
            </a:endParaRPr>
          </a:p>
        </p:txBody>
      </p:sp>
      <p:sp>
        <p:nvSpPr>
          <p:cNvPr id="29699" name="Tijdelijke aanduiding voor tekst 2"/>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kern="1200" dirty="0">
              <a:solidFill>
                <a:srgbClr val="FFFFFF"/>
              </a:solidFill>
              <a:latin typeface="+mn-lt"/>
              <a:ea typeface="+mn-ea"/>
              <a:cs typeface="+mn-cs"/>
            </a:endParaRPr>
          </a:p>
        </p:txBody>
      </p:sp>
      <p:sp>
        <p:nvSpPr>
          <p:cNvPr id="18436" name="Tijdelijke aanduiding voor dianummer 3"/>
          <p:cNvSpPr>
            <a:spLocks noGrp="1"/>
          </p:cNvSpPr>
          <p:nvPr>
            <p:ph type="sldNum" sz="quarter" idx="4294967295"/>
          </p:nvPr>
        </p:nvSpPr>
        <p:spPr>
          <a:xfrm>
            <a:off x="10825930" y="6223702"/>
            <a:ext cx="570728" cy="314067"/>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E0EF113-4B75-4716-9AAC-E833636944CE}" type="slidenum">
              <a:rPr kumimoji="0" lang="en-US" sz="1000" b="0" i="0" u="none" strike="noStrike" kern="1200" cap="none" spc="0" normalizeH="0" baseline="0" noProof="0">
                <a:ln>
                  <a:noFill/>
                </a:ln>
                <a:solidFill>
                  <a:srgbClr val="89898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000" b="0" i="0" u="none" strike="noStrike" kern="1200" cap="none" spc="0" normalizeH="0" baseline="0" noProof="0">
              <a:ln>
                <a:noFill/>
              </a:ln>
              <a:solidFill>
                <a:srgbClr val="89898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86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Titel 1"/>
          <p:cNvSpPr>
            <a:spLocks noGrp="1"/>
          </p:cNvSpPr>
          <p:nvPr>
            <p:ph type="title"/>
          </p:nvPr>
        </p:nvSpPr>
        <p:spPr>
          <a:xfrm>
            <a:off x="960100" y="978102"/>
            <a:ext cx="10588434" cy="1062644"/>
          </a:xfrm>
        </p:spPr>
        <p:txBody>
          <a:bodyPr anchor="b">
            <a:normAutofit/>
          </a:bodyPr>
          <a:lstStyle/>
          <a:p>
            <a:r>
              <a:rPr lang="en-IE"/>
              <a:t>Scope en blocks</a:t>
            </a:r>
          </a:p>
        </p:txBody>
      </p:sp>
      <p:cxnSp>
        <p:nvCxnSpPr>
          <p:cNvPr id="72" name="Straight Connector 7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C6740495-3459-4243-92F0-40074DDB3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023" y="2811104"/>
            <a:ext cx="3366480" cy="28855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4131" name="Tijdelijke aanduiding voor inhoud 2"/>
          <p:cNvSpPr>
            <a:spLocks noGrp="1"/>
          </p:cNvSpPr>
          <p:nvPr>
            <p:ph idx="1"/>
          </p:nvPr>
        </p:nvSpPr>
        <p:spPr>
          <a:xfrm>
            <a:off x="4955354" y="2682433"/>
            <a:ext cx="6282169" cy="3215749"/>
          </a:xfrm>
        </p:spPr>
        <p:txBody>
          <a:bodyPr>
            <a:normAutofit/>
          </a:bodyPr>
          <a:lstStyle/>
          <a:p>
            <a:r>
              <a:rPr lang="en-IE" sz="2200"/>
              <a:t>Een blok (block) wordt aangegeven met accolades.</a:t>
            </a:r>
          </a:p>
          <a:p>
            <a:endParaRPr lang="en-IE" sz="2200"/>
          </a:p>
          <a:p>
            <a:r>
              <a:rPr lang="en-IE" sz="2200"/>
              <a:t>Een block mag </a:t>
            </a:r>
            <a:r>
              <a:rPr lang="en-IE" sz="2200" b="1"/>
              <a:t>lokale variabelen</a:t>
            </a:r>
            <a:r>
              <a:rPr lang="en-IE" sz="2200"/>
              <a:t> bevatten, enkel zichtbaar binnen dit block.</a:t>
            </a:r>
          </a:p>
          <a:p>
            <a:endParaRPr lang="en-IE" sz="2200"/>
          </a:p>
          <a:p>
            <a:r>
              <a:rPr lang="en-IE" sz="2200"/>
              <a:t>Wanneer je buiten block komt worden alle lokale variabelen verwijderd.</a:t>
            </a:r>
          </a:p>
          <a:p>
            <a:endParaRPr lang="en-IE" sz="2200"/>
          </a:p>
          <a:p>
            <a:endParaRPr lang="en-IE" sz="2200"/>
          </a:p>
        </p:txBody>
      </p:sp>
    </p:spTree>
    <p:extLst>
      <p:ext uri="{BB962C8B-B14F-4D97-AF65-F5344CB8AC3E}">
        <p14:creationId xmlns:p14="http://schemas.microsoft.com/office/powerpoint/2010/main" val="740457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7" name="Picture 13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722" name="Titel 1"/>
          <p:cNvSpPr>
            <a:spLocks noGrp="1"/>
          </p:cNvSpPr>
          <p:nvPr>
            <p:ph type="title"/>
          </p:nvPr>
        </p:nvSpPr>
        <p:spPr>
          <a:xfrm>
            <a:off x="1179226" y="826680"/>
            <a:ext cx="9833548" cy="1325563"/>
          </a:xfrm>
        </p:spPr>
        <p:txBody>
          <a:bodyPr>
            <a:normAutofit/>
          </a:bodyPr>
          <a:lstStyle/>
          <a:p>
            <a:pPr algn="ctr"/>
            <a:r>
              <a:rPr lang="en-IE" sz="4000">
                <a:solidFill>
                  <a:srgbClr val="FFFFFF"/>
                </a:solidFill>
              </a:rPr>
              <a:t>Enumeratie en states</a:t>
            </a:r>
          </a:p>
        </p:txBody>
      </p:sp>
      <p:sp>
        <p:nvSpPr>
          <p:cNvPr id="3" name="Tijdelijke aanduiding voor inhoud 2"/>
          <p:cNvSpPr>
            <a:spLocks noGrp="1"/>
          </p:cNvSpPr>
          <p:nvPr>
            <p:ph idx="1"/>
          </p:nvPr>
        </p:nvSpPr>
        <p:spPr>
          <a:xfrm>
            <a:off x="1179226" y="3092970"/>
            <a:ext cx="9833548" cy="2693976"/>
          </a:xfrm>
        </p:spPr>
        <p:txBody>
          <a:bodyPr>
            <a:normAutofit/>
          </a:bodyPr>
          <a:lstStyle/>
          <a:p>
            <a:r>
              <a:rPr lang="en-IE" sz="2000">
                <a:solidFill>
                  <a:srgbClr val="000000"/>
                </a:solidFill>
              </a:rPr>
              <a:t>Enemuration of enumeratie = nummering</a:t>
            </a:r>
          </a:p>
          <a:p>
            <a:endParaRPr lang="en-IE" sz="2000">
              <a:solidFill>
                <a:srgbClr val="000000"/>
              </a:solidFill>
            </a:endParaRPr>
          </a:p>
          <a:p>
            <a:r>
              <a:rPr lang="en-IE" sz="2000">
                <a:solidFill>
                  <a:srgbClr val="000000"/>
                </a:solidFill>
              </a:rPr>
              <a:t>Enumerated types: speciaal type (maar duur woord)</a:t>
            </a:r>
          </a:p>
          <a:p>
            <a:endParaRPr lang="en-IE" sz="2000">
              <a:solidFill>
                <a:srgbClr val="000000"/>
              </a:solidFill>
            </a:endParaRPr>
          </a:p>
          <a:p>
            <a:endParaRPr lang="en-IE" sz="2000">
              <a:solidFill>
                <a:srgbClr val="000000"/>
              </a:solidFill>
            </a:endParaRPr>
          </a:p>
        </p:txBody>
      </p:sp>
      <p:sp>
        <p:nvSpPr>
          <p:cNvPr id="4" name="Tijdelijke aanduiding voor dianummer 3"/>
          <p:cNvSpPr>
            <a:spLocks noGrp="1"/>
          </p:cNvSpPr>
          <p:nvPr>
            <p:ph type="sldNum" sz="quarter" idx="4294967295"/>
          </p:nvPr>
        </p:nvSpPr>
        <p:spPr>
          <a:xfrm>
            <a:off x="10825930" y="6223702"/>
            <a:ext cx="570728" cy="314067"/>
          </a:xfrm>
          <a:prstGeom prst="rect">
            <a:avLst/>
          </a:prstGeo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9628E084-3F5F-499D-A54A-E40CF1A76854}" type="slidenum">
              <a:rPr kumimoji="0" lang="nl-NL" sz="1000" b="0" i="0" u="none" strike="noStrike" kern="1200" cap="none" spc="0" normalizeH="0" baseline="0" noProof="0">
                <a:ln>
                  <a:noFill/>
                </a:ln>
                <a:solidFill>
                  <a:srgbClr val="89898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nl-NL" sz="1000" b="0" i="0" u="none" strike="noStrike" kern="1200" cap="none" spc="0" normalizeH="0" baseline="0" noProof="0">
              <a:ln>
                <a:noFill/>
              </a:ln>
              <a:solidFill>
                <a:srgbClr val="89898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506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A5C0710-3ECC-4EE0-878C-7B76B23EDAC1}"/>
              </a:ext>
            </a:extLst>
          </p:cNvPr>
          <p:cNvSpPr>
            <a:spLocks noGrp="1"/>
          </p:cNvSpPr>
          <p:nvPr>
            <p:ph type="title"/>
          </p:nvPr>
        </p:nvSpPr>
        <p:spPr>
          <a:xfrm>
            <a:off x="838200" y="963877"/>
            <a:ext cx="3494362" cy="4930246"/>
          </a:xfrm>
        </p:spPr>
        <p:txBody>
          <a:bodyPr>
            <a:normAutofit/>
          </a:bodyPr>
          <a:lstStyle/>
          <a:p>
            <a:pPr algn="r"/>
            <a:r>
              <a:rPr lang="nl-BE">
                <a:solidFill>
                  <a:schemeClr val="accent1"/>
                </a:solidFill>
              </a:rPr>
              <a:t>Nut van enum?</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A2DA12DA-3D4C-4F3B-936D-4E6C96E5E50E}"/>
              </a:ext>
            </a:extLst>
          </p:cNvPr>
          <p:cNvSpPr>
            <a:spLocks noGrp="1"/>
          </p:cNvSpPr>
          <p:nvPr>
            <p:ph idx="1"/>
          </p:nvPr>
        </p:nvSpPr>
        <p:spPr>
          <a:xfrm>
            <a:off x="4976031" y="963877"/>
            <a:ext cx="6377769" cy="4930246"/>
          </a:xfrm>
        </p:spPr>
        <p:txBody>
          <a:bodyPr anchor="ctr">
            <a:normAutofit/>
          </a:bodyPr>
          <a:lstStyle/>
          <a:p>
            <a:r>
              <a:rPr lang="en-IE" sz="2400"/>
              <a:t>Nummer bewaren:</a:t>
            </a:r>
          </a:p>
          <a:p>
            <a:pPr lvl="1"/>
            <a:r>
              <a:rPr lang="en-IE"/>
              <a:t>Gebruik int, short, etc</a:t>
            </a:r>
          </a:p>
          <a:p>
            <a:r>
              <a:rPr lang="en-IE" sz="2400"/>
              <a:t>True/False:</a:t>
            </a:r>
          </a:p>
          <a:p>
            <a:pPr lvl="1"/>
            <a:r>
              <a:rPr lang="en-IE"/>
              <a:t>Bool</a:t>
            </a:r>
          </a:p>
          <a:p>
            <a:pPr lvl="1"/>
            <a:endParaRPr lang="en-IE"/>
          </a:p>
          <a:p>
            <a:r>
              <a:rPr lang="en-IE" sz="2400"/>
              <a:t>Maar wat als we specifieke waarden of status van een systeem (states) willen bewaren? </a:t>
            </a:r>
          </a:p>
          <a:p>
            <a:endParaRPr lang="nl-BE" sz="2400"/>
          </a:p>
        </p:txBody>
      </p:sp>
    </p:spTree>
    <p:extLst>
      <p:ext uri="{BB962C8B-B14F-4D97-AF65-F5344CB8AC3E}">
        <p14:creationId xmlns:p14="http://schemas.microsoft.com/office/powerpoint/2010/main" val="2839841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039" name="Picture 75">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746" name="Titel 1"/>
          <p:cNvSpPr>
            <a:spLocks noGrp="1"/>
          </p:cNvSpPr>
          <p:nvPr>
            <p:ph type="title"/>
          </p:nvPr>
        </p:nvSpPr>
        <p:spPr>
          <a:xfrm>
            <a:off x="6094105" y="802955"/>
            <a:ext cx="4977976" cy="1454051"/>
          </a:xfrm>
        </p:spPr>
        <p:txBody>
          <a:bodyPr>
            <a:normAutofit/>
          </a:bodyPr>
          <a:lstStyle/>
          <a:p>
            <a:r>
              <a:rPr lang="en-IE">
                <a:solidFill>
                  <a:srgbClr val="000000"/>
                </a:solidFill>
              </a:rPr>
              <a:t>States/status voorbeelden</a:t>
            </a:r>
          </a:p>
        </p:txBody>
      </p:sp>
      <p:sp>
        <p:nvSpPr>
          <p:cNvPr id="4404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035" name="Picture 3"/>
          <p:cNvPicPr>
            <a:picLocks noChangeAspect="1" noChangeArrowheads="1"/>
          </p:cNvPicPr>
          <p:nvPr/>
        </p:nvPicPr>
        <p:blipFill rotWithShape="1">
          <a:blip r:embed="rId3" cstate="print">
            <a:alphaModFix/>
          </a:blip>
          <a:srcRect l="18598" r="15240" b="2"/>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a:scene3d>
            <a:camera prst="perspectiveRelaxed">
              <a:rot lat="19800000" lon="1200000" rev="20820000"/>
            </a:camera>
            <a:lightRig rig="threePt" dir="t"/>
          </a:scene3d>
          <a:sp3d contourW="6350" prstMaterial="matte">
            <a:bevelT w="101600" h="101600"/>
            <a:contourClr>
              <a:srgbClr val="969696"/>
            </a:contourClr>
          </a:sp3d>
        </p:spPr>
      </p:pic>
      <p:sp>
        <p:nvSpPr>
          <p:cNvPr id="44041" name="Tijdelijke aanduiding voor inhoud 2"/>
          <p:cNvSpPr>
            <a:spLocks noGrp="1"/>
          </p:cNvSpPr>
          <p:nvPr>
            <p:ph idx="1"/>
          </p:nvPr>
        </p:nvSpPr>
        <p:spPr>
          <a:xfrm>
            <a:off x="6090574" y="2421682"/>
            <a:ext cx="4977578" cy="3639289"/>
          </a:xfrm>
        </p:spPr>
        <p:txBody>
          <a:bodyPr anchor="ctr">
            <a:normAutofit/>
          </a:bodyPr>
          <a:lstStyle/>
          <a:p>
            <a:r>
              <a:rPr lang="en-IE" sz="2000">
                <a:solidFill>
                  <a:srgbClr val="000000"/>
                </a:solidFill>
              </a:rPr>
              <a:t>Zeeslag:</a:t>
            </a:r>
          </a:p>
          <a:p>
            <a:r>
              <a:rPr lang="en-IE" sz="2000">
                <a:solidFill>
                  <a:srgbClr val="000000"/>
                </a:solidFill>
              </a:rPr>
              <a:t>Ieder vakje kan een van volgende zaken bevatten:</a:t>
            </a:r>
          </a:p>
          <a:p>
            <a:pPr lvl="1"/>
            <a:r>
              <a:rPr lang="en-IE" sz="2000">
                <a:solidFill>
                  <a:srgbClr val="000000"/>
                </a:solidFill>
              </a:rPr>
              <a:t>Empty sea</a:t>
            </a:r>
          </a:p>
          <a:p>
            <a:pPr lvl="1"/>
            <a:r>
              <a:rPr lang="en-IE" sz="2000">
                <a:solidFill>
                  <a:srgbClr val="000000"/>
                </a:solidFill>
              </a:rPr>
              <a:t>Attacked</a:t>
            </a:r>
          </a:p>
          <a:p>
            <a:pPr lvl="1"/>
            <a:r>
              <a:rPr lang="en-IE" sz="2000">
                <a:solidFill>
                  <a:srgbClr val="000000"/>
                </a:solidFill>
              </a:rPr>
              <a:t>Battleship</a:t>
            </a:r>
          </a:p>
          <a:p>
            <a:pPr lvl="1"/>
            <a:r>
              <a:rPr lang="en-IE" sz="2000">
                <a:solidFill>
                  <a:srgbClr val="000000"/>
                </a:solidFill>
              </a:rPr>
              <a:t>Cruiser</a:t>
            </a:r>
          </a:p>
          <a:p>
            <a:pPr lvl="1"/>
            <a:r>
              <a:rPr lang="en-IE" sz="2000">
                <a:solidFill>
                  <a:srgbClr val="000000"/>
                </a:solidFill>
              </a:rPr>
              <a:t>Submarine </a:t>
            </a:r>
          </a:p>
          <a:p>
            <a:pPr lvl="1"/>
            <a:r>
              <a:rPr lang="en-IE" sz="2000">
                <a:solidFill>
                  <a:srgbClr val="000000"/>
                </a:solidFill>
              </a:rPr>
              <a:t>Rowing boat</a:t>
            </a:r>
          </a:p>
          <a:p>
            <a:pPr lvl="2"/>
            <a:endParaRPr lang="en-IE">
              <a:solidFill>
                <a:srgbClr val="000000"/>
              </a:solidFill>
            </a:endParaRPr>
          </a:p>
        </p:txBody>
      </p:sp>
      <p:sp>
        <p:nvSpPr>
          <p:cNvPr id="4" name="Tijdelijke aanduiding voor dianummer 3"/>
          <p:cNvSpPr>
            <a:spLocks noGrp="1"/>
          </p:cNvSpPr>
          <p:nvPr>
            <p:ph type="sldNum" sz="quarter" idx="4294967295"/>
          </p:nvPr>
        </p:nvSpPr>
        <p:spPr>
          <a:xfrm>
            <a:off x="10825930" y="6223702"/>
            <a:ext cx="570728" cy="314067"/>
          </a:xfrm>
          <a:prstGeom prst="rect">
            <a:avLst/>
          </a:prstGeo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4A5A8AEE-94E1-4C84-AC4C-FB524BC70AFC}" type="slidenum">
              <a:rPr kumimoji="0" lang="nl-NL" sz="1100" b="0" i="0" u="none" strike="noStrike" kern="1200" cap="none" spc="0" normalizeH="0" baseline="0" noProof="0">
                <a:ln>
                  <a:noFill/>
                </a:ln>
                <a:solidFill>
                  <a:srgbClr val="89898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22</a:t>
            </a:fld>
            <a:endParaRPr kumimoji="0" lang="nl-NL" sz="1100" b="0" i="0" u="none" strike="noStrike" kern="1200" cap="none" spc="0" normalizeH="0" baseline="0" noProof="0">
              <a:ln>
                <a:noFill/>
              </a:ln>
              <a:solidFill>
                <a:srgbClr val="89898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11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el 1"/>
          <p:cNvSpPr>
            <a:spLocks noGrp="1"/>
          </p:cNvSpPr>
          <p:nvPr>
            <p:ph type="title"/>
          </p:nvPr>
        </p:nvSpPr>
        <p:spPr/>
        <p:txBody>
          <a:bodyPr/>
          <a:lstStyle/>
          <a:p>
            <a:r>
              <a:rPr lang="en-IE"/>
              <a:t>States/status voorbeelden</a:t>
            </a:r>
          </a:p>
        </p:txBody>
      </p:sp>
      <p:sp>
        <p:nvSpPr>
          <p:cNvPr id="32771" name="Tijdelijke aanduiding voor inhoud 2"/>
          <p:cNvSpPr>
            <a:spLocks noGrp="1"/>
          </p:cNvSpPr>
          <p:nvPr>
            <p:ph idx="1"/>
          </p:nvPr>
        </p:nvSpPr>
        <p:spPr/>
        <p:txBody>
          <a:bodyPr/>
          <a:lstStyle/>
          <a:p>
            <a:r>
              <a:rPr lang="en-IE" dirty="0" err="1"/>
              <a:t>Eigenlijk</a:t>
            </a:r>
            <a:r>
              <a:rPr lang="en-IE" dirty="0"/>
              <a:t> </a:t>
            </a:r>
            <a:r>
              <a:rPr lang="en-IE" dirty="0" err="1"/>
              <a:t>willen</a:t>
            </a:r>
            <a:r>
              <a:rPr lang="en-IE" dirty="0"/>
              <a:t> we </a:t>
            </a:r>
            <a:r>
              <a:rPr lang="en-IE" dirty="0" err="1"/>
              <a:t>dus</a:t>
            </a:r>
            <a:r>
              <a:rPr lang="en-IE" dirty="0"/>
              <a:t> metadata </a:t>
            </a:r>
            <a:r>
              <a:rPr lang="en-IE" dirty="0" err="1"/>
              <a:t>beschrijven</a:t>
            </a:r>
            <a:r>
              <a:rPr lang="en-IE" dirty="0"/>
              <a:t>:</a:t>
            </a:r>
          </a:p>
          <a:p>
            <a:r>
              <a:rPr lang="en-IE" dirty="0"/>
              <a:t>Of</a:t>
            </a:r>
          </a:p>
          <a:p>
            <a:pPr lvl="1"/>
            <a:r>
              <a:rPr lang="en-IE" sz="2000" dirty="0"/>
              <a:t>Empty sea = 1</a:t>
            </a:r>
          </a:p>
          <a:p>
            <a:pPr lvl="1"/>
            <a:r>
              <a:rPr lang="en-IE" sz="2000" dirty="0"/>
              <a:t>Attacked = 2</a:t>
            </a:r>
          </a:p>
          <a:p>
            <a:pPr lvl="1"/>
            <a:r>
              <a:rPr lang="en-IE" sz="2000" dirty="0"/>
              <a:t>Battleship = 3</a:t>
            </a:r>
          </a:p>
          <a:p>
            <a:pPr lvl="1"/>
            <a:r>
              <a:rPr lang="en-IE" sz="2000" dirty="0"/>
              <a:t>Cruiser = 4</a:t>
            </a:r>
          </a:p>
          <a:p>
            <a:pPr lvl="1"/>
            <a:r>
              <a:rPr lang="en-IE" sz="2000" dirty="0"/>
              <a:t>Submarine = 5</a:t>
            </a:r>
          </a:p>
          <a:p>
            <a:pPr lvl="1"/>
            <a:r>
              <a:rPr lang="en-IE" sz="2000" dirty="0"/>
              <a:t>Rowing boat = 6</a:t>
            </a:r>
          </a:p>
          <a:p>
            <a:pPr lvl="2"/>
            <a:endParaRPr lang="en-IE" dirty="0"/>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0F317F-7FB4-4883-A033-8CC813E69E60}"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44035" name="Picture 3"/>
          <p:cNvPicPr>
            <a:picLocks noChangeAspect="1" noChangeArrowheads="1"/>
          </p:cNvPicPr>
          <p:nvPr/>
        </p:nvPicPr>
        <p:blipFill>
          <a:blip r:embed="rId2" cstate="print"/>
          <a:srcRect/>
          <a:stretch>
            <a:fillRect/>
          </a:stretch>
        </p:blipFill>
        <p:spPr bwMode="auto">
          <a:xfrm>
            <a:off x="6404649" y="2825806"/>
            <a:ext cx="3616965" cy="25029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26509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a:spLocks noGrp="1"/>
          </p:cNvSpPr>
          <p:nvPr>
            <p:ph type="title"/>
          </p:nvPr>
        </p:nvSpPr>
        <p:spPr/>
        <p:txBody>
          <a:bodyPr/>
          <a:lstStyle/>
          <a:p>
            <a:r>
              <a:rPr lang="en-IE"/>
              <a:t>Moeilijk leesbare/aanpasbare code</a:t>
            </a:r>
          </a:p>
        </p:txBody>
      </p:sp>
      <p:sp>
        <p:nvSpPr>
          <p:cNvPr id="26627" name="Tijdelijke aanduiding voor inhoud 2"/>
          <p:cNvSpPr>
            <a:spLocks noGrp="1"/>
          </p:cNvSpPr>
          <p:nvPr>
            <p:ph idx="1"/>
          </p:nvPr>
        </p:nvSpPr>
        <p:spPr/>
        <p:txBody>
          <a:bodyPr>
            <a:normAutofit lnSpcReduction="10000"/>
          </a:bodyPr>
          <a:lstStyle/>
          <a:p>
            <a:endParaRPr lang="en-IE"/>
          </a:p>
          <a:p>
            <a:endParaRPr lang="en-IE"/>
          </a:p>
          <a:p>
            <a:endParaRPr lang="en-IE"/>
          </a:p>
          <a:p>
            <a:r>
              <a:rPr lang="en-IE"/>
              <a:t>Wat als we per ongeluk 6 typen?</a:t>
            </a:r>
          </a:p>
          <a:p>
            <a:r>
              <a:rPr lang="en-IE"/>
              <a:t>Wat als we later liever voor een leeg vakje een andere waarde willen?</a:t>
            </a:r>
          </a:p>
          <a:p>
            <a:r>
              <a:rPr lang="en-IE"/>
              <a:t>Wat als we 7 typen? Bestaat dit?</a:t>
            </a:r>
          </a:p>
          <a:p>
            <a:endParaRPr lang="en-IE"/>
          </a:p>
          <a:p>
            <a:endParaRPr lang="en-IE"/>
          </a:p>
          <a:p>
            <a:r>
              <a:rPr lang="en-IE"/>
              <a:t>Etc. Etc.</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EBDC98-A159-4CE6-BF0F-693561EF1822}"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3797" name="Picture 3"/>
          <p:cNvPicPr>
            <a:picLocks noChangeAspect="1" noChangeArrowheads="1"/>
          </p:cNvPicPr>
          <p:nvPr/>
        </p:nvPicPr>
        <p:blipFill>
          <a:blip r:embed="rId2" cstate="print"/>
          <a:srcRect/>
          <a:stretch>
            <a:fillRect/>
          </a:stretch>
        </p:blipFill>
        <p:spPr bwMode="auto">
          <a:xfrm>
            <a:off x="2540013" y="1797189"/>
            <a:ext cx="7407275" cy="785812"/>
          </a:xfrm>
          <a:prstGeom prst="rect">
            <a:avLst/>
          </a:prstGeom>
          <a:noFill/>
          <a:ln w="9525">
            <a:noFill/>
            <a:miter lim="800000"/>
            <a:headEnd/>
            <a:tailEnd/>
          </a:ln>
        </p:spPr>
      </p:pic>
      <p:grpSp>
        <p:nvGrpSpPr>
          <p:cNvPr id="2" name="Groep 5"/>
          <p:cNvGrpSpPr>
            <a:grpSpLocks/>
          </p:cNvGrpSpPr>
          <p:nvPr/>
        </p:nvGrpSpPr>
        <p:grpSpPr bwMode="auto">
          <a:xfrm>
            <a:off x="9245600" y="681037"/>
            <a:ext cx="1970087" cy="1466850"/>
            <a:chOff x="6185338" y="1366345"/>
            <a:chExt cx="1970690" cy="1466630"/>
          </a:xfrm>
        </p:grpSpPr>
        <p:pic>
          <p:nvPicPr>
            <p:cNvPr id="33799" name="Picture 7"/>
            <p:cNvPicPr>
              <a:picLocks noChangeAspect="1" noChangeArrowheads="1"/>
            </p:cNvPicPr>
            <p:nvPr/>
          </p:nvPicPr>
          <p:blipFill>
            <a:blip r:embed="rId3" cstate="print"/>
            <a:srcRect/>
            <a:stretch>
              <a:fillRect/>
            </a:stretch>
          </p:blipFill>
          <p:spPr bwMode="auto">
            <a:xfrm>
              <a:off x="6185338" y="1947150"/>
              <a:ext cx="914400" cy="885825"/>
            </a:xfrm>
            <a:prstGeom prst="rect">
              <a:avLst/>
            </a:prstGeom>
            <a:noFill/>
            <a:ln w="9525">
              <a:noFill/>
              <a:miter lim="800000"/>
              <a:headEnd/>
              <a:tailEnd/>
            </a:ln>
          </p:spPr>
        </p:pic>
        <p:sp>
          <p:nvSpPr>
            <p:cNvPr id="33800" name="Tekstvak 7"/>
            <p:cNvSpPr txBox="1">
              <a:spLocks noChangeArrowheads="1"/>
            </p:cNvSpPr>
            <p:nvPr/>
          </p:nvSpPr>
          <p:spPr bwMode="auto">
            <a:xfrm>
              <a:off x="6516414" y="1366345"/>
              <a:ext cx="1639614" cy="646331"/>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800" b="1" i="0" u="none" strike="noStrike" kern="1200" cap="none" spc="0" normalizeH="0" baseline="0" noProof="0">
                  <a:ln>
                    <a:noFill/>
                  </a:ln>
                  <a:solidFill>
                    <a:srgbClr val="FF0000"/>
                  </a:solidFill>
                  <a:effectLst/>
                  <a:uLnTx/>
                  <a:uFillTx/>
                  <a:latin typeface="Calibri" panose="020F0502020204030204"/>
                  <a:ea typeface="+mn-ea"/>
                  <a:cs typeface="+mn-cs"/>
                </a:rPr>
                <a:t>Bad coding example!</a:t>
              </a:r>
            </a:p>
          </p:txBody>
        </p:sp>
      </p:grpSp>
    </p:spTree>
    <p:extLst>
      <p:ext uri="{BB962C8B-B14F-4D97-AF65-F5344CB8AC3E}">
        <p14:creationId xmlns:p14="http://schemas.microsoft.com/office/powerpoint/2010/main" val="38427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p:nvPr>
        </p:nvSpPr>
        <p:spPr/>
        <p:txBody>
          <a:bodyPr/>
          <a:lstStyle/>
          <a:p>
            <a:r>
              <a:rPr lang="en-IE" dirty="0" err="1"/>
              <a:t>Oplossing</a:t>
            </a:r>
            <a:r>
              <a:rPr lang="en-IE" dirty="0"/>
              <a:t>: enumerated types</a:t>
            </a:r>
          </a:p>
        </p:txBody>
      </p:sp>
      <p:sp>
        <p:nvSpPr>
          <p:cNvPr id="34819" name="Tijdelijke aanduiding voor inhoud 2"/>
          <p:cNvSpPr>
            <a:spLocks noGrp="1"/>
          </p:cNvSpPr>
          <p:nvPr>
            <p:ph idx="1"/>
          </p:nvPr>
        </p:nvSpPr>
        <p:spPr/>
        <p:txBody>
          <a:bodyPr>
            <a:normAutofit fontScale="70000" lnSpcReduction="20000"/>
          </a:bodyPr>
          <a:lstStyle/>
          <a:p>
            <a:r>
              <a:rPr lang="en-IE" b="1">
                <a:solidFill>
                  <a:srgbClr val="0E27E2"/>
                </a:solidFill>
                <a:latin typeface="Courier New" pitchFamily="49" charset="0"/>
                <a:cs typeface="Courier New" pitchFamily="49" charset="0"/>
              </a:rPr>
              <a:t>enum</a:t>
            </a:r>
            <a:r>
              <a:rPr lang="en-IE"/>
              <a:t> keyword</a:t>
            </a:r>
          </a:p>
          <a:p>
            <a:endParaRPr lang="en-IE"/>
          </a:p>
          <a:p>
            <a:endParaRPr lang="en-IE"/>
          </a:p>
          <a:p>
            <a:endParaRPr lang="en-IE"/>
          </a:p>
          <a:p>
            <a:endParaRPr lang="en-IE"/>
          </a:p>
          <a:p>
            <a:endParaRPr lang="en-IE"/>
          </a:p>
          <a:p>
            <a:endParaRPr lang="en-IE"/>
          </a:p>
          <a:p>
            <a:endParaRPr lang="en-IE"/>
          </a:p>
          <a:p>
            <a:endParaRPr lang="en-IE"/>
          </a:p>
          <a:p>
            <a:endParaRPr lang="en-IE"/>
          </a:p>
          <a:p>
            <a:endParaRPr lang="en-IE"/>
          </a:p>
          <a:p>
            <a:r>
              <a:rPr lang="en-IE"/>
              <a:t>Moet gedeclareerd worden buiten Main (als apart onderdeel van Program class bijvoorbeeld)</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91CCE-1322-45A5-B08D-4ED1EB05A83F}"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4821" name="Picture 2"/>
          <p:cNvPicPr>
            <a:picLocks noChangeAspect="1" noChangeArrowheads="1"/>
          </p:cNvPicPr>
          <p:nvPr/>
        </p:nvPicPr>
        <p:blipFill>
          <a:blip r:embed="rId2" cstate="print"/>
          <a:srcRect/>
          <a:stretch>
            <a:fillRect/>
          </a:stretch>
        </p:blipFill>
        <p:spPr bwMode="auto">
          <a:xfrm>
            <a:off x="4510089" y="2559050"/>
            <a:ext cx="3005137" cy="2571750"/>
          </a:xfrm>
          <a:prstGeom prst="rect">
            <a:avLst/>
          </a:prstGeom>
          <a:noFill/>
          <a:ln w="9525">
            <a:noFill/>
            <a:miter lim="800000"/>
            <a:headEnd/>
            <a:tailEnd/>
          </a:ln>
        </p:spPr>
      </p:pic>
      <p:sp>
        <p:nvSpPr>
          <p:cNvPr id="2" name="Bijschrift: lijn 1">
            <a:extLst>
              <a:ext uri="{FF2B5EF4-FFF2-40B4-BE49-F238E27FC236}">
                <a16:creationId xmlns:a16="http://schemas.microsoft.com/office/drawing/2014/main" id="{E77F32F5-EE80-4582-95F5-9CD4D8D98D86}"/>
              </a:ext>
            </a:extLst>
          </p:cNvPr>
          <p:cNvSpPr/>
          <p:nvPr/>
        </p:nvSpPr>
        <p:spPr>
          <a:xfrm>
            <a:off x="8716404" y="1372054"/>
            <a:ext cx="3070248" cy="1047889"/>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BE" sz="1800" b="0" i="0" u="none" strike="noStrike" kern="1200" cap="none" spc="0" normalizeH="0" baseline="0" noProof="0" dirty="0">
                <a:ln>
                  <a:noFill/>
                </a:ln>
                <a:solidFill>
                  <a:prstClr val="white"/>
                </a:solidFill>
                <a:effectLst/>
                <a:uLnTx/>
                <a:uFillTx/>
                <a:latin typeface="Calibri" panose="020F0502020204030204"/>
                <a:ea typeface="+mn-ea"/>
                <a:cs typeface="+mn-cs"/>
              </a:rPr>
              <a:t>We definiëren een nieuw type “</a:t>
            </a:r>
            <a:r>
              <a:rPr kumimoji="0" lang="nl-BE" sz="1800" b="0" i="0" u="none" strike="noStrike" kern="1200" cap="none" spc="0" normalizeH="0" baseline="0" noProof="0" dirty="0" err="1">
                <a:ln>
                  <a:noFill/>
                </a:ln>
                <a:solidFill>
                  <a:prstClr val="white"/>
                </a:solidFill>
                <a:effectLst/>
                <a:uLnTx/>
                <a:uFillTx/>
                <a:latin typeface="Calibri" panose="020F0502020204030204"/>
                <a:ea typeface="+mn-ea"/>
                <a:cs typeface="+mn-cs"/>
              </a:rPr>
              <a:t>SeaState</a:t>
            </a:r>
            <a:r>
              <a:rPr kumimoji="0" lang="nl-BE" sz="1800" b="0" i="0" u="none" strike="noStrike" kern="1200" cap="none" spc="0" normalizeH="0" baseline="0" noProof="0" dirty="0">
                <a:ln>
                  <a:noFill/>
                </a:ln>
                <a:solidFill>
                  <a:prstClr val="white"/>
                </a:solidFill>
                <a:effectLst/>
                <a:uLnTx/>
                <a:uFillTx/>
                <a:latin typeface="Calibri" panose="020F0502020204030204"/>
                <a:ea typeface="+mn-ea"/>
                <a:cs typeface="+mn-cs"/>
              </a:rPr>
              <a:t>” dat enkel de waarden kan hebben tussen de accolades</a:t>
            </a:r>
          </a:p>
        </p:txBody>
      </p:sp>
    </p:spTree>
    <p:extLst>
      <p:ext uri="{BB962C8B-B14F-4D97-AF65-F5344CB8AC3E}">
        <p14:creationId xmlns:p14="http://schemas.microsoft.com/office/powerpoint/2010/main" val="1991155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en-IE"/>
              <a:t>Gebruik enum</a:t>
            </a:r>
          </a:p>
        </p:txBody>
      </p:sp>
      <p:sp>
        <p:nvSpPr>
          <p:cNvPr id="35843" name="Tijdelijke aanduiding voor inhoud 2"/>
          <p:cNvSpPr>
            <a:spLocks noGrp="1"/>
          </p:cNvSpPr>
          <p:nvPr>
            <p:ph idx="1"/>
          </p:nvPr>
        </p:nvSpPr>
        <p:spPr/>
        <p:txBody>
          <a:bodyPr/>
          <a:lstStyle/>
          <a:p>
            <a:r>
              <a:rPr lang="en-IE"/>
              <a:t>SeaState is als het ware een nieuw type (zoals int, double) die maar 6 mogelijke waarden kan bevatten.</a:t>
            </a:r>
          </a:p>
          <a:p>
            <a:endParaRPr lang="en-IE"/>
          </a:p>
          <a:p>
            <a:endParaRPr lang="en-IE"/>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9F1F0-BC89-44EB-93B0-3A08951E9484}"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5845" name="Picture 2"/>
          <p:cNvPicPr>
            <a:picLocks noChangeAspect="1" noChangeArrowheads="1"/>
          </p:cNvPicPr>
          <p:nvPr/>
        </p:nvPicPr>
        <p:blipFill>
          <a:blip r:embed="rId2" cstate="print"/>
          <a:srcRect/>
          <a:stretch>
            <a:fillRect/>
          </a:stretch>
        </p:blipFill>
        <p:spPr bwMode="auto">
          <a:xfrm>
            <a:off x="3206686" y="3365866"/>
            <a:ext cx="6861175" cy="1833563"/>
          </a:xfrm>
          <a:prstGeom prst="rect">
            <a:avLst/>
          </a:prstGeom>
          <a:noFill/>
          <a:ln w="9525">
            <a:noFill/>
            <a:miter lim="800000"/>
            <a:headEnd/>
            <a:tailEnd/>
          </a:ln>
        </p:spPr>
      </p:pic>
    </p:spTree>
    <p:extLst>
      <p:ext uri="{BB962C8B-B14F-4D97-AF65-F5344CB8AC3E}">
        <p14:creationId xmlns:p14="http://schemas.microsoft.com/office/powerpoint/2010/main" val="1383035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en-IE" dirty="0" err="1"/>
              <a:t>Slowmotion</a:t>
            </a:r>
            <a:endParaRPr lang="en-IE" dirty="0"/>
          </a:p>
        </p:txBody>
      </p:sp>
      <p:sp>
        <p:nvSpPr>
          <p:cNvPr id="35843" name="Tijdelijke aanduiding voor inhoud 2"/>
          <p:cNvSpPr>
            <a:spLocks noGrp="1"/>
          </p:cNvSpPr>
          <p:nvPr>
            <p:ph idx="1"/>
          </p:nvPr>
        </p:nvSpPr>
        <p:spPr/>
        <p:txBody>
          <a:bodyPr/>
          <a:lstStyle/>
          <a:p>
            <a:r>
              <a:rPr lang="en-IE" dirty="0"/>
              <a:t>1° </a:t>
            </a:r>
            <a:r>
              <a:rPr lang="en-IE" dirty="0" err="1"/>
              <a:t>Variabele</a:t>
            </a:r>
            <a:r>
              <a:rPr lang="en-IE" dirty="0"/>
              <a:t> van het type </a:t>
            </a:r>
            <a:r>
              <a:rPr lang="en-IE" dirty="0" err="1"/>
              <a:t>SeaState</a:t>
            </a:r>
            <a:r>
              <a:rPr lang="en-IE" dirty="0"/>
              <a:t> </a:t>
            </a:r>
            <a:r>
              <a:rPr lang="en-IE" dirty="0" err="1"/>
              <a:t>aanmaken</a:t>
            </a:r>
            <a:r>
              <a:rPr lang="en-IE" dirty="0"/>
              <a:t>, </a:t>
            </a:r>
            <a:r>
              <a:rPr lang="en-IE" dirty="0" err="1"/>
              <a:t>genaamd</a:t>
            </a:r>
            <a:r>
              <a:rPr lang="en-IE" dirty="0"/>
              <a:t> </a:t>
            </a:r>
            <a:r>
              <a:rPr lang="en-IE" dirty="0" err="1"/>
              <a:t>openSea</a:t>
            </a:r>
            <a:endParaRPr lang="en-IE" dirty="0"/>
          </a:p>
          <a:p>
            <a:endParaRPr lang="en-IE" dirty="0"/>
          </a:p>
          <a:p>
            <a:endParaRPr lang="en-IE" dirty="0"/>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9F1F0-BC89-44EB-93B0-3A08951E9484}"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5845" name="Picture 2"/>
          <p:cNvPicPr>
            <a:picLocks noChangeAspect="1" noChangeArrowheads="1"/>
          </p:cNvPicPr>
          <p:nvPr/>
        </p:nvPicPr>
        <p:blipFill>
          <a:blip r:embed="rId2" cstate="print"/>
          <a:srcRect/>
          <a:stretch>
            <a:fillRect/>
          </a:stretch>
        </p:blipFill>
        <p:spPr bwMode="auto">
          <a:xfrm>
            <a:off x="3515092" y="2949246"/>
            <a:ext cx="6861175" cy="1833563"/>
          </a:xfrm>
          <a:prstGeom prst="rect">
            <a:avLst/>
          </a:prstGeom>
          <a:noFill/>
          <a:ln w="9525">
            <a:noFill/>
            <a:miter lim="800000"/>
            <a:headEnd/>
            <a:tailEnd/>
          </a:ln>
        </p:spPr>
      </p:pic>
      <p:sp>
        <p:nvSpPr>
          <p:cNvPr id="2" name="Rechthoek 1">
            <a:extLst>
              <a:ext uri="{FF2B5EF4-FFF2-40B4-BE49-F238E27FC236}">
                <a16:creationId xmlns:a16="http://schemas.microsoft.com/office/drawing/2014/main" id="{28CF24D6-DAEB-4986-A2A4-7632DCC298C9}"/>
              </a:ext>
            </a:extLst>
          </p:cNvPr>
          <p:cNvSpPr/>
          <p:nvPr/>
        </p:nvSpPr>
        <p:spPr>
          <a:xfrm>
            <a:off x="3268033" y="3278854"/>
            <a:ext cx="7347664" cy="1547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11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en-IE" dirty="0" err="1"/>
              <a:t>Slowmotion</a:t>
            </a:r>
            <a:endParaRPr lang="en-IE" dirty="0"/>
          </a:p>
        </p:txBody>
      </p:sp>
      <p:sp>
        <p:nvSpPr>
          <p:cNvPr id="35843" name="Tijdelijke aanduiding voor inhoud 2"/>
          <p:cNvSpPr>
            <a:spLocks noGrp="1"/>
          </p:cNvSpPr>
          <p:nvPr>
            <p:ph idx="1"/>
          </p:nvPr>
        </p:nvSpPr>
        <p:spPr/>
        <p:txBody>
          <a:bodyPr/>
          <a:lstStyle/>
          <a:p>
            <a:r>
              <a:rPr lang="en-IE" dirty="0"/>
              <a:t>2° </a:t>
            </a:r>
            <a:r>
              <a:rPr lang="en-IE" dirty="0" err="1"/>
              <a:t>Variabele</a:t>
            </a:r>
            <a:r>
              <a:rPr lang="en-IE" dirty="0"/>
              <a:t> </a:t>
            </a:r>
            <a:r>
              <a:rPr lang="en-IE" dirty="0" err="1"/>
              <a:t>openSea</a:t>
            </a:r>
            <a:r>
              <a:rPr lang="en-IE" dirty="0"/>
              <a:t> </a:t>
            </a:r>
            <a:r>
              <a:rPr lang="en-IE" dirty="0" err="1"/>
              <a:t>een</a:t>
            </a:r>
            <a:r>
              <a:rPr lang="en-IE" dirty="0"/>
              <a:t> </a:t>
            </a:r>
            <a:r>
              <a:rPr lang="en-IE" dirty="0" err="1"/>
              <a:t>waarde</a:t>
            </a:r>
            <a:r>
              <a:rPr lang="en-IE" dirty="0"/>
              <a:t> </a:t>
            </a:r>
            <a:r>
              <a:rPr lang="en-IE" dirty="0" err="1"/>
              <a:t>geven</a:t>
            </a:r>
            <a:r>
              <a:rPr lang="en-IE" dirty="0"/>
              <a:t>, </a:t>
            </a:r>
            <a:r>
              <a:rPr lang="en-IE" dirty="0" err="1"/>
              <a:t>nl</a:t>
            </a:r>
            <a:r>
              <a:rPr lang="en-IE" dirty="0"/>
              <a:t>. </a:t>
            </a:r>
            <a:r>
              <a:rPr lang="en-IE" dirty="0" err="1"/>
              <a:t>EmptySea</a:t>
            </a:r>
            <a:endParaRPr lang="en-IE" dirty="0"/>
          </a:p>
          <a:p>
            <a:endParaRPr lang="en-IE" dirty="0"/>
          </a:p>
          <a:p>
            <a:endParaRPr lang="en-IE" dirty="0"/>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9F1F0-BC89-44EB-93B0-3A08951E9484}"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5845" name="Picture 2"/>
          <p:cNvPicPr>
            <a:picLocks noChangeAspect="1" noChangeArrowheads="1"/>
          </p:cNvPicPr>
          <p:nvPr/>
        </p:nvPicPr>
        <p:blipFill>
          <a:blip r:embed="rId2" cstate="print"/>
          <a:srcRect/>
          <a:stretch>
            <a:fillRect/>
          </a:stretch>
        </p:blipFill>
        <p:spPr bwMode="auto">
          <a:xfrm>
            <a:off x="3515092" y="2949246"/>
            <a:ext cx="6861175" cy="1833563"/>
          </a:xfrm>
          <a:prstGeom prst="rect">
            <a:avLst/>
          </a:prstGeom>
          <a:noFill/>
          <a:ln w="9525">
            <a:noFill/>
            <a:miter lim="800000"/>
            <a:headEnd/>
            <a:tailEnd/>
          </a:ln>
        </p:spPr>
      </p:pic>
      <p:sp>
        <p:nvSpPr>
          <p:cNvPr id="2" name="Rechthoek 1">
            <a:extLst>
              <a:ext uri="{FF2B5EF4-FFF2-40B4-BE49-F238E27FC236}">
                <a16:creationId xmlns:a16="http://schemas.microsoft.com/office/drawing/2014/main" id="{28CF24D6-DAEB-4986-A2A4-7632DCC298C9}"/>
              </a:ext>
            </a:extLst>
          </p:cNvPr>
          <p:cNvSpPr/>
          <p:nvPr/>
        </p:nvSpPr>
        <p:spPr>
          <a:xfrm>
            <a:off x="3271847" y="3576440"/>
            <a:ext cx="7347664" cy="1547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B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4920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en-IE" dirty="0" err="1"/>
              <a:t>Slowmotion</a:t>
            </a:r>
            <a:endParaRPr lang="en-IE" dirty="0"/>
          </a:p>
        </p:txBody>
      </p:sp>
      <p:sp>
        <p:nvSpPr>
          <p:cNvPr id="35843" name="Tijdelijke aanduiding voor inhoud 2"/>
          <p:cNvSpPr>
            <a:spLocks noGrp="1"/>
          </p:cNvSpPr>
          <p:nvPr>
            <p:ph idx="1"/>
          </p:nvPr>
        </p:nvSpPr>
        <p:spPr/>
        <p:txBody>
          <a:bodyPr/>
          <a:lstStyle/>
          <a:p>
            <a:r>
              <a:rPr lang="en-IE" dirty="0"/>
              <a:t>3° </a:t>
            </a:r>
            <a:r>
              <a:rPr lang="en-IE" dirty="0" err="1"/>
              <a:t>Iets</a:t>
            </a:r>
            <a:r>
              <a:rPr lang="en-IE" dirty="0"/>
              <a:t> </a:t>
            </a:r>
            <a:r>
              <a:rPr lang="en-IE" dirty="0" err="1"/>
              <a:t>doen</a:t>
            </a:r>
            <a:r>
              <a:rPr lang="en-IE" dirty="0"/>
              <a:t> </a:t>
            </a:r>
            <a:r>
              <a:rPr lang="en-IE" dirty="0" err="1"/>
              <a:t>afhankelijk</a:t>
            </a:r>
            <a:r>
              <a:rPr lang="en-IE" dirty="0"/>
              <a:t> van de </a:t>
            </a:r>
            <a:r>
              <a:rPr lang="en-IE" dirty="0" err="1"/>
              <a:t>huidige</a:t>
            </a:r>
            <a:r>
              <a:rPr lang="en-IE" dirty="0"/>
              <a:t> </a:t>
            </a:r>
            <a:r>
              <a:rPr lang="en-IE" dirty="0" err="1"/>
              <a:t>waarde</a:t>
            </a:r>
            <a:r>
              <a:rPr lang="en-IE" dirty="0"/>
              <a:t> van </a:t>
            </a:r>
            <a:r>
              <a:rPr lang="en-IE" dirty="0" err="1"/>
              <a:t>openSea</a:t>
            </a:r>
            <a:endParaRPr lang="en-IE" dirty="0"/>
          </a:p>
          <a:p>
            <a:endParaRPr lang="en-IE" dirty="0"/>
          </a:p>
          <a:p>
            <a:endParaRPr lang="en-IE" dirty="0"/>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79F1F0-BC89-44EB-93B0-3A08951E9484}"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5845" name="Picture 2"/>
          <p:cNvPicPr>
            <a:picLocks noChangeAspect="1" noChangeArrowheads="1"/>
          </p:cNvPicPr>
          <p:nvPr/>
        </p:nvPicPr>
        <p:blipFill>
          <a:blip r:embed="rId2" cstate="print"/>
          <a:srcRect/>
          <a:stretch>
            <a:fillRect/>
          </a:stretch>
        </p:blipFill>
        <p:spPr bwMode="auto">
          <a:xfrm>
            <a:off x="3515092" y="2949246"/>
            <a:ext cx="6861175" cy="1833563"/>
          </a:xfrm>
          <a:prstGeom prst="rect">
            <a:avLst/>
          </a:prstGeom>
          <a:noFill/>
          <a:ln w="9525">
            <a:noFill/>
            <a:miter lim="800000"/>
            <a:headEnd/>
            <a:tailEnd/>
          </a:ln>
        </p:spPr>
      </p:pic>
    </p:spTree>
    <p:extLst>
      <p:ext uri="{BB962C8B-B14F-4D97-AF65-F5344CB8AC3E}">
        <p14:creationId xmlns:p14="http://schemas.microsoft.com/office/powerpoint/2010/main" val="403330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itel 1"/>
          <p:cNvSpPr>
            <a:spLocks noGrp="1"/>
          </p:cNvSpPr>
          <p:nvPr>
            <p:ph type="title"/>
          </p:nvPr>
        </p:nvSpPr>
        <p:spPr>
          <a:xfrm>
            <a:off x="623392" y="-68316"/>
            <a:ext cx="10515600" cy="1325563"/>
          </a:xfrm>
        </p:spPr>
        <p:txBody>
          <a:bodyPr/>
          <a:lstStyle/>
          <a:p>
            <a:r>
              <a:rPr lang="en-IE" dirty="0"/>
              <a:t>Scope en blocks</a:t>
            </a:r>
          </a:p>
        </p:txBody>
      </p:sp>
      <p:sp>
        <p:nvSpPr>
          <p:cNvPr id="305155" name="Tijdelijke aanduiding voor inhoud 2"/>
          <p:cNvSpPr>
            <a:spLocks noGrp="1"/>
          </p:cNvSpPr>
          <p:nvPr>
            <p:ph idx="1"/>
          </p:nvPr>
        </p:nvSpPr>
        <p:spPr/>
        <p:txBody>
          <a:bodyPr/>
          <a:lstStyle/>
          <a:p>
            <a:endParaRPr lang="en-IE"/>
          </a:p>
        </p:txBody>
      </p:sp>
      <p:pic>
        <p:nvPicPr>
          <p:cNvPr id="305157"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275263" y="814389"/>
            <a:ext cx="478155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hoek 5"/>
          <p:cNvSpPr>
            <a:spLocks noChangeArrowheads="1"/>
          </p:cNvSpPr>
          <p:nvPr/>
        </p:nvSpPr>
        <p:spPr bwMode="auto">
          <a:xfrm>
            <a:off x="3462338" y="996951"/>
            <a:ext cx="5759450" cy="1363663"/>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result</a:t>
            </a:r>
          </a:p>
        </p:txBody>
      </p:sp>
      <p:sp>
        <p:nvSpPr>
          <p:cNvPr id="8" name="Rechthoek 7"/>
          <p:cNvSpPr>
            <a:spLocks noChangeArrowheads="1"/>
          </p:cNvSpPr>
          <p:nvPr/>
        </p:nvSpPr>
        <p:spPr bwMode="auto">
          <a:xfrm>
            <a:off x="3505200" y="2743201"/>
            <a:ext cx="5716588" cy="1490663"/>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result</a:t>
            </a:r>
          </a:p>
        </p:txBody>
      </p:sp>
      <p:sp>
        <p:nvSpPr>
          <p:cNvPr id="9" name="Rechthoek 8"/>
          <p:cNvSpPr>
            <a:spLocks noChangeArrowheads="1"/>
          </p:cNvSpPr>
          <p:nvPr/>
        </p:nvSpPr>
        <p:spPr bwMode="auto">
          <a:xfrm>
            <a:off x="3979864" y="3233738"/>
            <a:ext cx="5241925" cy="628650"/>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intstring</a:t>
            </a:r>
          </a:p>
        </p:txBody>
      </p:sp>
      <p:sp>
        <p:nvSpPr>
          <p:cNvPr id="305161" name="Rechthoek 9"/>
          <p:cNvSpPr>
            <a:spLocks noChangeArrowheads="1"/>
          </p:cNvSpPr>
          <p:nvPr/>
        </p:nvSpPr>
        <p:spPr bwMode="auto">
          <a:xfrm>
            <a:off x="3505200" y="5459413"/>
            <a:ext cx="5716588" cy="995362"/>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name </a:t>
            </a:r>
          </a:p>
          <a:p>
            <a:pPr eaLnBrk="0" fontAlgn="base" hangingPunct="0">
              <a:spcBef>
                <a:spcPct val="0"/>
              </a:spcBef>
              <a:spcAft>
                <a:spcPct val="0"/>
              </a:spcAft>
            </a:pPr>
            <a:r>
              <a:rPr lang="en-IE">
                <a:solidFill>
                  <a:srgbClr val="666666"/>
                </a:solidFill>
              </a:rPr>
              <a:t>	&amp; age</a:t>
            </a:r>
          </a:p>
        </p:txBody>
      </p:sp>
    </p:spTree>
    <p:extLst>
      <p:ext uri="{BB962C8B-B14F-4D97-AF65-F5344CB8AC3E}">
        <p14:creationId xmlns:p14="http://schemas.microsoft.com/office/powerpoint/2010/main" val="2639169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p:cNvSpPr>
            <a:spLocks noGrp="1"/>
          </p:cNvSpPr>
          <p:nvPr>
            <p:ph type="title"/>
          </p:nvPr>
        </p:nvSpPr>
        <p:spPr/>
        <p:txBody>
          <a:bodyPr/>
          <a:lstStyle/>
          <a:p>
            <a:r>
              <a:rPr lang="en-IE"/>
              <a:t>Nog een voorbeeld</a:t>
            </a:r>
          </a:p>
        </p:txBody>
      </p:sp>
      <p:sp>
        <p:nvSpPr>
          <p:cNvPr id="37891" name="Tijdelijke aanduiding voor inhoud 2"/>
          <p:cNvSpPr>
            <a:spLocks noGrp="1"/>
          </p:cNvSpPr>
          <p:nvPr>
            <p:ph idx="1"/>
          </p:nvPr>
        </p:nvSpPr>
        <p:spPr/>
        <p:txBody>
          <a:bodyPr/>
          <a:lstStyle/>
          <a:p>
            <a:endParaRPr lang="en-IE"/>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AC80E4-7A05-4F0D-BDB2-C513ECEBDD19}"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7893" name="Picture 2"/>
          <p:cNvPicPr>
            <a:picLocks noChangeAspect="1" noChangeArrowheads="1"/>
          </p:cNvPicPr>
          <p:nvPr/>
        </p:nvPicPr>
        <p:blipFill>
          <a:blip r:embed="rId2" cstate="print"/>
          <a:srcRect/>
          <a:stretch>
            <a:fillRect/>
          </a:stretch>
        </p:blipFill>
        <p:spPr bwMode="auto">
          <a:xfrm>
            <a:off x="3621858" y="1383728"/>
            <a:ext cx="5408612" cy="4610100"/>
          </a:xfrm>
          <a:prstGeom prst="rect">
            <a:avLst/>
          </a:prstGeom>
          <a:noFill/>
          <a:ln w="9525">
            <a:noFill/>
            <a:miter lim="800000"/>
            <a:headEnd/>
            <a:tailEnd/>
          </a:ln>
        </p:spPr>
      </p:pic>
    </p:spTree>
    <p:extLst>
      <p:ext uri="{BB962C8B-B14F-4D97-AF65-F5344CB8AC3E}">
        <p14:creationId xmlns:p14="http://schemas.microsoft.com/office/powerpoint/2010/main" val="2627233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en-IE"/>
              <a:t>Of nog</a:t>
            </a:r>
          </a:p>
        </p:txBody>
      </p:sp>
      <p:sp>
        <p:nvSpPr>
          <p:cNvPr id="36867" name="Tijdelijke aanduiding voor inhoud 2"/>
          <p:cNvSpPr>
            <a:spLocks noGrp="1"/>
          </p:cNvSpPr>
          <p:nvPr>
            <p:ph idx="1"/>
          </p:nvPr>
        </p:nvSpPr>
        <p:spPr/>
        <p:txBody>
          <a:bodyPr/>
          <a:lstStyle/>
          <a:p>
            <a:r>
              <a:rPr lang="en-IE" dirty="0"/>
              <a:t>Demo “</a:t>
            </a:r>
            <a:r>
              <a:rPr lang="en-IE" dirty="0" err="1"/>
              <a:t>steen</a:t>
            </a:r>
            <a:r>
              <a:rPr lang="en-IE" dirty="0"/>
              <a:t> </a:t>
            </a:r>
            <a:r>
              <a:rPr lang="en-IE" dirty="0" err="1"/>
              <a:t>schaar</a:t>
            </a:r>
            <a:r>
              <a:rPr lang="en-IE" dirty="0"/>
              <a:t> </a:t>
            </a:r>
            <a:r>
              <a:rPr lang="en-IE" dirty="0" err="1"/>
              <a:t>papier</a:t>
            </a:r>
            <a:r>
              <a:rPr lang="en-IE"/>
              <a:t>”</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FF0EC-8386-4F16-BFA1-D1B75C92778D}"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972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p:cNvSpPr>
            <a:spLocks noGrp="1"/>
          </p:cNvSpPr>
          <p:nvPr>
            <p:ph type="title"/>
          </p:nvPr>
        </p:nvSpPr>
        <p:spPr/>
        <p:txBody>
          <a:bodyPr/>
          <a:lstStyle/>
          <a:p>
            <a:r>
              <a:rPr lang="en-IE"/>
              <a:t>Enum voor states</a:t>
            </a:r>
          </a:p>
        </p:txBody>
      </p:sp>
      <p:sp>
        <p:nvSpPr>
          <p:cNvPr id="3" name="Tijdelijke aanduiding voor inhoud 2"/>
          <p:cNvSpPr>
            <a:spLocks noGrp="1"/>
          </p:cNvSpPr>
          <p:nvPr>
            <p:ph idx="1"/>
          </p:nvPr>
        </p:nvSpPr>
        <p:spPr/>
        <p:txBody>
          <a:bodyPr>
            <a:normAutofit lnSpcReduction="10000"/>
          </a:bodyPr>
          <a:lstStyle/>
          <a:p>
            <a:r>
              <a:rPr lang="en-IE" dirty="0" err="1"/>
              <a:t>Enum</a:t>
            </a:r>
            <a:r>
              <a:rPr lang="en-IE" dirty="0"/>
              <a:t> is </a:t>
            </a:r>
            <a:r>
              <a:rPr lang="en-IE" dirty="0" err="1"/>
              <a:t>ideaal</a:t>
            </a:r>
            <a:r>
              <a:rPr lang="en-IE" dirty="0"/>
              <a:t> </a:t>
            </a:r>
            <a:r>
              <a:rPr lang="en-IE" dirty="0" err="1"/>
              <a:t>om</a:t>
            </a:r>
            <a:r>
              <a:rPr lang="en-IE" dirty="0"/>
              <a:t> de </a:t>
            </a:r>
            <a:r>
              <a:rPr lang="en-IE" dirty="0" err="1"/>
              <a:t>staat</a:t>
            </a:r>
            <a:r>
              <a:rPr lang="en-IE" dirty="0"/>
              <a:t> (state) van </a:t>
            </a:r>
            <a:r>
              <a:rPr lang="en-IE" dirty="0" err="1"/>
              <a:t>iets</a:t>
            </a:r>
            <a:r>
              <a:rPr lang="en-IE" dirty="0"/>
              <a:t> </a:t>
            </a:r>
            <a:r>
              <a:rPr lang="en-IE" dirty="0" err="1"/>
              <a:t>te</a:t>
            </a:r>
            <a:r>
              <a:rPr lang="en-IE" dirty="0"/>
              <a:t> </a:t>
            </a:r>
            <a:r>
              <a:rPr lang="en-IE" dirty="0" err="1"/>
              <a:t>bevatten</a:t>
            </a:r>
            <a:r>
              <a:rPr lang="en-IE" dirty="0"/>
              <a:t> </a:t>
            </a:r>
            <a:r>
              <a:rPr lang="en-IE" dirty="0" err="1"/>
              <a:t>dat</a:t>
            </a:r>
            <a:r>
              <a:rPr lang="en-IE" dirty="0"/>
              <a:t> </a:t>
            </a:r>
            <a:r>
              <a:rPr lang="en-IE" dirty="0" err="1"/>
              <a:t>een</a:t>
            </a:r>
            <a:r>
              <a:rPr lang="en-IE" dirty="0"/>
              <a:t> </a:t>
            </a:r>
            <a:r>
              <a:rPr lang="en-IE" dirty="0" err="1"/>
              <a:t>eindig</a:t>
            </a:r>
            <a:r>
              <a:rPr lang="en-IE" dirty="0"/>
              <a:t> </a:t>
            </a:r>
            <a:r>
              <a:rPr lang="en-IE" dirty="0" err="1"/>
              <a:t>aantal</a:t>
            </a:r>
            <a:r>
              <a:rPr lang="en-IE" dirty="0"/>
              <a:t> </a:t>
            </a:r>
            <a:r>
              <a:rPr lang="en-IE" dirty="0" err="1"/>
              <a:t>mogelijkheden</a:t>
            </a:r>
            <a:r>
              <a:rPr lang="en-IE" dirty="0"/>
              <a:t> maar </a:t>
            </a:r>
            <a:r>
              <a:rPr lang="en-IE" dirty="0" err="1"/>
              <a:t>heeft</a:t>
            </a:r>
            <a:r>
              <a:rPr lang="en-IE" dirty="0"/>
              <a:t>. </a:t>
            </a:r>
          </a:p>
          <a:p>
            <a:endParaRPr lang="en-IE" dirty="0"/>
          </a:p>
          <a:p>
            <a:r>
              <a:rPr lang="en-IE" dirty="0" err="1"/>
              <a:t>Bijvoorbeeld</a:t>
            </a:r>
            <a:endParaRPr lang="en-IE" dirty="0"/>
          </a:p>
          <a:p>
            <a:endParaRPr lang="en-IE" dirty="0"/>
          </a:p>
          <a:p>
            <a:pPr lvl="1"/>
            <a:r>
              <a:rPr lang="en-IE" sz="2000" dirty="0"/>
              <a:t>State van game: </a:t>
            </a:r>
          </a:p>
          <a:p>
            <a:pPr lvl="1"/>
            <a:endParaRPr lang="en-IE" dirty="0"/>
          </a:p>
          <a:p>
            <a:pPr lvl="1"/>
            <a:endParaRPr lang="en-IE" dirty="0"/>
          </a:p>
          <a:p>
            <a:pPr lvl="1"/>
            <a:endParaRPr lang="en-IE" dirty="0"/>
          </a:p>
          <a:p>
            <a:pPr lvl="1"/>
            <a:endParaRPr lang="en-IE" dirty="0"/>
          </a:p>
          <a:p>
            <a:pPr lvl="1"/>
            <a:r>
              <a:rPr lang="en-IE" sz="2000" dirty="0" err="1"/>
              <a:t>Staat</a:t>
            </a:r>
            <a:r>
              <a:rPr lang="en-IE" sz="2000" dirty="0"/>
              <a:t> van </a:t>
            </a:r>
            <a:r>
              <a:rPr lang="en-IE" sz="2000" dirty="0" err="1"/>
              <a:t>persoon</a:t>
            </a:r>
            <a:r>
              <a:rPr lang="en-IE" sz="2000" dirty="0"/>
              <a:t> </a:t>
            </a:r>
            <a:r>
              <a:rPr lang="en-IE" sz="2000" dirty="0" err="1"/>
              <a:t>zijn</a:t>
            </a:r>
            <a:r>
              <a:rPr lang="en-IE" sz="2000" dirty="0"/>
              <a:t> </a:t>
            </a:r>
            <a:r>
              <a:rPr lang="en-IE" sz="2000" dirty="0" err="1"/>
              <a:t>relatie</a:t>
            </a:r>
            <a:r>
              <a:rPr lang="en-IE" sz="2000" dirty="0"/>
              <a:t>: </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99283D-3627-469E-A6F6-BCFDFA546145}"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4275" name="Picture 3"/>
          <p:cNvPicPr>
            <a:picLocks noChangeAspect="1" noChangeArrowheads="1"/>
          </p:cNvPicPr>
          <p:nvPr/>
        </p:nvPicPr>
        <p:blipFill>
          <a:blip r:embed="rId2" cstate="print"/>
          <a:srcRect/>
          <a:stretch>
            <a:fillRect/>
          </a:stretch>
        </p:blipFill>
        <p:spPr bwMode="auto">
          <a:xfrm>
            <a:off x="4305300" y="3558050"/>
            <a:ext cx="1790700" cy="1323975"/>
          </a:xfrm>
          <a:prstGeom prst="rect">
            <a:avLst/>
          </a:prstGeom>
          <a:noFill/>
          <a:ln w="9525">
            <a:noFill/>
            <a:miter lim="800000"/>
            <a:headEnd/>
            <a:tailEnd/>
          </a:ln>
        </p:spPr>
      </p:pic>
      <p:pic>
        <p:nvPicPr>
          <p:cNvPr id="54276" name="Picture 4"/>
          <p:cNvPicPr>
            <a:picLocks noChangeAspect="1" noChangeArrowheads="1"/>
          </p:cNvPicPr>
          <p:nvPr/>
        </p:nvPicPr>
        <p:blipFill>
          <a:blip r:embed="rId3" cstate="print"/>
          <a:srcRect/>
          <a:stretch>
            <a:fillRect/>
          </a:stretch>
        </p:blipFill>
        <p:spPr bwMode="auto">
          <a:xfrm>
            <a:off x="6850946" y="5017294"/>
            <a:ext cx="2143125" cy="1609725"/>
          </a:xfrm>
          <a:prstGeom prst="rect">
            <a:avLst/>
          </a:prstGeom>
          <a:noFill/>
          <a:ln w="9525">
            <a:noFill/>
            <a:miter lim="800000"/>
            <a:headEnd/>
            <a:tailEnd/>
          </a:ln>
        </p:spPr>
      </p:pic>
    </p:spTree>
    <p:extLst>
      <p:ext uri="{BB962C8B-B14F-4D97-AF65-F5344CB8AC3E}">
        <p14:creationId xmlns:p14="http://schemas.microsoft.com/office/powerpoint/2010/main" val="260221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Enum</a:t>
            </a:r>
            <a:r>
              <a:rPr lang="nl-BE" dirty="0"/>
              <a:t> </a:t>
            </a:r>
            <a:r>
              <a:rPr lang="nl-BE" dirty="0" err="1"/>
              <a:t>to</a:t>
            </a:r>
            <a:r>
              <a:rPr lang="nl-BE" dirty="0"/>
              <a:t> int</a:t>
            </a:r>
          </a:p>
        </p:txBody>
      </p:sp>
      <p:sp>
        <p:nvSpPr>
          <p:cNvPr id="3" name="Tijdelijke aanduiding voor inhoud 2"/>
          <p:cNvSpPr>
            <a:spLocks noGrp="1"/>
          </p:cNvSpPr>
          <p:nvPr>
            <p:ph idx="1"/>
          </p:nvPr>
        </p:nvSpPr>
        <p:spPr/>
        <p:txBody>
          <a:bodyPr/>
          <a:lstStyle/>
          <a:p>
            <a:r>
              <a:rPr lang="nl-BE" dirty="0"/>
              <a:t>Omzetten tussen int en </a:t>
            </a:r>
            <a:r>
              <a:rPr lang="nl-BE" dirty="0" err="1"/>
              <a:t>enum</a:t>
            </a:r>
            <a:r>
              <a:rPr lang="nl-BE" dirty="0"/>
              <a:t> enkel </a:t>
            </a:r>
            <a:r>
              <a:rPr lang="nl-BE"/>
              <a:t>via casting!</a:t>
            </a:r>
          </a:p>
        </p:txBody>
      </p:sp>
      <p:sp>
        <p:nvSpPr>
          <p:cNvPr id="4"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500CA7-43EB-4A42-B0CC-83D08B9BDB36}"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Afbeelding 4">
            <a:extLst>
              <a:ext uri="{FF2B5EF4-FFF2-40B4-BE49-F238E27FC236}">
                <a16:creationId xmlns:a16="http://schemas.microsoft.com/office/drawing/2014/main" id="{C1C90638-09E0-4778-98F4-FA5220517C07}"/>
              </a:ext>
            </a:extLst>
          </p:cNvPr>
          <p:cNvPicPr>
            <a:picLocks noChangeAspect="1"/>
          </p:cNvPicPr>
          <p:nvPr/>
        </p:nvPicPr>
        <p:blipFill>
          <a:blip r:embed="rId2"/>
          <a:stretch>
            <a:fillRect/>
          </a:stretch>
        </p:blipFill>
        <p:spPr>
          <a:xfrm>
            <a:off x="3360337" y="2724150"/>
            <a:ext cx="4924425" cy="1409700"/>
          </a:xfrm>
          <a:prstGeom prst="rect">
            <a:avLst/>
          </a:prstGeom>
        </p:spPr>
      </p:pic>
      <p:pic>
        <p:nvPicPr>
          <p:cNvPr id="6" name="Afbeelding 5">
            <a:extLst>
              <a:ext uri="{FF2B5EF4-FFF2-40B4-BE49-F238E27FC236}">
                <a16:creationId xmlns:a16="http://schemas.microsoft.com/office/drawing/2014/main" id="{FA3DD31B-0929-469B-ABD3-E9DAE4D95768}"/>
              </a:ext>
            </a:extLst>
          </p:cNvPr>
          <p:cNvPicPr>
            <a:picLocks noChangeAspect="1"/>
          </p:cNvPicPr>
          <p:nvPr/>
        </p:nvPicPr>
        <p:blipFill>
          <a:blip r:embed="rId3"/>
          <a:stretch>
            <a:fillRect/>
          </a:stretch>
        </p:blipFill>
        <p:spPr>
          <a:xfrm>
            <a:off x="3360337" y="2371725"/>
            <a:ext cx="7639050" cy="352425"/>
          </a:xfrm>
          <a:prstGeom prst="rect">
            <a:avLst/>
          </a:prstGeom>
        </p:spPr>
      </p:pic>
    </p:spTree>
    <p:extLst>
      <p:ext uri="{BB962C8B-B14F-4D97-AF65-F5344CB8AC3E}">
        <p14:creationId xmlns:p14="http://schemas.microsoft.com/office/powerpoint/2010/main" val="3460394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a:spLocks noGrp="1"/>
          </p:cNvSpPr>
          <p:nvPr>
            <p:ph type="title"/>
          </p:nvPr>
        </p:nvSpPr>
        <p:spPr/>
        <p:txBody>
          <a:bodyPr/>
          <a:lstStyle/>
          <a:p>
            <a:r>
              <a:rPr lang="nl-BE"/>
              <a:t>Programmer’s Point </a:t>
            </a:r>
          </a:p>
        </p:txBody>
      </p:sp>
      <p:sp>
        <p:nvSpPr>
          <p:cNvPr id="39939" name="Tijdelijke aanduiding voor inhoud 2"/>
          <p:cNvSpPr>
            <a:spLocks noGrp="1"/>
          </p:cNvSpPr>
          <p:nvPr>
            <p:ph idx="1"/>
          </p:nvPr>
        </p:nvSpPr>
        <p:spPr/>
        <p:txBody>
          <a:bodyPr/>
          <a:lstStyle/>
          <a:p>
            <a:pPr>
              <a:buFont typeface="Times" pitchFamily="18" charset="0"/>
              <a:buNone/>
            </a:pPr>
            <a:r>
              <a:rPr lang="nl-BE" sz="3200"/>
              <a:t>“Use enumerated types”</a:t>
            </a:r>
          </a:p>
          <a:p>
            <a:endParaRPr lang="nl-BE" sz="3200"/>
          </a:p>
          <a:p>
            <a:pPr>
              <a:buFont typeface="Times" pitchFamily="18" charset="0"/>
              <a:buNone/>
            </a:pPr>
            <a:r>
              <a:rPr lang="nl-BE" sz="2400"/>
              <a:t>Voordeel voor alle partijen:</a:t>
            </a:r>
          </a:p>
          <a:p>
            <a:pPr>
              <a:buFont typeface="Times" pitchFamily="18" charset="0"/>
              <a:buNone/>
            </a:pPr>
            <a:r>
              <a:rPr lang="nl-BE" sz="2400"/>
              <a:t>	1° Makkelijker te schrijven en lezen code</a:t>
            </a:r>
          </a:p>
          <a:p>
            <a:pPr>
              <a:buFont typeface="Times" pitchFamily="18" charset="0"/>
              <a:buNone/>
            </a:pPr>
            <a:r>
              <a:rPr lang="nl-BE" sz="2400"/>
              <a:t>	2° Verstaanbare code</a:t>
            </a:r>
          </a:p>
          <a:p>
            <a:pPr>
              <a:buFont typeface="Times" pitchFamily="18" charset="0"/>
              <a:buNone/>
            </a:pPr>
            <a:r>
              <a:rPr lang="nl-BE" sz="2400"/>
              <a:t>	3° Meer resistent tegen bugs</a:t>
            </a:r>
          </a:p>
        </p:txBody>
      </p:sp>
      <p:sp>
        <p:nvSpPr>
          <p:cNvPr id="310276" name="Tijdelijke aanduiding voor dianummer 3"/>
          <p:cNvSpPr>
            <a:spLocks noGrp="1"/>
          </p:cNvSpPr>
          <p:nvPr>
            <p:ph type="sldNum" sz="quarter" idx="4294967295"/>
          </p:nvPr>
        </p:nvSpPr>
        <p:spPr>
          <a:xfrm>
            <a:off x="8042275" y="6470650"/>
            <a:ext cx="2406650" cy="31273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9BB728-826D-48E8-BAA9-A4AA144FB212}" type="slidenum">
              <a:rPr kumimoji="0" lang="nl-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NL"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71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413111" y="640081"/>
            <a:ext cx="5138808" cy="3592768"/>
          </a:xfrm>
          <a:noFill/>
        </p:spPr>
        <p:txBody>
          <a:bodyPr vert="horz" lIns="91440" tIns="45720" rIns="91440" bIns="45720" rtlCol="0" anchor="b">
            <a:normAutofit/>
          </a:bodyPr>
          <a:lstStyle/>
          <a:p>
            <a:pPr algn="ctr"/>
            <a:r>
              <a:rPr lang="en-US" sz="6000"/>
              <a:t>Leer goed werken met enums</a:t>
            </a:r>
          </a:p>
        </p:txBody>
      </p:sp>
      <p:sp>
        <p:nvSpPr>
          <p:cNvPr id="3" name="Tijdelijke aanduiding voor inhoud 2"/>
          <p:cNvSpPr>
            <a:spLocks noGrp="1"/>
          </p:cNvSpPr>
          <p:nvPr>
            <p:ph idx="1"/>
          </p:nvPr>
        </p:nvSpPr>
        <p:spPr>
          <a:xfrm>
            <a:off x="6413110" y="4371278"/>
            <a:ext cx="5138809" cy="1846643"/>
          </a:xfrm>
          <a:noFill/>
        </p:spPr>
        <p:txBody>
          <a:bodyPr vert="horz" lIns="91440" tIns="45720" rIns="91440" bIns="45720" rtlCol="0">
            <a:normAutofit/>
          </a:bodyPr>
          <a:lstStyle/>
          <a:p>
            <a:pPr marL="0" indent="0" algn="ctr">
              <a:buNone/>
            </a:pPr>
            <a:r>
              <a:rPr lang="en-US" sz="2400"/>
              <a:t>They might someday save your life!</a:t>
            </a:r>
          </a:p>
        </p:txBody>
      </p:sp>
      <p:sp>
        <p:nvSpPr>
          <p:cNvPr id="10" name="Rectangle 9">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107584" cy="6858000"/>
          </a:xfrm>
          <a:prstGeom prst="rect">
            <a:avLst/>
          </a:prstGeom>
          <a:solidFill>
            <a:srgbClr val="735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a:ext>
            </a:extLst>
          </a:blip>
          <a:srcRect l="1086"/>
          <a:stretch/>
        </p:blipFill>
        <p:spPr bwMode="auto">
          <a:xfrm>
            <a:off x="1120701" y="1112060"/>
            <a:ext cx="3861262" cy="4633859"/>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jdelijke aanduiding voor dianummer 3"/>
          <p:cNvSpPr>
            <a:spLocks noGrp="1"/>
          </p:cNvSpPr>
          <p:nvPr>
            <p:ph type="sldNum" sz="quarter" idx="4294967295"/>
          </p:nvPr>
        </p:nvSpPr>
        <p:spPr>
          <a:xfrm>
            <a:off x="10849470" y="6356350"/>
            <a:ext cx="689322" cy="365125"/>
          </a:xfrm>
          <a:prstGeom prst="rect">
            <a:avLst/>
          </a:prstGeom>
          <a:noFill/>
        </p:spPr>
        <p:txBody>
          <a:bodyPr vert="horz" lIns="91440" tIns="45720" rIns="91440" bIns="45720" rtlCol="0" anchor="ctr">
            <a:normAutofit/>
          </a:bodyPr>
          <a:lstStyle/>
          <a:p>
            <a:pPr algn="l">
              <a:spcAft>
                <a:spcPts val="600"/>
              </a:spcAft>
              <a:defRPr/>
            </a:pPr>
            <a:fld id="{7E500CA7-43EB-4A42-B0CC-83D08B9BDB36}" type="slidenum">
              <a:rPr lang="en-US" smtClean="0">
                <a:solidFill>
                  <a:prstClr val="black">
                    <a:tint val="75000"/>
                  </a:prstClr>
                </a:solidFill>
                <a:latin typeface="Calibri" panose="020F0502020204030204"/>
              </a:rPr>
              <a:pPr algn="l">
                <a:spcAft>
                  <a:spcPts val="600"/>
                </a:spcAft>
                <a:defRPr/>
              </a:pPr>
              <a:t>35</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35292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itel 1"/>
          <p:cNvSpPr>
            <a:spLocks noGrp="1"/>
          </p:cNvSpPr>
          <p:nvPr>
            <p:ph type="title"/>
          </p:nvPr>
        </p:nvSpPr>
        <p:spPr/>
        <p:txBody>
          <a:bodyPr/>
          <a:lstStyle/>
          <a:p>
            <a:r>
              <a:rPr lang="en-IE"/>
              <a:t>Geneste blocks: voorbeelden</a:t>
            </a:r>
          </a:p>
        </p:txBody>
      </p:sp>
      <p:pic>
        <p:nvPicPr>
          <p:cNvPr id="30618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84814" y="1546226"/>
            <a:ext cx="2166937"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38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18150" y="3135314"/>
            <a:ext cx="1982788"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hoek 7"/>
          <p:cNvSpPr>
            <a:spLocks noChangeArrowheads="1"/>
          </p:cNvSpPr>
          <p:nvPr/>
        </p:nvSpPr>
        <p:spPr bwMode="auto">
          <a:xfrm>
            <a:off x="3463926" y="1570038"/>
            <a:ext cx="4105275" cy="1200150"/>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i</a:t>
            </a:r>
          </a:p>
        </p:txBody>
      </p:sp>
      <p:sp>
        <p:nvSpPr>
          <p:cNvPr id="9" name="Rechthoek 8"/>
          <p:cNvSpPr>
            <a:spLocks noChangeArrowheads="1"/>
          </p:cNvSpPr>
          <p:nvPr/>
        </p:nvSpPr>
        <p:spPr bwMode="auto">
          <a:xfrm>
            <a:off x="4048126" y="1951039"/>
            <a:ext cx="3521075" cy="669925"/>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j</a:t>
            </a:r>
          </a:p>
        </p:txBody>
      </p:sp>
      <p:pic>
        <p:nvPicPr>
          <p:cNvPr id="272389"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58025" y="3990976"/>
            <a:ext cx="2933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917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23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itel 1"/>
          <p:cNvSpPr>
            <a:spLocks noGrp="1"/>
          </p:cNvSpPr>
          <p:nvPr>
            <p:ph type="title"/>
          </p:nvPr>
        </p:nvSpPr>
        <p:spPr/>
        <p:txBody>
          <a:bodyPr/>
          <a:lstStyle/>
          <a:p>
            <a:r>
              <a:rPr lang="en-IE"/>
              <a:t>Opletten voor</a:t>
            </a:r>
          </a:p>
        </p:txBody>
      </p:sp>
      <p:sp>
        <p:nvSpPr>
          <p:cNvPr id="3" name="Tijdelijke aanduiding voor inhoud 2"/>
          <p:cNvSpPr>
            <a:spLocks noGrp="1"/>
          </p:cNvSpPr>
          <p:nvPr>
            <p:ph idx="1"/>
          </p:nvPr>
        </p:nvSpPr>
        <p:spPr/>
        <p:txBody>
          <a:bodyPr>
            <a:normAutofit/>
          </a:bodyPr>
          <a:lstStyle/>
          <a:p>
            <a:r>
              <a:rPr lang="en-IE" dirty="0" err="1"/>
              <a:t>Dit</a:t>
            </a:r>
            <a:r>
              <a:rPr lang="en-IE" dirty="0"/>
              <a:t> mag </a:t>
            </a:r>
            <a:r>
              <a:rPr lang="en-IE" dirty="0" err="1"/>
              <a:t>niet</a:t>
            </a:r>
            <a:r>
              <a:rPr lang="en-IE" dirty="0"/>
              <a:t> (in </a:t>
            </a:r>
            <a:r>
              <a:rPr lang="en-IE" dirty="0" err="1"/>
              <a:t>eerdere</a:t>
            </a:r>
            <a:r>
              <a:rPr lang="en-IE" dirty="0"/>
              <a:t> C-</a:t>
            </a:r>
            <a:r>
              <a:rPr lang="en-IE" dirty="0" err="1"/>
              <a:t>talen</a:t>
            </a:r>
            <a:r>
              <a:rPr lang="en-IE" dirty="0"/>
              <a:t> </a:t>
            </a:r>
            <a:r>
              <a:rPr lang="en-IE" dirty="0" err="1"/>
              <a:t>wel</a:t>
            </a:r>
            <a:r>
              <a:rPr lang="en-IE" dirty="0"/>
              <a:t>):</a:t>
            </a:r>
          </a:p>
          <a:p>
            <a:endParaRPr lang="en-IE" dirty="0"/>
          </a:p>
          <a:p>
            <a:endParaRPr lang="en-IE" dirty="0"/>
          </a:p>
          <a:p>
            <a:endParaRPr lang="en-IE" dirty="0"/>
          </a:p>
          <a:p>
            <a:endParaRPr lang="en-IE" dirty="0"/>
          </a:p>
          <a:p>
            <a:r>
              <a:rPr lang="en-IE" dirty="0" err="1"/>
              <a:t>Dit</a:t>
            </a:r>
            <a:r>
              <a:rPr lang="en-IE" dirty="0"/>
              <a:t> mag </a:t>
            </a:r>
            <a:r>
              <a:rPr lang="en-IE" dirty="0" err="1"/>
              <a:t>wel</a:t>
            </a:r>
            <a:r>
              <a:rPr lang="en-IE" dirty="0"/>
              <a:t> (</a:t>
            </a:r>
            <a:r>
              <a:rPr lang="en-IE" dirty="0" err="1"/>
              <a:t>geen</a:t>
            </a:r>
            <a:r>
              <a:rPr lang="en-IE" dirty="0"/>
              <a:t> </a:t>
            </a:r>
            <a:r>
              <a:rPr lang="en-IE" dirty="0" err="1"/>
              <a:t>verwarring</a:t>
            </a:r>
            <a:r>
              <a:rPr lang="en-IE" dirty="0"/>
              <a:t> </a:t>
            </a:r>
            <a:r>
              <a:rPr lang="en-IE" dirty="0" err="1"/>
              <a:t>mogelijk</a:t>
            </a:r>
            <a:r>
              <a:rPr lang="en-IE" dirty="0"/>
              <a:t> van </a:t>
            </a:r>
            <a:r>
              <a:rPr lang="en-IE" dirty="0" err="1"/>
              <a:t>i</a:t>
            </a:r>
            <a:r>
              <a:rPr lang="en-IE" dirty="0"/>
              <a: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41072" y="2564904"/>
            <a:ext cx="1922463"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19936" y="2564904"/>
            <a:ext cx="65627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0"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385172" y="5013176"/>
            <a:ext cx="1884362"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304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3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8226" name="Titel 1"/>
          <p:cNvSpPr>
            <a:spLocks noGrp="1"/>
          </p:cNvSpPr>
          <p:nvPr>
            <p:ph type="title"/>
          </p:nvPr>
        </p:nvSpPr>
        <p:spPr/>
        <p:txBody>
          <a:bodyPr/>
          <a:lstStyle/>
          <a:p>
            <a:r>
              <a:rPr lang="en-IE"/>
              <a:t>Scope bij for -loops</a:t>
            </a:r>
          </a:p>
        </p:txBody>
      </p:sp>
      <p:sp>
        <p:nvSpPr>
          <p:cNvPr id="308227" name="Tijdelijke aanduiding voor inhoud 2"/>
          <p:cNvSpPr>
            <a:spLocks noGrp="1"/>
          </p:cNvSpPr>
          <p:nvPr>
            <p:ph idx="1"/>
          </p:nvPr>
        </p:nvSpPr>
        <p:spPr/>
        <p:txBody>
          <a:bodyPr/>
          <a:lstStyle/>
          <a:p>
            <a:r>
              <a:rPr lang="en-IE"/>
              <a:t>int i enkel binnen for-loop zichtbaar.</a:t>
            </a:r>
          </a:p>
        </p:txBody>
      </p:sp>
      <p:pic>
        <p:nvPicPr>
          <p:cNvPr id="30822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97338" y="2735264"/>
            <a:ext cx="47180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hoek 5"/>
          <p:cNvSpPr>
            <a:spLocks noChangeArrowheads="1"/>
          </p:cNvSpPr>
          <p:nvPr/>
        </p:nvSpPr>
        <p:spPr bwMode="auto">
          <a:xfrm>
            <a:off x="2490789" y="2771775"/>
            <a:ext cx="6230937" cy="630238"/>
          </a:xfrm>
          <a:prstGeom prst="rect">
            <a:avLst/>
          </a:prstGeom>
          <a:solidFill>
            <a:schemeClr val="accent1">
              <a:alpha val="20000"/>
            </a:schemeClr>
          </a:solidFill>
          <a:ln w="9525" algn="ctr">
            <a:solidFill>
              <a:schemeClr val="tx1"/>
            </a:solidFill>
            <a:round/>
            <a:headEnd/>
            <a:tailEnd/>
          </a:ln>
        </p:spPr>
        <p:txBody>
          <a:bodyPr/>
          <a:lstStyle/>
          <a:p>
            <a:pPr eaLnBrk="0" fontAlgn="base" hangingPunct="0">
              <a:spcBef>
                <a:spcPct val="0"/>
              </a:spcBef>
              <a:spcAft>
                <a:spcPct val="0"/>
              </a:spcAft>
            </a:pPr>
            <a:r>
              <a:rPr lang="en-IE">
                <a:solidFill>
                  <a:srgbClr val="666666"/>
                </a:solidFill>
              </a:rPr>
              <a:t>Scope     i</a:t>
            </a:r>
          </a:p>
        </p:txBody>
      </p:sp>
    </p:spTree>
    <p:extLst>
      <p:ext uri="{BB962C8B-B14F-4D97-AF65-F5344CB8AC3E}">
        <p14:creationId xmlns:p14="http://schemas.microsoft.com/office/powerpoint/2010/main" val="88811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De opkomst van de </a:t>
            </a:r>
            <a:r>
              <a:rPr lang="nl-BE" dirty="0" err="1"/>
              <a:t>milleniumstudent</a:t>
            </a:r>
            <a:endParaRPr lang="nl-BE" dirty="0"/>
          </a:p>
        </p:txBody>
      </p:sp>
      <p:sp>
        <p:nvSpPr>
          <p:cNvPr id="3" name="Tijdelijke aanduiding voor inhoud 2"/>
          <p:cNvSpPr>
            <a:spLocks noGrp="1"/>
          </p:cNvSpPr>
          <p:nvPr>
            <p:ph idx="1"/>
          </p:nvPr>
        </p:nvSpPr>
        <p:spPr>
          <a:xfrm>
            <a:off x="2246314" y="1344706"/>
            <a:ext cx="8212137" cy="4886232"/>
          </a:xfrm>
        </p:spPr>
        <p:txBody>
          <a:bodyPr/>
          <a:lstStyle/>
          <a:p>
            <a:endParaRPr lang="nl-BE" sz="1200" dirty="0"/>
          </a:p>
          <a:p>
            <a:r>
              <a:rPr lang="nl-BE" sz="1400" b="1" dirty="0"/>
              <a:t>De K.U. Leuven onderzoekt hoe docenten het best omgaan met zogenaamde millenniumstudenten. Ook op andere universiteiten zijn lawaaierige, veeleisende en ‘</a:t>
            </a:r>
            <a:r>
              <a:rPr lang="nl-BE" sz="1400" b="1" dirty="0" err="1"/>
              <a:t>multitaskende</a:t>
            </a:r>
            <a:r>
              <a:rPr lang="nl-BE" sz="1400" b="1" dirty="0"/>
              <a:t>’ studenten een groeiend probleem.</a:t>
            </a:r>
          </a:p>
          <a:p>
            <a:endParaRPr lang="nl-BE" sz="1400" b="1" dirty="0"/>
          </a:p>
          <a:p>
            <a:pPr lvl="1"/>
            <a:r>
              <a:rPr lang="nl-BE" sz="1600" dirty="0"/>
              <a:t>Ongegeneerd zitten de studenten vandaag in overvolle auditoria te eten en drinken, te sms’en, gamen, chatten of filmpjes te bekijken.</a:t>
            </a:r>
          </a:p>
          <a:p>
            <a:pPr marL="477837" lvl="1" indent="0">
              <a:buNone/>
            </a:pPr>
            <a:r>
              <a:rPr lang="nl-BE" sz="1600" dirty="0"/>
              <a:t> </a:t>
            </a:r>
          </a:p>
          <a:p>
            <a:pPr lvl="1"/>
            <a:r>
              <a:rPr lang="nl-BE" sz="1600" dirty="0"/>
              <a:t>Het gedrag van de studenten is de afgelopen tien jaar enorm veranderd’, zegt Peter Lievens. ‘Vroeger stond de professor vooraan in het auditorium een verhaal te vertellen terwijl de studenten luisterden en notities namen. Maar vandaag is het een pak moeilijker om hen twee uur lang te boeien. En als de aandacht te veel verslapt, gebeurt het dat studenten de les verstoren.’</a:t>
            </a:r>
          </a:p>
          <a:p>
            <a:endParaRPr lang="nl-BE" sz="1200" dirty="0"/>
          </a:p>
          <a:p>
            <a:endParaRPr lang="nl-BE" sz="1200" dirty="0"/>
          </a:p>
          <a:p>
            <a:endParaRPr lang="nl-BE" sz="1200" dirty="0"/>
          </a:p>
          <a:p>
            <a:r>
              <a:rPr lang="nl-BE" sz="1000" dirty="0"/>
              <a:t>Bron: </a:t>
            </a:r>
            <a:r>
              <a:rPr lang="nl-BE" sz="1000" dirty="0">
                <a:hlinkClick r:id="rId2"/>
              </a:rPr>
              <a:t>http://www.pienternet.be/blog/comments/de_opkomst_van_de_millenniumstudent/</a:t>
            </a:r>
            <a:r>
              <a:rPr lang="nl-BE" sz="1000" dirty="0"/>
              <a:t> </a:t>
            </a:r>
          </a:p>
        </p:txBody>
      </p:sp>
      <p:sp>
        <p:nvSpPr>
          <p:cNvPr id="4" name="Tijdelijke aanduiding voor dianummer 3"/>
          <p:cNvSpPr>
            <a:spLocks noGrp="1"/>
          </p:cNvSpPr>
          <p:nvPr>
            <p:ph type="sldNum" sz="quarter" idx="12"/>
          </p:nvPr>
        </p:nvSpPr>
        <p:spPr>
          <a:xfrm>
            <a:off x="8042275" y="6470650"/>
            <a:ext cx="2406650" cy="312738"/>
          </a:xfrm>
          <a:prstGeom prst="rect">
            <a:avLst/>
          </a:prstGeom>
        </p:spPr>
        <p:txBody>
          <a:bodyPr/>
          <a:lstStyle/>
          <a:p>
            <a:pPr>
              <a:defRPr/>
            </a:pPr>
            <a:r>
              <a:rPr lang="nl-NL"/>
              <a:t>© </a:t>
            </a:r>
            <a:r>
              <a:rPr lang="nl-NL" b="1"/>
              <a:t>artesis</a:t>
            </a:r>
            <a:r>
              <a:rPr lang="nl-NL"/>
              <a:t> 2010 | </a:t>
            </a:r>
            <a:fld id="{7E500CA7-43EB-4A42-B0CC-83D08B9BDB36}" type="slidenum">
              <a:rPr lang="nl-NL" smtClean="0"/>
              <a:pPr>
                <a:defRPr/>
              </a:pPr>
              <a:t>7</a:t>
            </a:fld>
            <a:endParaRPr lang="nl-NL"/>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212" y="4598128"/>
            <a:ext cx="3101788" cy="225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4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De milleniumprof</a:t>
            </a:r>
          </a:p>
        </p:txBody>
      </p:sp>
      <p:sp>
        <p:nvSpPr>
          <p:cNvPr id="3" name="Content Placeholder 2"/>
          <p:cNvSpPr>
            <a:spLocks noGrp="1"/>
          </p:cNvSpPr>
          <p:nvPr>
            <p:ph idx="1"/>
          </p:nvPr>
        </p:nvSpPr>
        <p:spPr>
          <a:xfrm>
            <a:off x="2246314" y="4581128"/>
            <a:ext cx="2985591" cy="1649810"/>
          </a:xfrm>
        </p:spPr>
        <p:txBody>
          <a:bodyPr>
            <a:normAutofit fontScale="92500" lnSpcReduction="20000"/>
          </a:bodyPr>
          <a:lstStyle/>
          <a:p>
            <a:r>
              <a:rPr lang="nl-BE" dirty="0">
                <a:hlinkClick r:id="rId2"/>
              </a:rPr>
              <a:t>https://aow.kuleuven.be/geologie/popularisering/pers/DeStandaard20101123-Sintubin.pdf</a:t>
            </a: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116632"/>
            <a:ext cx="3960440" cy="63907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0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63742-B2F0-475A-9FE7-A1034CAF3EB4}"/>
              </a:ext>
            </a:extLst>
          </p:cNvPr>
          <p:cNvSpPr>
            <a:spLocks noGrp="1"/>
          </p:cNvSpPr>
          <p:nvPr>
            <p:ph type="title"/>
          </p:nvPr>
        </p:nvSpPr>
        <p:spPr/>
        <p:txBody>
          <a:bodyPr/>
          <a:lstStyle/>
          <a:p>
            <a:r>
              <a:rPr lang="nl-BE" dirty="0"/>
              <a:t>“</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a:t>
            </a:r>
          </a:p>
        </p:txBody>
      </p:sp>
      <p:sp>
        <p:nvSpPr>
          <p:cNvPr id="3" name="Tijdelijke aanduiding voor inhoud 2">
            <a:extLst>
              <a:ext uri="{FF2B5EF4-FFF2-40B4-BE49-F238E27FC236}">
                <a16:creationId xmlns:a16="http://schemas.microsoft.com/office/drawing/2014/main" id="{D315369A-DB82-4FAA-B033-FD646CCFB854}"/>
              </a:ext>
            </a:extLst>
          </p:cNvPr>
          <p:cNvSpPr>
            <a:spLocks noGrp="1"/>
          </p:cNvSpPr>
          <p:nvPr>
            <p:ph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BB2D3D2D-0BFA-426D-A482-53BE40F77C6A}"/>
              </a:ext>
            </a:extLst>
          </p:cNvPr>
          <p:cNvSpPr>
            <a:spLocks noGrp="1"/>
          </p:cNvSpPr>
          <p:nvPr>
            <p:ph type="sldNum" sz="quarter" idx="12"/>
          </p:nvPr>
        </p:nvSpPr>
        <p:spPr/>
        <p:txBody>
          <a:bodyPr/>
          <a:lstStyle/>
          <a:p>
            <a:fld id="{00EFD597-E176-42B1-A36B-781ED69E262F}" type="slidenum">
              <a:rPr lang="nl-BE" smtClean="0"/>
              <a:t>9</a:t>
            </a:fld>
            <a:endParaRPr lang="nl-BE"/>
          </a:p>
        </p:txBody>
      </p:sp>
      <p:pic>
        <p:nvPicPr>
          <p:cNvPr id="5" name="Afbeelding 4">
            <a:extLst>
              <a:ext uri="{FF2B5EF4-FFF2-40B4-BE49-F238E27FC236}">
                <a16:creationId xmlns:a16="http://schemas.microsoft.com/office/drawing/2014/main" id="{CAE7D8BE-706D-439C-9211-C3E463098467}"/>
              </a:ext>
            </a:extLst>
          </p:cNvPr>
          <p:cNvPicPr>
            <a:picLocks noChangeAspect="1"/>
          </p:cNvPicPr>
          <p:nvPr/>
        </p:nvPicPr>
        <p:blipFill rotWithShape="1">
          <a:blip r:embed="rId2"/>
          <a:srcRect t="15469" r="16044"/>
          <a:stretch/>
        </p:blipFill>
        <p:spPr>
          <a:xfrm>
            <a:off x="263352" y="1412776"/>
            <a:ext cx="7920880" cy="5797079"/>
          </a:xfrm>
          <a:prstGeom prst="rect">
            <a:avLst/>
          </a:prstGeom>
        </p:spPr>
      </p:pic>
      <p:pic>
        <p:nvPicPr>
          <p:cNvPr id="6" name="Afbeelding 5">
            <a:extLst>
              <a:ext uri="{FF2B5EF4-FFF2-40B4-BE49-F238E27FC236}">
                <a16:creationId xmlns:a16="http://schemas.microsoft.com/office/drawing/2014/main" id="{E9A04055-65A6-4FE3-B3A7-9D651B5F5962}"/>
              </a:ext>
            </a:extLst>
          </p:cNvPr>
          <p:cNvPicPr>
            <a:picLocks noChangeAspect="1"/>
          </p:cNvPicPr>
          <p:nvPr/>
        </p:nvPicPr>
        <p:blipFill>
          <a:blip r:embed="rId3"/>
          <a:stretch>
            <a:fillRect/>
          </a:stretch>
        </p:blipFill>
        <p:spPr>
          <a:xfrm>
            <a:off x="3559528" y="5735165"/>
            <a:ext cx="8492421" cy="803747"/>
          </a:xfrm>
          <a:prstGeom prst="rect">
            <a:avLst/>
          </a:prstGeom>
        </p:spPr>
      </p:pic>
      <p:cxnSp>
        <p:nvCxnSpPr>
          <p:cNvPr id="8" name="Rechte verbindingslijn met pijl 7">
            <a:extLst>
              <a:ext uri="{FF2B5EF4-FFF2-40B4-BE49-F238E27FC236}">
                <a16:creationId xmlns:a16="http://schemas.microsoft.com/office/drawing/2014/main" id="{9B75A15C-4541-4B4F-B66D-744D5D58BAAF}"/>
              </a:ext>
            </a:extLst>
          </p:cNvPr>
          <p:cNvCxnSpPr/>
          <p:nvPr/>
        </p:nvCxnSpPr>
        <p:spPr>
          <a:xfrm>
            <a:off x="2639616" y="6176963"/>
            <a:ext cx="10801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a:extLst>
              <a:ext uri="{FF2B5EF4-FFF2-40B4-BE49-F238E27FC236}">
                <a16:creationId xmlns:a16="http://schemas.microsoft.com/office/drawing/2014/main" id="{508DEFB1-ADBC-4486-8263-A0B05C5F8CE3}"/>
              </a:ext>
            </a:extLst>
          </p:cNvPr>
          <p:cNvCxnSpPr>
            <a:cxnSpLocks/>
          </p:cNvCxnSpPr>
          <p:nvPr/>
        </p:nvCxnSpPr>
        <p:spPr>
          <a:xfrm>
            <a:off x="5375920" y="5085184"/>
            <a:ext cx="648072" cy="98613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6646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Words>
  <Application>Microsoft Office PowerPoint</Application>
  <PresentationFormat>Breedbeeld</PresentationFormat>
  <Paragraphs>176</Paragraphs>
  <Slides>35</Slides>
  <Notes>0</Notes>
  <HiddenSlides>3</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35</vt:i4>
      </vt:variant>
    </vt:vector>
  </HeadingPairs>
  <TitlesOfParts>
    <vt:vector size="41" baseType="lpstr">
      <vt:lpstr>Calibri Light</vt:lpstr>
      <vt:lpstr>Calibri</vt:lpstr>
      <vt:lpstr>Times</vt:lpstr>
      <vt:lpstr>Arial</vt:lpstr>
      <vt:lpstr>Courier New</vt:lpstr>
      <vt:lpstr>Kantoorthema</vt:lpstr>
      <vt:lpstr>Variabelen en scope</vt:lpstr>
      <vt:lpstr>Scope en blocks</vt:lpstr>
      <vt:lpstr>Scope en blocks</vt:lpstr>
      <vt:lpstr>Geneste blocks: voorbeelden</vt:lpstr>
      <vt:lpstr>Opletten voor</vt:lpstr>
      <vt:lpstr>Scope bij for -loops</vt:lpstr>
      <vt:lpstr>De opkomst van de milleniumstudent</vt:lpstr>
      <vt:lpstr>De milleniumprof</vt:lpstr>
      <vt:lpstr>“Use of unassigned local variable”</vt:lpstr>
      <vt:lpstr>“Use of unassigned local variable” oplossen</vt:lpstr>
      <vt:lpstr>“Use of unassigned local variable” oplossing</vt:lpstr>
      <vt:lpstr>Welke errors hebben we vandaag geleerd?</vt:lpstr>
      <vt:lpstr>Switch</vt:lpstr>
      <vt:lpstr>Meerdere mogelijkheden  </vt:lpstr>
      <vt:lpstr>Oplossing met switch</vt:lpstr>
      <vt:lpstr>Switch-elementen</vt:lpstr>
      <vt:lpstr>Flowchart</vt:lpstr>
      <vt:lpstr>Switch met strings</vt:lpstr>
      <vt:lpstr>enum</vt:lpstr>
      <vt:lpstr>Enumeratie en states</vt:lpstr>
      <vt:lpstr>Nut van enum?</vt:lpstr>
      <vt:lpstr>States/status voorbeelden</vt:lpstr>
      <vt:lpstr>States/status voorbeelden</vt:lpstr>
      <vt:lpstr>Moeilijk leesbare/aanpasbare code</vt:lpstr>
      <vt:lpstr>Oplossing: enumerated types</vt:lpstr>
      <vt:lpstr>Gebruik enum</vt:lpstr>
      <vt:lpstr>Slowmotion</vt:lpstr>
      <vt:lpstr>Slowmotion</vt:lpstr>
      <vt:lpstr>Slowmotion</vt:lpstr>
      <vt:lpstr>Nog een voorbeeld</vt:lpstr>
      <vt:lpstr>Of nog</vt:lpstr>
      <vt:lpstr>Enum voor states</vt:lpstr>
      <vt:lpstr>Enum to int</vt:lpstr>
      <vt:lpstr>Programmer’s Point </vt:lpstr>
      <vt:lpstr>Leer goed werken met enums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Variabelen en scope</dc:title>
  <dc:creator>Tim Dams</dc:creator>
  <cp:lastModifiedBy>Tim Dams</cp:lastModifiedBy>
  <cp:revision>1</cp:revision>
  <dcterms:created xsi:type="dcterms:W3CDTF">2019-10-17T11:26:13Z</dcterms:created>
  <dcterms:modified xsi:type="dcterms:W3CDTF">2019-10-17T11:26:18Z</dcterms:modified>
</cp:coreProperties>
</file>