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317" r:id="rId2"/>
    <p:sldId id="318" r:id="rId3"/>
    <p:sldId id="319" r:id="rId4"/>
    <p:sldId id="320" r:id="rId5"/>
    <p:sldId id="321" r:id="rId6"/>
    <p:sldId id="322" r:id="rId7"/>
    <p:sldId id="314" r:id="rId8"/>
    <p:sldId id="316" r:id="rId9"/>
    <p:sldId id="323" r:id="rId10"/>
    <p:sldId id="324" r:id="rId11"/>
    <p:sldId id="325" r:id="rId12"/>
    <p:sldId id="32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5" autoAdjust="0"/>
    <p:restoredTop sz="94660"/>
  </p:normalViewPr>
  <p:slideViewPr>
    <p:cSldViewPr snapToGrid="0">
      <p:cViewPr varScale="1">
        <p:scale>
          <a:sx n="82" d="100"/>
          <a:sy n="82" d="100"/>
        </p:scale>
        <p:origin x="79"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A7BF5-1B30-4E6F-B6D9-A85FBCF53ED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8A38F6D-F075-468A-AFAA-01800CD26491}">
      <dgm:prSet/>
      <dgm:spPr/>
      <dgm:t>
        <a:bodyPr/>
        <a:lstStyle/>
        <a:p>
          <a:r>
            <a:rPr lang="nl-BE"/>
            <a:t>“Use of unassigned local variable [x]”</a:t>
          </a:r>
          <a:endParaRPr lang="en-US"/>
        </a:p>
      </dgm:t>
    </dgm:pt>
    <dgm:pt modelId="{6B8720C4-91F4-4874-870B-AB828DFC6082}" type="parTrans" cxnId="{74591EE4-B637-4214-8C66-B1ABC1C5038C}">
      <dgm:prSet/>
      <dgm:spPr/>
      <dgm:t>
        <a:bodyPr/>
        <a:lstStyle/>
        <a:p>
          <a:endParaRPr lang="en-US"/>
        </a:p>
      </dgm:t>
    </dgm:pt>
    <dgm:pt modelId="{453613B7-0E46-456A-99AF-1267D07A4878}" type="sibTrans" cxnId="{74591EE4-B637-4214-8C66-B1ABC1C5038C}">
      <dgm:prSet/>
      <dgm:spPr/>
      <dgm:t>
        <a:bodyPr/>
        <a:lstStyle/>
        <a:p>
          <a:endParaRPr lang="en-US"/>
        </a:p>
      </dgm:t>
    </dgm:pt>
    <dgm:pt modelId="{00143DBA-4EBC-4722-9FDD-236399E7D097}">
      <dgm:prSet/>
      <dgm:spPr/>
      <dgm:t>
        <a:bodyPr/>
        <a:lstStyle/>
        <a:p>
          <a:r>
            <a:rPr lang="nl-BE" dirty="0" err="1"/>
            <a:t>Opl</a:t>
          </a:r>
          <a:r>
            <a:rPr lang="nl-BE" dirty="0"/>
            <a:t>: Variabele [x] beginwaarde geven</a:t>
          </a:r>
          <a:endParaRPr lang="en-US" dirty="0"/>
        </a:p>
      </dgm:t>
    </dgm:pt>
    <dgm:pt modelId="{2C4C753F-510B-4A2A-8C51-C6361CB1FE62}" type="parTrans" cxnId="{FDC8BBBF-193B-41C5-891B-F5FA39A5A5D1}">
      <dgm:prSet/>
      <dgm:spPr/>
      <dgm:t>
        <a:bodyPr/>
        <a:lstStyle/>
        <a:p>
          <a:endParaRPr lang="en-US"/>
        </a:p>
      </dgm:t>
    </dgm:pt>
    <dgm:pt modelId="{C59D394D-950C-4441-8C4F-3F5BB39BC903}" type="sibTrans" cxnId="{FDC8BBBF-193B-41C5-891B-F5FA39A5A5D1}">
      <dgm:prSet/>
      <dgm:spPr/>
      <dgm:t>
        <a:bodyPr/>
        <a:lstStyle/>
        <a:p>
          <a:endParaRPr lang="en-US"/>
        </a:p>
      </dgm:t>
    </dgm:pt>
    <dgm:pt modelId="{38B160A1-8892-40E8-B80F-457030903A25}">
      <dgm:prSet/>
      <dgm:spPr/>
      <dgm:t>
        <a:bodyPr/>
        <a:lstStyle/>
        <a:p>
          <a:r>
            <a:rPr lang="nl-BE"/>
            <a:t>“A local variabele named [x] canned be declared in this scope because it would give a different meaning to [x]”</a:t>
          </a:r>
          <a:endParaRPr lang="en-US"/>
        </a:p>
      </dgm:t>
    </dgm:pt>
    <dgm:pt modelId="{4081B03A-D6CF-4A9C-B9FD-E7412075C0CC}" type="parTrans" cxnId="{8B413F46-ABAC-42C6-A083-0A3301C78759}">
      <dgm:prSet/>
      <dgm:spPr/>
      <dgm:t>
        <a:bodyPr/>
        <a:lstStyle/>
        <a:p>
          <a:endParaRPr lang="en-US"/>
        </a:p>
      </dgm:t>
    </dgm:pt>
    <dgm:pt modelId="{D952DB29-B959-499E-A2CF-2141FD99DA37}" type="sibTrans" cxnId="{8B413F46-ABAC-42C6-A083-0A3301C78759}">
      <dgm:prSet/>
      <dgm:spPr/>
      <dgm:t>
        <a:bodyPr/>
        <a:lstStyle/>
        <a:p>
          <a:endParaRPr lang="en-US"/>
        </a:p>
      </dgm:t>
    </dgm:pt>
    <dgm:pt modelId="{CA92E4BB-25F2-4567-B67D-813A0DD63443}">
      <dgm:prSet/>
      <dgm:spPr/>
      <dgm:t>
        <a:bodyPr/>
        <a:lstStyle/>
        <a:p>
          <a:r>
            <a:rPr lang="nl-BE" dirty="0" err="1"/>
            <a:t>Opl</a:t>
          </a:r>
          <a:r>
            <a:rPr lang="nl-BE" dirty="0"/>
            <a:t>: De nieuwe variabele een andere naam geven</a:t>
          </a:r>
          <a:endParaRPr lang="en-US" dirty="0"/>
        </a:p>
      </dgm:t>
    </dgm:pt>
    <dgm:pt modelId="{813E86A8-D9DC-431A-A713-5E3D74472552}" type="parTrans" cxnId="{C1F1EFAE-15A6-4C46-8CDD-60FA816789B6}">
      <dgm:prSet/>
      <dgm:spPr/>
      <dgm:t>
        <a:bodyPr/>
        <a:lstStyle/>
        <a:p>
          <a:endParaRPr lang="en-US"/>
        </a:p>
      </dgm:t>
    </dgm:pt>
    <dgm:pt modelId="{0EC3502B-B182-451B-8D58-7756B3130CEB}" type="sibTrans" cxnId="{C1F1EFAE-15A6-4C46-8CDD-60FA816789B6}">
      <dgm:prSet/>
      <dgm:spPr/>
      <dgm:t>
        <a:bodyPr/>
        <a:lstStyle/>
        <a:p>
          <a:endParaRPr lang="en-US"/>
        </a:p>
      </dgm:t>
    </dgm:pt>
    <dgm:pt modelId="{70BD629F-E428-418E-9CB1-B393929804C0}">
      <dgm:prSet/>
      <dgm:spPr/>
      <dgm:t>
        <a:bodyPr/>
        <a:lstStyle/>
        <a:p>
          <a:r>
            <a:rPr lang="nl-BE"/>
            <a:t>“The name [x] does not exist in the current context”</a:t>
          </a:r>
          <a:endParaRPr lang="en-US"/>
        </a:p>
      </dgm:t>
    </dgm:pt>
    <dgm:pt modelId="{34802B52-26D4-4423-8B50-A392CD320910}" type="parTrans" cxnId="{920FD870-C8B1-4EA7-9730-2B5A8A0911A6}">
      <dgm:prSet/>
      <dgm:spPr/>
      <dgm:t>
        <a:bodyPr/>
        <a:lstStyle/>
        <a:p>
          <a:endParaRPr lang="en-US"/>
        </a:p>
      </dgm:t>
    </dgm:pt>
    <dgm:pt modelId="{37B84F7F-BDF7-41EA-86A7-627E1D5D3710}" type="sibTrans" cxnId="{920FD870-C8B1-4EA7-9730-2B5A8A0911A6}">
      <dgm:prSet/>
      <dgm:spPr/>
      <dgm:t>
        <a:bodyPr/>
        <a:lstStyle/>
        <a:p>
          <a:endParaRPr lang="en-US"/>
        </a:p>
      </dgm:t>
    </dgm:pt>
    <dgm:pt modelId="{8D88D921-DA5F-4B6B-83ED-FF510EE2E924}">
      <dgm:prSet/>
      <dgm:spPr/>
      <dgm:t>
        <a:bodyPr/>
        <a:lstStyle/>
        <a:p>
          <a:r>
            <a:rPr lang="nl-BE" dirty="0" err="1"/>
            <a:t>Opl</a:t>
          </a:r>
          <a:r>
            <a:rPr lang="nl-BE"/>
            <a:t>: Variabele </a:t>
          </a:r>
          <a:r>
            <a:rPr lang="nl-BE" dirty="0"/>
            <a:t>in grotere scope aanmaken (bv in bovenliggende block)</a:t>
          </a:r>
          <a:endParaRPr lang="en-US" dirty="0"/>
        </a:p>
      </dgm:t>
    </dgm:pt>
    <dgm:pt modelId="{E973C031-37BB-4688-8449-320BD35CA341}" type="parTrans" cxnId="{EB9AE4E5-FFF9-482F-9C6A-5F216854C771}">
      <dgm:prSet/>
      <dgm:spPr/>
      <dgm:t>
        <a:bodyPr/>
        <a:lstStyle/>
        <a:p>
          <a:endParaRPr lang="en-US"/>
        </a:p>
      </dgm:t>
    </dgm:pt>
    <dgm:pt modelId="{5BB88069-68BA-41B7-8DDC-6EEDEB5C28B6}" type="sibTrans" cxnId="{EB9AE4E5-FFF9-482F-9C6A-5F216854C771}">
      <dgm:prSet/>
      <dgm:spPr/>
      <dgm:t>
        <a:bodyPr/>
        <a:lstStyle/>
        <a:p>
          <a:endParaRPr lang="en-US"/>
        </a:p>
      </dgm:t>
    </dgm:pt>
    <dgm:pt modelId="{14F165AB-C5F3-4EF8-8450-B221F194628F}" type="pres">
      <dgm:prSet presAssocID="{06AA7BF5-1B30-4E6F-B6D9-A85FBCF53ED3}" presName="linear" presStyleCnt="0">
        <dgm:presLayoutVars>
          <dgm:animLvl val="lvl"/>
          <dgm:resizeHandles val="exact"/>
        </dgm:presLayoutVars>
      </dgm:prSet>
      <dgm:spPr/>
    </dgm:pt>
    <dgm:pt modelId="{1E00C54C-3FED-4F2C-96F8-1B8B87967BD7}" type="pres">
      <dgm:prSet presAssocID="{C8A38F6D-F075-468A-AFAA-01800CD26491}" presName="parentText" presStyleLbl="node1" presStyleIdx="0" presStyleCnt="3">
        <dgm:presLayoutVars>
          <dgm:chMax val="0"/>
          <dgm:bulletEnabled val="1"/>
        </dgm:presLayoutVars>
      </dgm:prSet>
      <dgm:spPr/>
    </dgm:pt>
    <dgm:pt modelId="{4D82794A-D395-4C22-9ECE-A4C75EADBE02}" type="pres">
      <dgm:prSet presAssocID="{C8A38F6D-F075-468A-AFAA-01800CD26491}" presName="childText" presStyleLbl="revTx" presStyleIdx="0" presStyleCnt="3">
        <dgm:presLayoutVars>
          <dgm:bulletEnabled val="1"/>
        </dgm:presLayoutVars>
      </dgm:prSet>
      <dgm:spPr/>
    </dgm:pt>
    <dgm:pt modelId="{D7D3A663-1F4A-4EA2-98B6-C683F0892E40}" type="pres">
      <dgm:prSet presAssocID="{38B160A1-8892-40E8-B80F-457030903A25}" presName="parentText" presStyleLbl="node1" presStyleIdx="1" presStyleCnt="3">
        <dgm:presLayoutVars>
          <dgm:chMax val="0"/>
          <dgm:bulletEnabled val="1"/>
        </dgm:presLayoutVars>
      </dgm:prSet>
      <dgm:spPr/>
    </dgm:pt>
    <dgm:pt modelId="{03B2EE4A-0201-43A4-AAFF-494A15383CB9}" type="pres">
      <dgm:prSet presAssocID="{38B160A1-8892-40E8-B80F-457030903A25}" presName="childText" presStyleLbl="revTx" presStyleIdx="1" presStyleCnt="3">
        <dgm:presLayoutVars>
          <dgm:bulletEnabled val="1"/>
        </dgm:presLayoutVars>
      </dgm:prSet>
      <dgm:spPr/>
    </dgm:pt>
    <dgm:pt modelId="{344C798A-62DA-482E-9E85-71CE2FAF5BAE}" type="pres">
      <dgm:prSet presAssocID="{70BD629F-E428-418E-9CB1-B393929804C0}" presName="parentText" presStyleLbl="node1" presStyleIdx="2" presStyleCnt="3">
        <dgm:presLayoutVars>
          <dgm:chMax val="0"/>
          <dgm:bulletEnabled val="1"/>
        </dgm:presLayoutVars>
      </dgm:prSet>
      <dgm:spPr/>
    </dgm:pt>
    <dgm:pt modelId="{1FD2ACAA-0872-4BD3-8116-143181546F37}" type="pres">
      <dgm:prSet presAssocID="{70BD629F-E428-418E-9CB1-B393929804C0}" presName="childText" presStyleLbl="revTx" presStyleIdx="2" presStyleCnt="3">
        <dgm:presLayoutVars>
          <dgm:bulletEnabled val="1"/>
        </dgm:presLayoutVars>
      </dgm:prSet>
      <dgm:spPr/>
    </dgm:pt>
  </dgm:ptLst>
  <dgm:cxnLst>
    <dgm:cxn modelId="{35AE2760-70A0-4834-9348-DE24310AC757}" type="presOf" srcId="{8D88D921-DA5F-4B6B-83ED-FF510EE2E924}" destId="{1FD2ACAA-0872-4BD3-8116-143181546F37}" srcOrd="0" destOrd="0" presId="urn:microsoft.com/office/officeart/2005/8/layout/vList2"/>
    <dgm:cxn modelId="{57AE8445-FEC8-497F-A590-250CF3EDB4B9}" type="presOf" srcId="{C8A38F6D-F075-468A-AFAA-01800CD26491}" destId="{1E00C54C-3FED-4F2C-96F8-1B8B87967BD7}" srcOrd="0" destOrd="0" presId="urn:microsoft.com/office/officeart/2005/8/layout/vList2"/>
    <dgm:cxn modelId="{8B413F46-ABAC-42C6-A083-0A3301C78759}" srcId="{06AA7BF5-1B30-4E6F-B6D9-A85FBCF53ED3}" destId="{38B160A1-8892-40E8-B80F-457030903A25}" srcOrd="1" destOrd="0" parTransId="{4081B03A-D6CF-4A9C-B9FD-E7412075C0CC}" sibTransId="{D952DB29-B959-499E-A2CF-2141FD99DA37}"/>
    <dgm:cxn modelId="{920FD870-C8B1-4EA7-9730-2B5A8A0911A6}" srcId="{06AA7BF5-1B30-4E6F-B6D9-A85FBCF53ED3}" destId="{70BD629F-E428-418E-9CB1-B393929804C0}" srcOrd="2" destOrd="0" parTransId="{34802B52-26D4-4423-8B50-A392CD320910}" sibTransId="{37B84F7F-BDF7-41EA-86A7-627E1D5D3710}"/>
    <dgm:cxn modelId="{F86B0F81-A8BD-4EBE-A3D8-0E77C937FA5A}" type="presOf" srcId="{70BD629F-E428-418E-9CB1-B393929804C0}" destId="{344C798A-62DA-482E-9E85-71CE2FAF5BAE}" srcOrd="0" destOrd="0" presId="urn:microsoft.com/office/officeart/2005/8/layout/vList2"/>
    <dgm:cxn modelId="{B212FF8F-FCCD-473D-B4DC-C7EC3D4E079B}" type="presOf" srcId="{00143DBA-4EBC-4722-9FDD-236399E7D097}" destId="{4D82794A-D395-4C22-9ECE-A4C75EADBE02}" srcOrd="0" destOrd="0" presId="urn:microsoft.com/office/officeart/2005/8/layout/vList2"/>
    <dgm:cxn modelId="{C1F1EFAE-15A6-4C46-8CDD-60FA816789B6}" srcId="{38B160A1-8892-40E8-B80F-457030903A25}" destId="{CA92E4BB-25F2-4567-B67D-813A0DD63443}" srcOrd="0" destOrd="0" parTransId="{813E86A8-D9DC-431A-A713-5E3D74472552}" sibTransId="{0EC3502B-B182-451B-8D58-7756B3130CEB}"/>
    <dgm:cxn modelId="{8F38B9B8-52C0-4283-82A7-2C1C266D1BE6}" type="presOf" srcId="{CA92E4BB-25F2-4567-B67D-813A0DD63443}" destId="{03B2EE4A-0201-43A4-AAFF-494A15383CB9}" srcOrd="0" destOrd="0" presId="urn:microsoft.com/office/officeart/2005/8/layout/vList2"/>
    <dgm:cxn modelId="{FDC8BBBF-193B-41C5-891B-F5FA39A5A5D1}" srcId="{C8A38F6D-F075-468A-AFAA-01800CD26491}" destId="{00143DBA-4EBC-4722-9FDD-236399E7D097}" srcOrd="0" destOrd="0" parTransId="{2C4C753F-510B-4A2A-8C51-C6361CB1FE62}" sibTransId="{C59D394D-950C-4441-8C4F-3F5BB39BC903}"/>
    <dgm:cxn modelId="{6B9257CD-C588-4453-82CC-9B80FDDCFB43}" type="presOf" srcId="{38B160A1-8892-40E8-B80F-457030903A25}" destId="{D7D3A663-1F4A-4EA2-98B6-C683F0892E40}" srcOrd="0" destOrd="0" presId="urn:microsoft.com/office/officeart/2005/8/layout/vList2"/>
    <dgm:cxn modelId="{74591EE4-B637-4214-8C66-B1ABC1C5038C}" srcId="{06AA7BF5-1B30-4E6F-B6D9-A85FBCF53ED3}" destId="{C8A38F6D-F075-468A-AFAA-01800CD26491}" srcOrd="0" destOrd="0" parTransId="{6B8720C4-91F4-4874-870B-AB828DFC6082}" sibTransId="{453613B7-0E46-456A-99AF-1267D07A4878}"/>
    <dgm:cxn modelId="{EB9AE4E5-FFF9-482F-9C6A-5F216854C771}" srcId="{70BD629F-E428-418E-9CB1-B393929804C0}" destId="{8D88D921-DA5F-4B6B-83ED-FF510EE2E924}" srcOrd="0" destOrd="0" parTransId="{E973C031-37BB-4688-8449-320BD35CA341}" sibTransId="{5BB88069-68BA-41B7-8DDC-6EEDEB5C28B6}"/>
    <dgm:cxn modelId="{1E4E86F8-EB75-4642-9235-8F7EF85A7F9F}" type="presOf" srcId="{06AA7BF5-1B30-4E6F-B6D9-A85FBCF53ED3}" destId="{14F165AB-C5F3-4EF8-8450-B221F194628F}" srcOrd="0" destOrd="0" presId="urn:microsoft.com/office/officeart/2005/8/layout/vList2"/>
    <dgm:cxn modelId="{DAF6056B-3A91-47C7-9171-8B8F4149BCB3}" type="presParOf" srcId="{14F165AB-C5F3-4EF8-8450-B221F194628F}" destId="{1E00C54C-3FED-4F2C-96F8-1B8B87967BD7}" srcOrd="0" destOrd="0" presId="urn:microsoft.com/office/officeart/2005/8/layout/vList2"/>
    <dgm:cxn modelId="{7E5CEEC6-16B7-4C49-B0ED-9A9D8B5FD553}" type="presParOf" srcId="{14F165AB-C5F3-4EF8-8450-B221F194628F}" destId="{4D82794A-D395-4C22-9ECE-A4C75EADBE02}" srcOrd="1" destOrd="0" presId="urn:microsoft.com/office/officeart/2005/8/layout/vList2"/>
    <dgm:cxn modelId="{26F54529-5763-4788-8878-A6FC1934011C}" type="presParOf" srcId="{14F165AB-C5F3-4EF8-8450-B221F194628F}" destId="{D7D3A663-1F4A-4EA2-98B6-C683F0892E40}" srcOrd="2" destOrd="0" presId="urn:microsoft.com/office/officeart/2005/8/layout/vList2"/>
    <dgm:cxn modelId="{9F1E0C7B-9A32-4FBB-9085-DB9DD3047174}" type="presParOf" srcId="{14F165AB-C5F3-4EF8-8450-B221F194628F}" destId="{03B2EE4A-0201-43A4-AAFF-494A15383CB9}" srcOrd="3" destOrd="0" presId="urn:microsoft.com/office/officeart/2005/8/layout/vList2"/>
    <dgm:cxn modelId="{AF670AE9-21F1-4E58-A22A-F13C61DAAC4E}" type="presParOf" srcId="{14F165AB-C5F3-4EF8-8450-B221F194628F}" destId="{344C798A-62DA-482E-9E85-71CE2FAF5BAE}" srcOrd="4" destOrd="0" presId="urn:microsoft.com/office/officeart/2005/8/layout/vList2"/>
    <dgm:cxn modelId="{CC7BB905-39CE-4384-B90B-F0E2514D293A}" type="presParOf" srcId="{14F165AB-C5F3-4EF8-8450-B221F194628F}" destId="{1FD2ACAA-0872-4BD3-8116-143181546F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0C54C-3FED-4F2C-96F8-1B8B87967BD7}">
      <dsp:nvSpPr>
        <dsp:cNvPr id="0" name=""/>
        <dsp:cNvSpPr/>
      </dsp:nvSpPr>
      <dsp:spPr>
        <a:xfrm>
          <a:off x="0" y="32813"/>
          <a:ext cx="6513603" cy="14420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“Use of unassigned local variable [x]”</a:t>
          </a:r>
          <a:endParaRPr lang="en-US" sz="2600" kern="1200"/>
        </a:p>
      </dsp:txBody>
      <dsp:txXfrm>
        <a:off x="70397" y="103210"/>
        <a:ext cx="6372809" cy="1301304"/>
      </dsp:txXfrm>
    </dsp:sp>
    <dsp:sp modelId="{4D82794A-D395-4C22-9ECE-A4C75EADBE02}">
      <dsp:nvSpPr>
        <dsp:cNvPr id="0" name=""/>
        <dsp:cNvSpPr/>
      </dsp:nvSpPr>
      <dsp:spPr>
        <a:xfrm>
          <a:off x="0" y="1474911"/>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Variabele [x] beginwaarde geven</a:t>
          </a:r>
          <a:endParaRPr lang="en-US" sz="2000" kern="1200" dirty="0"/>
        </a:p>
      </dsp:txBody>
      <dsp:txXfrm>
        <a:off x="0" y="1474911"/>
        <a:ext cx="6513603" cy="430560"/>
      </dsp:txXfrm>
    </dsp:sp>
    <dsp:sp modelId="{D7D3A663-1F4A-4EA2-98B6-C683F0892E40}">
      <dsp:nvSpPr>
        <dsp:cNvPr id="0" name=""/>
        <dsp:cNvSpPr/>
      </dsp:nvSpPr>
      <dsp:spPr>
        <a:xfrm>
          <a:off x="0" y="1905471"/>
          <a:ext cx="6513603" cy="144209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“A local variabele named [x] canned be declared in this scope because it would give a different meaning to [x]”</a:t>
          </a:r>
          <a:endParaRPr lang="en-US" sz="2600" kern="1200"/>
        </a:p>
      </dsp:txBody>
      <dsp:txXfrm>
        <a:off x="70397" y="1975868"/>
        <a:ext cx="6372809" cy="1301304"/>
      </dsp:txXfrm>
    </dsp:sp>
    <dsp:sp modelId="{03B2EE4A-0201-43A4-AAFF-494A15383CB9}">
      <dsp:nvSpPr>
        <dsp:cNvPr id="0" name=""/>
        <dsp:cNvSpPr/>
      </dsp:nvSpPr>
      <dsp:spPr>
        <a:xfrm>
          <a:off x="0" y="3347569"/>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De nieuwe variabele een andere naam geven</a:t>
          </a:r>
          <a:endParaRPr lang="en-US" sz="2000" kern="1200" dirty="0"/>
        </a:p>
      </dsp:txBody>
      <dsp:txXfrm>
        <a:off x="0" y="3347569"/>
        <a:ext cx="6513603" cy="430560"/>
      </dsp:txXfrm>
    </dsp:sp>
    <dsp:sp modelId="{344C798A-62DA-482E-9E85-71CE2FAF5BAE}">
      <dsp:nvSpPr>
        <dsp:cNvPr id="0" name=""/>
        <dsp:cNvSpPr/>
      </dsp:nvSpPr>
      <dsp:spPr>
        <a:xfrm>
          <a:off x="0" y="3778129"/>
          <a:ext cx="6513603" cy="144209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“The name [x] does not exist in the current context”</a:t>
          </a:r>
          <a:endParaRPr lang="en-US" sz="2600" kern="1200"/>
        </a:p>
      </dsp:txBody>
      <dsp:txXfrm>
        <a:off x="70397" y="3848526"/>
        <a:ext cx="6372809" cy="1301304"/>
      </dsp:txXfrm>
    </dsp:sp>
    <dsp:sp modelId="{1FD2ACAA-0872-4BD3-8116-143181546F37}">
      <dsp:nvSpPr>
        <dsp:cNvPr id="0" name=""/>
        <dsp:cNvSpPr/>
      </dsp:nvSpPr>
      <dsp:spPr>
        <a:xfrm>
          <a:off x="0" y="5220227"/>
          <a:ext cx="6513603"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a:t>: Variabele </a:t>
          </a:r>
          <a:r>
            <a:rPr lang="nl-BE" sz="2000" kern="1200" dirty="0"/>
            <a:t>in grotere scope aanmaken (bv in bovenliggende block)</a:t>
          </a:r>
          <a:endParaRPr lang="en-US" sz="2000" kern="1200" dirty="0"/>
        </a:p>
      </dsp:txBody>
      <dsp:txXfrm>
        <a:off x="0" y="5220227"/>
        <a:ext cx="6513603"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1E9D1-C262-4CF5-AED2-7DBFF7C74527}" type="datetimeFigureOut">
              <a:rPr lang="nl-BE" smtClean="0"/>
              <a:t>22/10/2018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C8739-5CB2-49BD-94A4-5FD361403191}" type="slidenum">
              <a:rPr lang="nl-BE" smtClean="0"/>
              <a:t>‹nr.›</a:t>
            </a:fld>
            <a:endParaRPr lang="nl-BE"/>
          </a:p>
        </p:txBody>
      </p:sp>
    </p:spTree>
    <p:extLst>
      <p:ext uri="{BB962C8B-B14F-4D97-AF65-F5344CB8AC3E}">
        <p14:creationId xmlns:p14="http://schemas.microsoft.com/office/powerpoint/2010/main" val="390077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7303-D4E6-407F-9BC4-4B3E9D12FF4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2D3A9443-2D11-4DFB-8487-62B287B89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7BD53E2-0A8E-46EA-95E1-559A7AA73320}"/>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8E3E8329-2E9B-4D46-B0CC-C3675D319A68}"/>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3DE918-69E4-4351-9EBD-AC0B04247388}"/>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32681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92714-FE01-4CF2-B3D8-0D20A5CDC641}"/>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31E2FB3-6809-41DF-BBC6-1990B684C6A0}"/>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9B4AA55-6A82-47E7-896F-A1D2DCCC53CB}"/>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0835BB05-AB0F-4FB1-BEAE-9E43D62784AD}"/>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DF9644-9294-461A-B6A7-860B492A2581}"/>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2936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3544075-C503-473E-88C1-AAF88CD025B2}"/>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633FB2F0-C475-4422-B22D-13BD1CEB62A7}"/>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1EC2E31-A42D-442B-9260-212D6741A1A6}"/>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22BFC9C3-F7B9-48E6-9978-DE9E4DDB166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F3B67629-004B-4F0B-BCA0-E87F758C47A7}"/>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1302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AF9FEF-164A-44A1-A90B-3AD0B97EFD9E}"/>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55FC0B3-756B-4329-85C7-3F634A08DF9A}"/>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4DC1CDA1-1422-4327-8AD6-F6FCC11B596A}"/>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353F767B-70B6-4B27-9633-50533ED9C01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1F333C1-49D3-441E-8A8F-2FF11D4F1EF6}"/>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461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DEB6E-3FBF-40EC-A046-B32C6662260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88AE5E5B-713E-4BA6-BBAB-AD71C7451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D5C0AC69-0B52-4B29-8A56-3AA125291A9D}"/>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5B24652E-2FBF-49CF-9261-5D5942F9000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196EA660-F43E-49A5-9309-D2DC3474DC2D}"/>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3780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8C473-E5C3-4EAE-9686-ABD67CF8728A}"/>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977416D-556F-4DC8-87FD-8AB6EABC6BE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E08B440B-0008-4F5B-B299-65AADA69EEA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F9B15737-3439-4519-9798-0C70A01350FC}"/>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6" name="Tijdelijke aanduiding voor voettekst 5">
            <a:extLst>
              <a:ext uri="{FF2B5EF4-FFF2-40B4-BE49-F238E27FC236}">
                <a16:creationId xmlns:a16="http://schemas.microsoft.com/office/drawing/2014/main" id="{03A9CD71-08B4-4034-A151-00DBE1E4836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D979EE53-361B-4609-8BA6-6FAF7170BFD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0274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028657-005F-4FFA-ADEB-1E6C90DD39D8}"/>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CA4CABC2-143F-4312-9DE1-917ADCBFC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F9F3FA6E-73E7-4189-AA1D-A15C40F0174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7D853EAE-6392-4958-A89C-9128F430B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6B666BB1-E5E3-4471-A842-FB0705A8BF02}"/>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94E50815-B938-4960-833D-2A39E11DD875}"/>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8" name="Tijdelijke aanduiding voor voettekst 7">
            <a:extLst>
              <a:ext uri="{FF2B5EF4-FFF2-40B4-BE49-F238E27FC236}">
                <a16:creationId xmlns:a16="http://schemas.microsoft.com/office/drawing/2014/main" id="{5568359F-A87E-4726-86F2-1FA2E974ACB4}"/>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81D6664B-2069-4886-8EF2-E679A5639095}"/>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54696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A7AA9-260B-4DCD-B061-FA50595D3C85}"/>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DF1AFBA7-0F22-46CF-B10C-56537986E665}"/>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4" name="Tijdelijke aanduiding voor voettekst 3">
            <a:extLst>
              <a:ext uri="{FF2B5EF4-FFF2-40B4-BE49-F238E27FC236}">
                <a16:creationId xmlns:a16="http://schemas.microsoft.com/office/drawing/2014/main" id="{9B4D692B-B7C3-4DDC-8169-CFEC0D6CAAFF}"/>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DD6BF28E-CB53-4985-8C9A-1A48A02BED64}"/>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170942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4E89D43-5DDC-407A-B46F-85515B8E04D2}"/>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3" name="Tijdelijke aanduiding voor voettekst 2">
            <a:extLst>
              <a:ext uri="{FF2B5EF4-FFF2-40B4-BE49-F238E27FC236}">
                <a16:creationId xmlns:a16="http://schemas.microsoft.com/office/drawing/2014/main" id="{8F1B66D5-51FB-4680-91F9-BCB20830EF5F}"/>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70731E14-63E7-4AC4-89B9-2D7B4FFDC66A}"/>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7803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AB834-F11C-4FE5-A2AC-C5BE752B741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BF7CC54-638A-4B39-B31C-2B5898052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A83E7090-885C-4BCF-8D55-FD36DEA67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37EF4B5-9F38-4BD1-9985-FA63C0AE705B}"/>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6" name="Tijdelijke aanduiding voor voettekst 5">
            <a:extLst>
              <a:ext uri="{FF2B5EF4-FFF2-40B4-BE49-F238E27FC236}">
                <a16:creationId xmlns:a16="http://schemas.microsoft.com/office/drawing/2014/main" id="{2E579D01-580B-433A-B4A6-F36796C62F9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359DFDC-9260-4071-B45A-F99F029C88E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6440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8D063-5468-47DE-8A51-985D51F32A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F7F4526F-0660-4B48-9DFC-B4223E7CE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35D3DB3-405B-44A8-A8C1-D0BDD3BA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1E99A40-8299-4415-A621-6ABE96CAB02C}"/>
              </a:ext>
            </a:extLst>
          </p:cNvPr>
          <p:cNvSpPr>
            <a:spLocks noGrp="1"/>
          </p:cNvSpPr>
          <p:nvPr>
            <p:ph type="dt" sz="half" idx="10"/>
          </p:nvPr>
        </p:nvSpPr>
        <p:spPr/>
        <p:txBody>
          <a:bodyPr/>
          <a:lstStyle/>
          <a:p>
            <a:fld id="{2661A00B-007A-4326-8859-8C83DD4C6E5D}" type="datetimeFigureOut">
              <a:rPr lang="nl-BE" smtClean="0"/>
              <a:t>22/10/2018</a:t>
            </a:fld>
            <a:endParaRPr lang="nl-BE"/>
          </a:p>
        </p:txBody>
      </p:sp>
      <p:sp>
        <p:nvSpPr>
          <p:cNvPr id="6" name="Tijdelijke aanduiding voor voettekst 5">
            <a:extLst>
              <a:ext uri="{FF2B5EF4-FFF2-40B4-BE49-F238E27FC236}">
                <a16:creationId xmlns:a16="http://schemas.microsoft.com/office/drawing/2014/main" id="{5BBCECF1-9ED7-497B-94DB-F97DA57B5539}"/>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16EBA22-1F85-4858-96A7-708A3248D0E0}"/>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25046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4D61F8B-9CBA-4FD2-AE4C-D41350156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3F139A7-A597-47DE-BBE0-B5D9656C7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1602452-3B1D-4100-BD02-A06155E3A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A00B-007A-4326-8859-8C83DD4C6E5D}" type="datetimeFigureOut">
              <a:rPr lang="nl-BE" smtClean="0"/>
              <a:t>22/10/2018</a:t>
            </a:fld>
            <a:endParaRPr lang="nl-BE"/>
          </a:p>
        </p:txBody>
      </p:sp>
      <p:sp>
        <p:nvSpPr>
          <p:cNvPr id="5" name="Tijdelijke aanduiding voor voettekst 4">
            <a:extLst>
              <a:ext uri="{FF2B5EF4-FFF2-40B4-BE49-F238E27FC236}">
                <a16:creationId xmlns:a16="http://schemas.microsoft.com/office/drawing/2014/main" id="{14AEDD10-75F2-4B0B-98A7-0C6535E6D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BA1A606D-3755-4434-B2FF-043A2D7F4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5612F-804E-460E-88BF-7B183C058243}" type="slidenum">
              <a:rPr lang="nl-BE" smtClean="0"/>
              <a:t>‹nr.›</a:t>
            </a:fld>
            <a:endParaRPr lang="nl-BE"/>
          </a:p>
        </p:txBody>
      </p:sp>
    </p:spTree>
    <p:extLst>
      <p:ext uri="{BB962C8B-B14F-4D97-AF65-F5344CB8AC3E}">
        <p14:creationId xmlns:p14="http://schemas.microsoft.com/office/powerpoint/2010/main" val="177473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Lab/ExtendedMethodExample/ExtendedMethodExample.sl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pienternet.be/blog/comments/de_opkomst_van_de_millenniumstud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ow.kuleuven.be/geologie/popularisering/pers/DeStandaard20101123-Sintub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109" name="Rectangle 71">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110" name="Picture 73">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el 1"/>
          <p:cNvSpPr>
            <a:spLocks noGrp="1"/>
          </p:cNvSpPr>
          <p:nvPr>
            <p:ph type="title"/>
          </p:nvPr>
        </p:nvSpPr>
        <p:spPr>
          <a:xfrm>
            <a:off x="804484" y="1191796"/>
            <a:ext cx="10021446" cy="2976344"/>
          </a:xfrm>
        </p:spPr>
        <p:txBody>
          <a:bodyPr vert="horz" lIns="91440" tIns="45720" rIns="91440" bIns="45720" rtlCol="0" anchor="ctr">
            <a:normAutofit/>
          </a:bodyPr>
          <a:lstStyle/>
          <a:p>
            <a:pPr>
              <a:defRPr/>
            </a:pPr>
            <a:r>
              <a:rPr lang="en-US" sz="6600" kern="1200">
                <a:solidFill>
                  <a:srgbClr val="FFFFFF"/>
                </a:solidFill>
                <a:latin typeface="+mj-lt"/>
                <a:ea typeface="+mj-ea"/>
                <a:cs typeface="+mj-cs"/>
              </a:rPr>
              <a:t>Variabelen en scope</a:t>
            </a:r>
          </a:p>
        </p:txBody>
      </p:sp>
      <p:sp>
        <p:nvSpPr>
          <p:cNvPr id="303107" name="Tijdelijke aanduiding voor tekst 2"/>
          <p:cNvSpPr>
            <a:spLocks noGrp="1"/>
          </p:cNvSpPr>
          <p:nvPr>
            <p:ph type="body" idx="1"/>
          </p:nvPr>
        </p:nvSpPr>
        <p:spPr>
          <a:xfrm>
            <a:off x="804788" y="5318990"/>
            <a:ext cx="9416898" cy="723670"/>
          </a:xfrm>
        </p:spPr>
        <p:txBody>
          <a:bodyPr vert="horz" lIns="91440" tIns="45720" rIns="91440" bIns="45720" rtlCol="0" anchor="t">
            <a:normAutofit/>
          </a:bodyPr>
          <a:lstStyle/>
          <a:p>
            <a:endParaRPr lang="en-US" sz="1800" kern="1200">
              <a:solidFill>
                <a:srgbClr val="000000"/>
              </a:solidFill>
              <a:latin typeface="+mn-lt"/>
              <a:ea typeface="+mn-ea"/>
              <a:cs typeface="+mn-cs"/>
            </a:endParaRPr>
          </a:p>
        </p:txBody>
      </p:sp>
    </p:spTree>
    <p:extLst>
      <p:ext uri="{BB962C8B-B14F-4D97-AF65-F5344CB8AC3E}">
        <p14:creationId xmlns:p14="http://schemas.microsoft.com/office/powerpoint/2010/main" val="295583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oplossen</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Wat ging er mis?</a:t>
            </a:r>
          </a:p>
          <a:p>
            <a:pPr lvl="1"/>
            <a:r>
              <a:rPr lang="nl-BE" dirty="0"/>
              <a:t>Welke waarde heeft </a:t>
            </a:r>
            <a:r>
              <a:rPr lang="nl-BE" i="1" dirty="0"/>
              <a:t>dubbel</a:t>
            </a:r>
            <a:r>
              <a:rPr lang="nl-BE" dirty="0"/>
              <a:t> indien niet in de </a:t>
            </a:r>
            <a:r>
              <a:rPr lang="nl-BE" dirty="0" err="1"/>
              <a:t>if</a:t>
            </a:r>
            <a:r>
              <a:rPr lang="nl-BE" dirty="0"/>
              <a:t> werd gegaan?</a:t>
            </a:r>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10</a:t>
            </a:fld>
            <a:endParaRPr lang="nl-BE"/>
          </a:p>
        </p:txBody>
      </p:sp>
      <p:pic>
        <p:nvPicPr>
          <p:cNvPr id="5" name="Afbeelding 4">
            <a:extLst>
              <a:ext uri="{FF2B5EF4-FFF2-40B4-BE49-F238E27FC236}">
                <a16:creationId xmlns:a16="http://schemas.microsoft.com/office/drawing/2014/main" id="{079179A0-FD96-4E31-BB38-E811DD4FFB0B}"/>
              </a:ext>
            </a:extLst>
          </p:cNvPr>
          <p:cNvPicPr>
            <a:picLocks noChangeAspect="1"/>
          </p:cNvPicPr>
          <p:nvPr/>
        </p:nvPicPr>
        <p:blipFill>
          <a:blip r:embed="rId2"/>
          <a:stretch>
            <a:fillRect/>
          </a:stretch>
        </p:blipFill>
        <p:spPr>
          <a:xfrm>
            <a:off x="3071664" y="2821880"/>
            <a:ext cx="5922051" cy="3717032"/>
          </a:xfrm>
          <a:prstGeom prst="rect">
            <a:avLst/>
          </a:prstGeom>
        </p:spPr>
      </p:pic>
    </p:spTree>
    <p:extLst>
      <p:ext uri="{BB962C8B-B14F-4D97-AF65-F5344CB8AC3E}">
        <p14:creationId xmlns:p14="http://schemas.microsoft.com/office/powerpoint/2010/main" val="29942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oplossing</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Geef iedere variabele </a:t>
            </a:r>
            <a:r>
              <a:rPr lang="nl-BE" b="1" dirty="0"/>
              <a:t>STEEDS EEN STARTWAARDE BIJ AANMAKEN</a:t>
            </a:r>
            <a:endParaRPr lang="nl-BE" dirty="0"/>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11</a:t>
            </a:fld>
            <a:endParaRPr lang="nl-BE"/>
          </a:p>
        </p:txBody>
      </p:sp>
      <p:pic>
        <p:nvPicPr>
          <p:cNvPr id="6" name="Afbeelding 5">
            <a:extLst>
              <a:ext uri="{FF2B5EF4-FFF2-40B4-BE49-F238E27FC236}">
                <a16:creationId xmlns:a16="http://schemas.microsoft.com/office/drawing/2014/main" id="{AA810C1F-CB30-41CD-9349-577A18A8E3AC}"/>
              </a:ext>
            </a:extLst>
          </p:cNvPr>
          <p:cNvPicPr>
            <a:picLocks noChangeAspect="1"/>
          </p:cNvPicPr>
          <p:nvPr/>
        </p:nvPicPr>
        <p:blipFill>
          <a:blip r:embed="rId2"/>
          <a:stretch>
            <a:fillRect/>
          </a:stretch>
        </p:blipFill>
        <p:spPr>
          <a:xfrm>
            <a:off x="3359696" y="2564904"/>
            <a:ext cx="6025293" cy="4077072"/>
          </a:xfrm>
          <a:prstGeom prst="rect">
            <a:avLst/>
          </a:prstGeom>
        </p:spPr>
      </p:pic>
      <p:sp>
        <p:nvSpPr>
          <p:cNvPr id="7" name="Rechthoek 6">
            <a:extLst>
              <a:ext uri="{FF2B5EF4-FFF2-40B4-BE49-F238E27FC236}">
                <a16:creationId xmlns:a16="http://schemas.microsoft.com/office/drawing/2014/main" id="{7FD494FF-353C-4A5A-82C9-7D04CC4C2242}"/>
              </a:ext>
            </a:extLst>
          </p:cNvPr>
          <p:cNvSpPr/>
          <p:nvPr/>
        </p:nvSpPr>
        <p:spPr>
          <a:xfrm>
            <a:off x="3719736" y="3140968"/>
            <a:ext cx="2160240" cy="3600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659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A280E120-2651-4A1D-BEDA-3F7318FDF739}"/>
              </a:ext>
            </a:extLst>
          </p:cNvPr>
          <p:cNvSpPr>
            <a:spLocks noGrp="1"/>
          </p:cNvSpPr>
          <p:nvPr>
            <p:ph type="title"/>
          </p:nvPr>
        </p:nvSpPr>
        <p:spPr>
          <a:xfrm>
            <a:off x="863029" y="1012004"/>
            <a:ext cx="3416158" cy="4795408"/>
          </a:xfrm>
        </p:spPr>
        <p:txBody>
          <a:bodyPr>
            <a:normAutofit/>
          </a:bodyPr>
          <a:lstStyle/>
          <a:p>
            <a:r>
              <a:rPr lang="nl-BE">
                <a:solidFill>
                  <a:srgbClr val="FFFFFF"/>
                </a:solidFill>
              </a:rPr>
              <a:t>Welke errors hebben we vandaag geleerd?</a:t>
            </a:r>
          </a:p>
        </p:txBody>
      </p:sp>
      <p:graphicFrame>
        <p:nvGraphicFramePr>
          <p:cNvPr id="5" name="Tijdelijke aanduiding voor inhoud 2">
            <a:extLst>
              <a:ext uri="{FF2B5EF4-FFF2-40B4-BE49-F238E27FC236}">
                <a16:creationId xmlns:a16="http://schemas.microsoft.com/office/drawing/2014/main" id="{5F4258A8-C882-4124-A457-A9C009957E7F}"/>
              </a:ext>
            </a:extLst>
          </p:cNvPr>
          <p:cNvGraphicFramePr>
            <a:graphicFrameLocks noGrp="1"/>
          </p:cNvGraphicFramePr>
          <p:nvPr>
            <p:ph idx="1"/>
            <p:extLst>
              <p:ext uri="{D42A27DB-BD31-4B8C-83A1-F6EECF244321}">
                <p14:modId xmlns:p14="http://schemas.microsoft.com/office/powerpoint/2010/main" val="129222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02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Titel 1"/>
          <p:cNvSpPr>
            <a:spLocks noGrp="1"/>
          </p:cNvSpPr>
          <p:nvPr>
            <p:ph type="title"/>
          </p:nvPr>
        </p:nvSpPr>
        <p:spPr>
          <a:xfrm>
            <a:off x="960100" y="978102"/>
            <a:ext cx="10588434" cy="1062644"/>
          </a:xfrm>
        </p:spPr>
        <p:txBody>
          <a:bodyPr anchor="b">
            <a:normAutofit/>
          </a:bodyPr>
          <a:lstStyle/>
          <a:p>
            <a:r>
              <a:rPr lang="en-IE"/>
              <a:t>Scope en blocks</a:t>
            </a:r>
          </a:p>
        </p:txBody>
      </p:sp>
      <p:cxnSp>
        <p:nvCxnSpPr>
          <p:cNvPr id="72" name="Straight Connector 7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C6740495-3459-4243-92F0-40074DDB3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23" y="2811104"/>
            <a:ext cx="3366480" cy="28855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4131" name="Tijdelijke aanduiding voor inhoud 2"/>
          <p:cNvSpPr>
            <a:spLocks noGrp="1"/>
          </p:cNvSpPr>
          <p:nvPr>
            <p:ph idx="1"/>
          </p:nvPr>
        </p:nvSpPr>
        <p:spPr>
          <a:xfrm>
            <a:off x="4955354" y="2682433"/>
            <a:ext cx="6282169" cy="3215749"/>
          </a:xfrm>
        </p:spPr>
        <p:txBody>
          <a:bodyPr>
            <a:normAutofit/>
          </a:bodyPr>
          <a:lstStyle/>
          <a:p>
            <a:r>
              <a:rPr lang="en-IE" sz="2200"/>
              <a:t>Een blok (block) wordt aangegeven met accolades.</a:t>
            </a:r>
          </a:p>
          <a:p>
            <a:endParaRPr lang="en-IE" sz="2200"/>
          </a:p>
          <a:p>
            <a:r>
              <a:rPr lang="en-IE" sz="2200"/>
              <a:t>Een block mag </a:t>
            </a:r>
            <a:r>
              <a:rPr lang="en-IE" sz="2200" b="1"/>
              <a:t>lokale variabelen</a:t>
            </a:r>
            <a:r>
              <a:rPr lang="en-IE" sz="2200"/>
              <a:t> bevatten, enkel zichtbaar binnen dit block.</a:t>
            </a:r>
          </a:p>
          <a:p>
            <a:endParaRPr lang="en-IE" sz="2200"/>
          </a:p>
          <a:p>
            <a:r>
              <a:rPr lang="en-IE" sz="2200"/>
              <a:t>Wanneer je buiten block komt worden alle lokale variabelen verwijderd.</a:t>
            </a:r>
          </a:p>
          <a:p>
            <a:endParaRPr lang="en-IE" sz="2200"/>
          </a:p>
          <a:p>
            <a:endParaRPr lang="en-IE" sz="2200"/>
          </a:p>
        </p:txBody>
      </p:sp>
    </p:spTree>
    <p:extLst>
      <p:ext uri="{BB962C8B-B14F-4D97-AF65-F5344CB8AC3E}">
        <p14:creationId xmlns:p14="http://schemas.microsoft.com/office/powerpoint/2010/main" val="74045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el 1"/>
          <p:cNvSpPr>
            <a:spLocks noGrp="1"/>
          </p:cNvSpPr>
          <p:nvPr>
            <p:ph type="title"/>
          </p:nvPr>
        </p:nvSpPr>
        <p:spPr>
          <a:xfrm>
            <a:off x="623392" y="-68316"/>
            <a:ext cx="10515600" cy="1325563"/>
          </a:xfrm>
        </p:spPr>
        <p:txBody>
          <a:bodyPr/>
          <a:lstStyle/>
          <a:p>
            <a:r>
              <a:rPr lang="en-IE" dirty="0"/>
              <a:t>Scope en blocks</a:t>
            </a:r>
          </a:p>
        </p:txBody>
      </p:sp>
      <p:sp>
        <p:nvSpPr>
          <p:cNvPr id="305155" name="Tijdelijke aanduiding voor inhoud 2"/>
          <p:cNvSpPr>
            <a:spLocks noGrp="1"/>
          </p:cNvSpPr>
          <p:nvPr>
            <p:ph idx="1"/>
          </p:nvPr>
        </p:nvSpPr>
        <p:spPr/>
        <p:txBody>
          <a:bodyPr/>
          <a:lstStyle/>
          <a:p>
            <a:endParaRPr lang="en-IE"/>
          </a:p>
        </p:txBody>
      </p:sp>
      <p:pic>
        <p:nvPicPr>
          <p:cNvPr id="305157"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75263" y="814389"/>
            <a:ext cx="478155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3462338" y="996951"/>
            <a:ext cx="5759450" cy="1363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8" name="Rechthoek 7"/>
          <p:cNvSpPr>
            <a:spLocks noChangeArrowheads="1"/>
          </p:cNvSpPr>
          <p:nvPr/>
        </p:nvSpPr>
        <p:spPr bwMode="auto">
          <a:xfrm>
            <a:off x="3505200" y="2743201"/>
            <a:ext cx="5716588" cy="1490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9" name="Rechthoek 8"/>
          <p:cNvSpPr>
            <a:spLocks noChangeArrowheads="1"/>
          </p:cNvSpPr>
          <p:nvPr/>
        </p:nvSpPr>
        <p:spPr bwMode="auto">
          <a:xfrm>
            <a:off x="3979864" y="3233738"/>
            <a:ext cx="5241925" cy="6286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intstring</a:t>
            </a:r>
          </a:p>
        </p:txBody>
      </p:sp>
      <p:sp>
        <p:nvSpPr>
          <p:cNvPr id="305161" name="Rechthoek 9"/>
          <p:cNvSpPr>
            <a:spLocks noChangeArrowheads="1"/>
          </p:cNvSpPr>
          <p:nvPr/>
        </p:nvSpPr>
        <p:spPr bwMode="auto">
          <a:xfrm>
            <a:off x="3505200" y="5459413"/>
            <a:ext cx="5716588" cy="995362"/>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name </a:t>
            </a:r>
          </a:p>
          <a:p>
            <a:pPr eaLnBrk="0" fontAlgn="base" hangingPunct="0">
              <a:spcBef>
                <a:spcPct val="0"/>
              </a:spcBef>
              <a:spcAft>
                <a:spcPct val="0"/>
              </a:spcAft>
            </a:pPr>
            <a:r>
              <a:rPr lang="en-IE">
                <a:solidFill>
                  <a:srgbClr val="666666"/>
                </a:solidFill>
              </a:rPr>
              <a:t>	&amp; age</a:t>
            </a:r>
          </a:p>
        </p:txBody>
      </p:sp>
    </p:spTree>
    <p:extLst>
      <p:ext uri="{BB962C8B-B14F-4D97-AF65-F5344CB8AC3E}">
        <p14:creationId xmlns:p14="http://schemas.microsoft.com/office/powerpoint/2010/main" val="2639169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el 1"/>
          <p:cNvSpPr>
            <a:spLocks noGrp="1"/>
          </p:cNvSpPr>
          <p:nvPr>
            <p:ph type="title"/>
          </p:nvPr>
        </p:nvSpPr>
        <p:spPr/>
        <p:txBody>
          <a:bodyPr/>
          <a:lstStyle/>
          <a:p>
            <a:r>
              <a:rPr lang="en-IE"/>
              <a:t>Geneste blocks: voorbeelden</a:t>
            </a:r>
          </a:p>
        </p:txBody>
      </p:sp>
      <p:pic>
        <p:nvPicPr>
          <p:cNvPr id="30618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84814" y="1546226"/>
            <a:ext cx="216693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8150" y="3135314"/>
            <a:ext cx="198278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hoek 7"/>
          <p:cNvSpPr>
            <a:spLocks noChangeArrowheads="1"/>
          </p:cNvSpPr>
          <p:nvPr/>
        </p:nvSpPr>
        <p:spPr bwMode="auto">
          <a:xfrm>
            <a:off x="3463926" y="1570038"/>
            <a:ext cx="4105275" cy="12001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
        <p:nvSpPr>
          <p:cNvPr id="9" name="Rechthoek 8"/>
          <p:cNvSpPr>
            <a:spLocks noChangeArrowheads="1"/>
          </p:cNvSpPr>
          <p:nvPr/>
        </p:nvSpPr>
        <p:spPr bwMode="auto">
          <a:xfrm>
            <a:off x="4048126" y="1951039"/>
            <a:ext cx="3521075" cy="669925"/>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j</a:t>
            </a:r>
          </a:p>
        </p:txBody>
      </p:sp>
      <p:pic>
        <p:nvPicPr>
          <p:cNvPr id="272389"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58025" y="3990976"/>
            <a:ext cx="2933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917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2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el 1"/>
          <p:cNvSpPr>
            <a:spLocks noGrp="1"/>
          </p:cNvSpPr>
          <p:nvPr>
            <p:ph type="title"/>
          </p:nvPr>
        </p:nvSpPr>
        <p:spPr/>
        <p:txBody>
          <a:bodyPr/>
          <a:lstStyle/>
          <a:p>
            <a:r>
              <a:rPr lang="en-IE"/>
              <a:t>Opletten voor</a:t>
            </a:r>
          </a:p>
        </p:txBody>
      </p:sp>
      <p:sp>
        <p:nvSpPr>
          <p:cNvPr id="3" name="Tijdelijke aanduiding voor inhoud 2"/>
          <p:cNvSpPr>
            <a:spLocks noGrp="1"/>
          </p:cNvSpPr>
          <p:nvPr>
            <p:ph idx="1"/>
          </p:nvPr>
        </p:nvSpPr>
        <p:spPr/>
        <p:txBody>
          <a:bodyPr>
            <a:normAutofit/>
          </a:bodyPr>
          <a:lstStyle/>
          <a:p>
            <a:r>
              <a:rPr lang="en-IE" dirty="0" err="1"/>
              <a:t>Dit</a:t>
            </a:r>
            <a:r>
              <a:rPr lang="en-IE" dirty="0"/>
              <a:t> mag </a:t>
            </a:r>
            <a:r>
              <a:rPr lang="en-IE" dirty="0" err="1"/>
              <a:t>niet</a:t>
            </a:r>
            <a:r>
              <a:rPr lang="en-IE" dirty="0"/>
              <a:t> (in </a:t>
            </a:r>
            <a:r>
              <a:rPr lang="en-IE" dirty="0" err="1"/>
              <a:t>eerdere</a:t>
            </a:r>
            <a:r>
              <a:rPr lang="en-IE" dirty="0"/>
              <a:t> C-</a:t>
            </a:r>
            <a:r>
              <a:rPr lang="en-IE" dirty="0" err="1"/>
              <a:t>talen</a:t>
            </a:r>
            <a:r>
              <a:rPr lang="en-IE" dirty="0"/>
              <a:t> </a:t>
            </a:r>
            <a:r>
              <a:rPr lang="en-IE" dirty="0" err="1"/>
              <a:t>wel</a:t>
            </a:r>
            <a:r>
              <a:rPr lang="en-IE" dirty="0"/>
              <a:t>):</a:t>
            </a:r>
          </a:p>
          <a:p>
            <a:endParaRPr lang="en-IE" dirty="0"/>
          </a:p>
          <a:p>
            <a:endParaRPr lang="en-IE" dirty="0"/>
          </a:p>
          <a:p>
            <a:endParaRPr lang="en-IE" dirty="0"/>
          </a:p>
          <a:p>
            <a:endParaRPr lang="en-IE" dirty="0"/>
          </a:p>
          <a:p>
            <a:r>
              <a:rPr lang="en-IE" dirty="0" err="1"/>
              <a:t>Dit</a:t>
            </a:r>
            <a:r>
              <a:rPr lang="en-IE" dirty="0"/>
              <a:t> mag </a:t>
            </a:r>
            <a:r>
              <a:rPr lang="en-IE" dirty="0" err="1"/>
              <a:t>wel</a:t>
            </a:r>
            <a:r>
              <a:rPr lang="en-IE" dirty="0"/>
              <a:t> (</a:t>
            </a:r>
            <a:r>
              <a:rPr lang="en-IE" dirty="0" err="1"/>
              <a:t>geen</a:t>
            </a:r>
            <a:r>
              <a:rPr lang="en-IE" dirty="0"/>
              <a:t> </a:t>
            </a:r>
            <a:r>
              <a:rPr lang="en-IE" dirty="0" err="1"/>
              <a:t>verwarring</a:t>
            </a:r>
            <a:r>
              <a:rPr lang="en-IE" dirty="0"/>
              <a:t> </a:t>
            </a:r>
            <a:r>
              <a:rPr lang="en-IE" dirty="0" err="1"/>
              <a:t>mogelijk</a:t>
            </a:r>
            <a:r>
              <a:rPr lang="en-IE" dirty="0"/>
              <a:t> van </a:t>
            </a:r>
            <a:r>
              <a:rPr lang="en-IE" dirty="0" err="1"/>
              <a:t>i</a:t>
            </a:r>
            <a:r>
              <a:rPr lang="en-IE"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1072" y="2564904"/>
            <a:ext cx="1922463"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9936" y="2564904"/>
            <a:ext cx="6562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85172" y="5013176"/>
            <a:ext cx="1884362"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04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3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8226" name="Titel 1"/>
          <p:cNvSpPr>
            <a:spLocks noGrp="1"/>
          </p:cNvSpPr>
          <p:nvPr>
            <p:ph type="title"/>
          </p:nvPr>
        </p:nvSpPr>
        <p:spPr/>
        <p:txBody>
          <a:bodyPr/>
          <a:lstStyle/>
          <a:p>
            <a:r>
              <a:rPr lang="en-IE"/>
              <a:t>Scope bij for -loops</a:t>
            </a:r>
          </a:p>
        </p:txBody>
      </p:sp>
      <p:sp>
        <p:nvSpPr>
          <p:cNvPr id="308227" name="Tijdelijke aanduiding voor inhoud 2"/>
          <p:cNvSpPr>
            <a:spLocks noGrp="1"/>
          </p:cNvSpPr>
          <p:nvPr>
            <p:ph idx="1"/>
          </p:nvPr>
        </p:nvSpPr>
        <p:spPr/>
        <p:txBody>
          <a:bodyPr/>
          <a:lstStyle/>
          <a:p>
            <a:r>
              <a:rPr lang="en-IE"/>
              <a:t>int i enkel binnen for-loop zichtbaar.</a:t>
            </a:r>
          </a:p>
        </p:txBody>
      </p:sp>
      <p:pic>
        <p:nvPicPr>
          <p:cNvPr id="30822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97338" y="2735264"/>
            <a:ext cx="47180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2490789" y="2771775"/>
            <a:ext cx="6230937" cy="630238"/>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Tree>
    <p:extLst>
      <p:ext uri="{BB962C8B-B14F-4D97-AF65-F5344CB8AC3E}">
        <p14:creationId xmlns:p14="http://schemas.microsoft.com/office/powerpoint/2010/main" val="8881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opkomst van de </a:t>
            </a:r>
            <a:r>
              <a:rPr lang="nl-BE" dirty="0" err="1"/>
              <a:t>milleniumstudent</a:t>
            </a:r>
            <a:endParaRPr lang="nl-BE" dirty="0"/>
          </a:p>
        </p:txBody>
      </p:sp>
      <p:sp>
        <p:nvSpPr>
          <p:cNvPr id="3" name="Tijdelijke aanduiding voor inhoud 2"/>
          <p:cNvSpPr>
            <a:spLocks noGrp="1"/>
          </p:cNvSpPr>
          <p:nvPr>
            <p:ph idx="1"/>
          </p:nvPr>
        </p:nvSpPr>
        <p:spPr>
          <a:xfrm>
            <a:off x="2246314" y="1344706"/>
            <a:ext cx="8212137" cy="4886232"/>
          </a:xfrm>
        </p:spPr>
        <p:txBody>
          <a:bodyPr/>
          <a:lstStyle/>
          <a:p>
            <a:endParaRPr lang="nl-BE" sz="1200" dirty="0"/>
          </a:p>
          <a:p>
            <a:r>
              <a:rPr lang="nl-BE" sz="1400" b="1" dirty="0"/>
              <a:t>De K.U. Leuven onderzoekt hoe docenten het best omgaan met zogenaamde millenniumstudenten. Ook op andere universiteiten zijn lawaaierige, veeleisende en ‘</a:t>
            </a:r>
            <a:r>
              <a:rPr lang="nl-BE" sz="1400" b="1" dirty="0" err="1"/>
              <a:t>multitaskende</a:t>
            </a:r>
            <a:r>
              <a:rPr lang="nl-BE" sz="1400" b="1" dirty="0"/>
              <a:t>’ studenten een groeiend probleem.</a:t>
            </a:r>
          </a:p>
          <a:p>
            <a:endParaRPr lang="nl-BE" sz="1400" b="1" dirty="0"/>
          </a:p>
          <a:p>
            <a:pPr lvl="1"/>
            <a:r>
              <a:rPr lang="nl-BE" sz="1600" dirty="0"/>
              <a:t>Ongegeneerd zitten de studenten vandaag in overvolle auditoria te eten en drinken, te sms’en, gamen, chatten of filmpjes te bekijken.</a:t>
            </a:r>
          </a:p>
          <a:p>
            <a:pPr marL="477837" lvl="1" indent="0">
              <a:buNone/>
            </a:pPr>
            <a:r>
              <a:rPr lang="nl-BE" sz="1600" dirty="0"/>
              <a:t> </a:t>
            </a:r>
          </a:p>
          <a:p>
            <a:pPr lvl="1"/>
            <a:r>
              <a:rPr lang="nl-BE" sz="1600" dirty="0"/>
              <a:t>Het gedrag van de studenten is de afgelopen tien jaar enorm veranderd’, zegt Peter Lievens. ‘Vroeger stond de professor vooraan in het auditorium een verhaal te vertellen terwijl de studenten luisterden en notities namen. Maar vandaag is het een pak moeilijker om hen twee uur lang te boeien. En als de aandacht te veel verslapt, gebeurt het dat studenten de les verstoren.’</a:t>
            </a:r>
          </a:p>
          <a:p>
            <a:endParaRPr lang="nl-BE" sz="1200" dirty="0"/>
          </a:p>
          <a:p>
            <a:endParaRPr lang="nl-BE" sz="1200" dirty="0"/>
          </a:p>
          <a:p>
            <a:endParaRPr lang="nl-BE" sz="1200" dirty="0"/>
          </a:p>
          <a:p>
            <a:r>
              <a:rPr lang="nl-BE" sz="1000" dirty="0"/>
              <a:t>Bron: </a:t>
            </a:r>
            <a:r>
              <a:rPr lang="nl-BE" sz="1000" dirty="0">
                <a:hlinkClick r:id="rId2"/>
              </a:rPr>
              <a:t>http://www.pienternet.be/blog/comments/de_opkomst_van_de_millenniumstudent/</a:t>
            </a:r>
            <a:r>
              <a:rPr lang="nl-BE" sz="1000" dirty="0"/>
              <a:t> </a:t>
            </a:r>
          </a:p>
        </p:txBody>
      </p:sp>
      <p:sp>
        <p:nvSpPr>
          <p:cNvPr id="4" name="Tijdelijke aanduiding voor dianummer 3"/>
          <p:cNvSpPr>
            <a:spLocks noGrp="1"/>
          </p:cNvSpPr>
          <p:nvPr>
            <p:ph type="sldNum" sz="quarter" idx="12"/>
          </p:nvPr>
        </p:nvSpPr>
        <p:spPr>
          <a:xfrm>
            <a:off x="8042275" y="6470650"/>
            <a:ext cx="2406650" cy="312738"/>
          </a:xfrm>
          <a:prstGeom prst="rect">
            <a:avLst/>
          </a:prstGeom>
        </p:spPr>
        <p:txBody>
          <a:bodyPr/>
          <a:lstStyle/>
          <a:p>
            <a:pPr>
              <a:defRPr/>
            </a:pPr>
            <a:r>
              <a:rPr lang="nl-NL"/>
              <a:t>© </a:t>
            </a:r>
            <a:r>
              <a:rPr lang="nl-NL" b="1"/>
              <a:t>artesis</a:t>
            </a:r>
            <a:r>
              <a:rPr lang="nl-NL"/>
              <a:t> 2010 | </a:t>
            </a:r>
            <a:fld id="{7E500CA7-43EB-4A42-B0CC-83D08B9BDB36}" type="slidenum">
              <a:rPr lang="nl-NL" smtClean="0"/>
              <a:pPr>
                <a:defRPr/>
              </a:pPr>
              <a:t>7</a:t>
            </a:fld>
            <a:endParaRPr lang="nl-N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212" y="4598128"/>
            <a:ext cx="3101788" cy="225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4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De milleniumprof</a:t>
            </a:r>
          </a:p>
        </p:txBody>
      </p:sp>
      <p:sp>
        <p:nvSpPr>
          <p:cNvPr id="3" name="Content Placeholder 2"/>
          <p:cNvSpPr>
            <a:spLocks noGrp="1"/>
          </p:cNvSpPr>
          <p:nvPr>
            <p:ph idx="1"/>
          </p:nvPr>
        </p:nvSpPr>
        <p:spPr>
          <a:xfrm>
            <a:off x="2246314" y="4581128"/>
            <a:ext cx="2985591" cy="1649810"/>
          </a:xfrm>
        </p:spPr>
        <p:txBody>
          <a:bodyPr>
            <a:normAutofit fontScale="92500" lnSpcReduction="20000"/>
          </a:bodyPr>
          <a:lstStyle/>
          <a:p>
            <a:r>
              <a:rPr lang="nl-BE" dirty="0">
                <a:hlinkClick r:id="rId2"/>
              </a:rPr>
              <a:t>https://aow.kuleuven.be/geologie/popularisering/pers/DeStandaard20101123-Sintubin.pdf</a:t>
            </a: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16632"/>
            <a:ext cx="3960440" cy="6390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0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63742-B2F0-475A-9FE7-A1034CAF3EB4}"/>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a:t>
            </a:r>
          </a:p>
        </p:txBody>
      </p:sp>
      <p:sp>
        <p:nvSpPr>
          <p:cNvPr id="3" name="Tijdelijke aanduiding voor inhoud 2">
            <a:extLst>
              <a:ext uri="{FF2B5EF4-FFF2-40B4-BE49-F238E27FC236}">
                <a16:creationId xmlns:a16="http://schemas.microsoft.com/office/drawing/2014/main" id="{D315369A-DB82-4FAA-B033-FD646CCFB854}"/>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BB2D3D2D-0BFA-426D-A482-53BE40F77C6A}"/>
              </a:ext>
            </a:extLst>
          </p:cNvPr>
          <p:cNvSpPr>
            <a:spLocks noGrp="1"/>
          </p:cNvSpPr>
          <p:nvPr>
            <p:ph type="sldNum" sz="quarter" idx="12"/>
          </p:nvPr>
        </p:nvSpPr>
        <p:spPr/>
        <p:txBody>
          <a:bodyPr/>
          <a:lstStyle/>
          <a:p>
            <a:fld id="{00EFD597-E176-42B1-A36B-781ED69E262F}" type="slidenum">
              <a:rPr lang="nl-BE" smtClean="0"/>
              <a:t>9</a:t>
            </a:fld>
            <a:endParaRPr lang="nl-BE"/>
          </a:p>
        </p:txBody>
      </p:sp>
      <p:pic>
        <p:nvPicPr>
          <p:cNvPr id="5" name="Afbeelding 4">
            <a:extLst>
              <a:ext uri="{FF2B5EF4-FFF2-40B4-BE49-F238E27FC236}">
                <a16:creationId xmlns:a16="http://schemas.microsoft.com/office/drawing/2014/main" id="{CAE7D8BE-706D-439C-9211-C3E463098467}"/>
              </a:ext>
            </a:extLst>
          </p:cNvPr>
          <p:cNvPicPr>
            <a:picLocks noChangeAspect="1"/>
          </p:cNvPicPr>
          <p:nvPr/>
        </p:nvPicPr>
        <p:blipFill rotWithShape="1">
          <a:blip r:embed="rId2"/>
          <a:srcRect t="15469" r="16044"/>
          <a:stretch/>
        </p:blipFill>
        <p:spPr>
          <a:xfrm>
            <a:off x="263352" y="1412776"/>
            <a:ext cx="7920880" cy="5797079"/>
          </a:xfrm>
          <a:prstGeom prst="rect">
            <a:avLst/>
          </a:prstGeom>
        </p:spPr>
      </p:pic>
      <p:pic>
        <p:nvPicPr>
          <p:cNvPr id="6" name="Afbeelding 5">
            <a:extLst>
              <a:ext uri="{FF2B5EF4-FFF2-40B4-BE49-F238E27FC236}">
                <a16:creationId xmlns:a16="http://schemas.microsoft.com/office/drawing/2014/main" id="{E9A04055-65A6-4FE3-B3A7-9D651B5F5962}"/>
              </a:ext>
            </a:extLst>
          </p:cNvPr>
          <p:cNvPicPr>
            <a:picLocks noChangeAspect="1"/>
          </p:cNvPicPr>
          <p:nvPr/>
        </p:nvPicPr>
        <p:blipFill>
          <a:blip r:embed="rId3"/>
          <a:stretch>
            <a:fillRect/>
          </a:stretch>
        </p:blipFill>
        <p:spPr>
          <a:xfrm>
            <a:off x="3559528" y="5735165"/>
            <a:ext cx="8492421" cy="803747"/>
          </a:xfrm>
          <a:prstGeom prst="rect">
            <a:avLst/>
          </a:prstGeom>
        </p:spPr>
      </p:pic>
      <p:cxnSp>
        <p:nvCxnSpPr>
          <p:cNvPr id="8" name="Rechte verbindingslijn met pijl 7">
            <a:extLst>
              <a:ext uri="{FF2B5EF4-FFF2-40B4-BE49-F238E27FC236}">
                <a16:creationId xmlns:a16="http://schemas.microsoft.com/office/drawing/2014/main" id="{9B75A15C-4541-4B4F-B66D-744D5D58BAAF}"/>
              </a:ext>
            </a:extLst>
          </p:cNvPr>
          <p:cNvCxnSpPr/>
          <p:nvPr/>
        </p:nvCxnSpPr>
        <p:spPr>
          <a:xfrm>
            <a:off x="2639616" y="6176963"/>
            <a:ext cx="10801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508DEFB1-ADBC-4486-8263-A0B05C5F8CE3}"/>
              </a:ext>
            </a:extLst>
          </p:cNvPr>
          <p:cNvCxnSpPr>
            <a:cxnSpLocks/>
          </p:cNvCxnSpPr>
          <p:nvPr/>
        </p:nvCxnSpPr>
        <p:spPr>
          <a:xfrm>
            <a:off x="5375920" y="5085184"/>
            <a:ext cx="648072" cy="9861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6646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Office PowerPoint</Application>
  <PresentationFormat>Breedbeeld</PresentationFormat>
  <Paragraphs>56</Paragraphs>
  <Slides>12</Slides>
  <Notes>0</Notes>
  <HiddenSlides>3</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 Light</vt:lpstr>
      <vt:lpstr>Calibri</vt:lpstr>
      <vt:lpstr>Kantoorthema</vt:lpstr>
      <vt:lpstr>Variabelen en scope</vt:lpstr>
      <vt:lpstr>Scope en blocks</vt:lpstr>
      <vt:lpstr>Scope en blocks</vt:lpstr>
      <vt:lpstr>Geneste blocks: voorbeelden</vt:lpstr>
      <vt:lpstr>Opletten voor</vt:lpstr>
      <vt:lpstr>Scope bij for -loops</vt:lpstr>
      <vt:lpstr>De opkomst van de milleniumstudent</vt:lpstr>
      <vt:lpstr>De milleniumprof</vt:lpstr>
      <vt:lpstr>“Use of unassigned local variable”</vt:lpstr>
      <vt:lpstr>“Use of unassigned local variable” oplossen</vt:lpstr>
      <vt:lpstr>“Use of unassigned local variable” oplossing</vt:lpstr>
      <vt:lpstr>Welke errors hebben we vandaag geleerd?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Variabelen en scope</dc:title>
  <dc:creator>Dams Tim</dc:creator>
  <cp:lastModifiedBy>Dams Tim</cp:lastModifiedBy>
  <cp:revision>1</cp:revision>
  <dcterms:created xsi:type="dcterms:W3CDTF">2018-10-22T15:33:42Z</dcterms:created>
  <dcterms:modified xsi:type="dcterms:W3CDTF">2018-10-22T15:34:02Z</dcterms:modified>
</cp:coreProperties>
</file>