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4"/>
  </p:notesMasterIdLst>
  <p:sldIdLst>
    <p:sldId id="937" r:id="rId2"/>
    <p:sldId id="936" r:id="rId3"/>
    <p:sldId id="1721" r:id="rId4"/>
    <p:sldId id="1867" r:id="rId5"/>
    <p:sldId id="952" r:id="rId6"/>
    <p:sldId id="939" r:id="rId7"/>
    <p:sldId id="1958" r:id="rId8"/>
    <p:sldId id="955" r:id="rId9"/>
    <p:sldId id="1953" r:id="rId10"/>
    <p:sldId id="1954" r:id="rId11"/>
    <p:sldId id="1865" r:id="rId12"/>
    <p:sldId id="1866" r:id="rId13"/>
    <p:sldId id="1724" r:id="rId14"/>
    <p:sldId id="956" r:id="rId15"/>
    <p:sldId id="1957" r:id="rId16"/>
    <p:sldId id="951" r:id="rId17"/>
    <p:sldId id="1742" r:id="rId18"/>
    <p:sldId id="1959" r:id="rId19"/>
    <p:sldId id="1212" r:id="rId20"/>
    <p:sldId id="1868" r:id="rId21"/>
    <p:sldId id="942" r:id="rId22"/>
    <p:sldId id="943" r:id="rId23"/>
    <p:sldId id="944" r:id="rId24"/>
    <p:sldId id="954" r:id="rId25"/>
    <p:sldId id="945" r:id="rId26"/>
    <p:sldId id="946" r:id="rId27"/>
    <p:sldId id="947" r:id="rId28"/>
    <p:sldId id="1213" r:id="rId29"/>
    <p:sldId id="957" r:id="rId30"/>
    <p:sldId id="1955" r:id="rId31"/>
    <p:sldId id="1037" r:id="rId32"/>
    <p:sldId id="1952" r:id="rId33"/>
  </p:sldIdLst>
  <p:sldSz cx="12192000" cy="6858000"/>
  <p:notesSz cx="6858000" cy="9144000"/>
  <p:embeddedFontLs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Calibri Light" panose="020F0302020204030204" pitchFamily="34" charset="0"/>
      <p:regular r:id="rId39"/>
      <p:italic r:id="rId40"/>
    </p:embeddedFont>
    <p:embeddedFont>
      <p:font typeface="Consolas" panose="020B0609020204030204" pitchFamily="49" charset="0"/>
      <p:regular r:id="rId41"/>
      <p:bold r:id="rId42"/>
      <p:italic r:id="rId43"/>
      <p:boldItalic r:id="rId44"/>
    </p:embeddedFont>
    <p:embeddedFont>
      <p:font typeface="Cooper Black" panose="0208090404030B020404" pitchFamily="18" charset="0"/>
      <p:regular r:id="rId45"/>
    </p:embeddedFont>
    <p:embeddedFont>
      <p:font typeface="Times" panose="02020603050405020304" pitchFamily="18" charset="0"/>
      <p:regular r:id="rId46"/>
      <p:bold r:id="rId47"/>
      <p:italic r:id="rId48"/>
      <p:boldItalic r:id="rId49"/>
    </p:embeddedFont>
  </p:embeddedFont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Stijl, gemiddeld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Stijl, licht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4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font" Target="fonts/font13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font" Target="fonts/font14.fntdata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E11A73-78B3-443E-806D-E6B643F8A6A0}" type="doc">
      <dgm:prSet loTypeId="urn:microsoft.com/office/officeart/2018/2/layout/IconLabelList" loCatId="icon" qsTypeId="urn:microsoft.com/office/officeart/2005/8/quickstyle/simple4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233967A1-3049-4916-8D11-2DB34AB4C544}">
      <dgm:prSet/>
      <dgm:spPr/>
      <dgm:t>
        <a:bodyPr/>
        <a:lstStyle/>
        <a:p>
          <a:r>
            <a:rPr lang="en-US"/>
            <a:t>List of data items that all have the </a:t>
          </a:r>
          <a:r>
            <a:rPr lang="en-US" b="1"/>
            <a:t>same data type </a:t>
          </a:r>
          <a:r>
            <a:rPr lang="en-US"/>
            <a:t>and the </a:t>
          </a:r>
          <a:r>
            <a:rPr lang="en-US" b="1"/>
            <a:t>same name</a:t>
          </a:r>
          <a:endParaRPr lang="en-US"/>
        </a:p>
      </dgm:t>
    </dgm:pt>
    <dgm:pt modelId="{D1B859F7-BDDA-499A-ABFB-9A1E8B1F7524}" type="parTrans" cxnId="{CFA41D78-D936-479B-A1BE-6CAAC6D891DE}">
      <dgm:prSet/>
      <dgm:spPr/>
      <dgm:t>
        <a:bodyPr/>
        <a:lstStyle/>
        <a:p>
          <a:endParaRPr lang="en-US"/>
        </a:p>
      </dgm:t>
    </dgm:pt>
    <dgm:pt modelId="{F1F47FE0-3384-473B-8B6A-8B49D22D8D5D}" type="sibTrans" cxnId="{CFA41D78-D936-479B-A1BE-6CAAC6D891DE}">
      <dgm:prSet/>
      <dgm:spPr/>
      <dgm:t>
        <a:bodyPr/>
        <a:lstStyle/>
        <a:p>
          <a:endParaRPr lang="en-US"/>
        </a:p>
      </dgm:t>
    </dgm:pt>
    <dgm:pt modelId="{5E792953-6D03-4B51-8FF4-DCAE51F73142}">
      <dgm:prSet/>
      <dgm:spPr/>
      <dgm:t>
        <a:bodyPr/>
        <a:lstStyle/>
        <a:p>
          <a:r>
            <a:rPr lang="en-US"/>
            <a:t>Each item is distinguished from the others by an </a:t>
          </a:r>
          <a:r>
            <a:rPr lang="en-US" b="1"/>
            <a:t>index</a:t>
          </a:r>
          <a:endParaRPr lang="en-US"/>
        </a:p>
      </dgm:t>
    </dgm:pt>
    <dgm:pt modelId="{47EB0ABC-4E88-4C1E-88D2-9C784CEF70E3}" type="parTrans" cxnId="{3793B99F-DE98-4BCF-9EE7-EBFE927CB6AF}">
      <dgm:prSet/>
      <dgm:spPr/>
      <dgm:t>
        <a:bodyPr/>
        <a:lstStyle/>
        <a:p>
          <a:endParaRPr lang="en-US"/>
        </a:p>
      </dgm:t>
    </dgm:pt>
    <dgm:pt modelId="{B9199F76-4FDB-4035-9CF0-E4B2505CE169}" type="sibTrans" cxnId="{3793B99F-DE98-4BCF-9EE7-EBFE927CB6AF}">
      <dgm:prSet/>
      <dgm:spPr/>
      <dgm:t>
        <a:bodyPr/>
        <a:lstStyle/>
        <a:p>
          <a:endParaRPr lang="en-US"/>
        </a:p>
      </dgm:t>
    </dgm:pt>
    <dgm:pt modelId="{80A1B63C-3ECA-4A73-9D7A-0E3E736261F7}" type="pres">
      <dgm:prSet presAssocID="{62E11A73-78B3-443E-806D-E6B643F8A6A0}" presName="root" presStyleCnt="0">
        <dgm:presLayoutVars>
          <dgm:dir/>
          <dgm:resizeHandles val="exact"/>
        </dgm:presLayoutVars>
      </dgm:prSet>
      <dgm:spPr/>
    </dgm:pt>
    <dgm:pt modelId="{AD1819FC-9550-4D49-9532-D8B74566D5B0}" type="pres">
      <dgm:prSet presAssocID="{233967A1-3049-4916-8D11-2DB34AB4C544}" presName="compNode" presStyleCnt="0"/>
      <dgm:spPr/>
    </dgm:pt>
    <dgm:pt modelId="{C9BD916B-E685-4FB0-9F0F-C2E802CB068E}" type="pres">
      <dgm:prSet presAssocID="{233967A1-3049-4916-8D11-2DB34AB4C54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jst"/>
        </a:ext>
      </dgm:extLst>
    </dgm:pt>
    <dgm:pt modelId="{DEF12957-0F5E-4A27-84B4-BDF15764D689}" type="pres">
      <dgm:prSet presAssocID="{233967A1-3049-4916-8D11-2DB34AB4C544}" presName="spaceRect" presStyleCnt="0"/>
      <dgm:spPr/>
    </dgm:pt>
    <dgm:pt modelId="{1FE11DB2-1847-46C3-8706-26381E57B8D9}" type="pres">
      <dgm:prSet presAssocID="{233967A1-3049-4916-8D11-2DB34AB4C544}" presName="textRect" presStyleLbl="revTx" presStyleIdx="0" presStyleCnt="2">
        <dgm:presLayoutVars>
          <dgm:chMax val="1"/>
          <dgm:chPref val="1"/>
        </dgm:presLayoutVars>
      </dgm:prSet>
      <dgm:spPr/>
    </dgm:pt>
    <dgm:pt modelId="{DD5C9180-A16E-4817-861E-35BE04EE8A88}" type="pres">
      <dgm:prSet presAssocID="{F1F47FE0-3384-473B-8B6A-8B49D22D8D5D}" presName="sibTrans" presStyleCnt="0"/>
      <dgm:spPr/>
    </dgm:pt>
    <dgm:pt modelId="{46C770DF-56B7-418B-BA78-ACA6FFD8D7BD}" type="pres">
      <dgm:prSet presAssocID="{5E792953-6D03-4B51-8FF4-DCAE51F73142}" presName="compNode" presStyleCnt="0"/>
      <dgm:spPr/>
    </dgm:pt>
    <dgm:pt modelId="{BE660A50-C524-4431-8711-88BC815CA2D3}" type="pres">
      <dgm:prSet presAssocID="{5E792953-6D03-4B51-8FF4-DCAE51F7314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os"/>
        </a:ext>
      </dgm:extLst>
    </dgm:pt>
    <dgm:pt modelId="{55A6C386-FFA8-4676-B3E0-DB8AA41093F6}" type="pres">
      <dgm:prSet presAssocID="{5E792953-6D03-4B51-8FF4-DCAE51F73142}" presName="spaceRect" presStyleCnt="0"/>
      <dgm:spPr/>
    </dgm:pt>
    <dgm:pt modelId="{CF6A380F-C892-4DEA-B089-96F93248B8DB}" type="pres">
      <dgm:prSet presAssocID="{5E792953-6D03-4B51-8FF4-DCAE51F7314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EAE8437-B5F2-4CA4-875D-980742C8EDA0}" type="presOf" srcId="{62E11A73-78B3-443E-806D-E6B643F8A6A0}" destId="{80A1B63C-3ECA-4A73-9D7A-0E3E736261F7}" srcOrd="0" destOrd="0" presId="urn:microsoft.com/office/officeart/2018/2/layout/IconLabelList"/>
    <dgm:cxn modelId="{CFA41D78-D936-479B-A1BE-6CAAC6D891DE}" srcId="{62E11A73-78B3-443E-806D-E6B643F8A6A0}" destId="{233967A1-3049-4916-8D11-2DB34AB4C544}" srcOrd="0" destOrd="0" parTransId="{D1B859F7-BDDA-499A-ABFB-9A1E8B1F7524}" sibTransId="{F1F47FE0-3384-473B-8B6A-8B49D22D8D5D}"/>
    <dgm:cxn modelId="{87B70059-99B3-4B24-BAD8-074C83F0DF2F}" type="presOf" srcId="{5E792953-6D03-4B51-8FF4-DCAE51F73142}" destId="{CF6A380F-C892-4DEA-B089-96F93248B8DB}" srcOrd="0" destOrd="0" presId="urn:microsoft.com/office/officeart/2018/2/layout/IconLabelList"/>
    <dgm:cxn modelId="{AD063080-04EC-4FAE-B7E2-0865EED38092}" type="presOf" srcId="{233967A1-3049-4916-8D11-2DB34AB4C544}" destId="{1FE11DB2-1847-46C3-8706-26381E57B8D9}" srcOrd="0" destOrd="0" presId="urn:microsoft.com/office/officeart/2018/2/layout/IconLabelList"/>
    <dgm:cxn modelId="{3793B99F-DE98-4BCF-9EE7-EBFE927CB6AF}" srcId="{62E11A73-78B3-443E-806D-E6B643F8A6A0}" destId="{5E792953-6D03-4B51-8FF4-DCAE51F73142}" srcOrd="1" destOrd="0" parTransId="{47EB0ABC-4E88-4C1E-88D2-9C784CEF70E3}" sibTransId="{B9199F76-4FDB-4035-9CF0-E4B2505CE169}"/>
    <dgm:cxn modelId="{C64B34AB-2575-4001-9763-2D1C0636132C}" type="presParOf" srcId="{80A1B63C-3ECA-4A73-9D7A-0E3E736261F7}" destId="{AD1819FC-9550-4D49-9532-D8B74566D5B0}" srcOrd="0" destOrd="0" presId="urn:microsoft.com/office/officeart/2018/2/layout/IconLabelList"/>
    <dgm:cxn modelId="{4A3E7A4C-1F88-4BD8-9C42-5F984B5EBC62}" type="presParOf" srcId="{AD1819FC-9550-4D49-9532-D8B74566D5B0}" destId="{C9BD916B-E685-4FB0-9F0F-C2E802CB068E}" srcOrd="0" destOrd="0" presId="urn:microsoft.com/office/officeart/2018/2/layout/IconLabelList"/>
    <dgm:cxn modelId="{84F2F056-258A-4AA6-9766-B77EF6691496}" type="presParOf" srcId="{AD1819FC-9550-4D49-9532-D8B74566D5B0}" destId="{DEF12957-0F5E-4A27-84B4-BDF15764D689}" srcOrd="1" destOrd="0" presId="urn:microsoft.com/office/officeart/2018/2/layout/IconLabelList"/>
    <dgm:cxn modelId="{60419F05-B91D-43F6-BDED-E6CE914E2005}" type="presParOf" srcId="{AD1819FC-9550-4D49-9532-D8B74566D5B0}" destId="{1FE11DB2-1847-46C3-8706-26381E57B8D9}" srcOrd="2" destOrd="0" presId="urn:microsoft.com/office/officeart/2018/2/layout/IconLabelList"/>
    <dgm:cxn modelId="{3B542E0E-5AA2-4D2B-A40E-5540CA28CA6A}" type="presParOf" srcId="{80A1B63C-3ECA-4A73-9D7A-0E3E736261F7}" destId="{DD5C9180-A16E-4817-861E-35BE04EE8A88}" srcOrd="1" destOrd="0" presId="urn:microsoft.com/office/officeart/2018/2/layout/IconLabelList"/>
    <dgm:cxn modelId="{2B7C6106-9AAD-450D-A069-AD2841849591}" type="presParOf" srcId="{80A1B63C-3ECA-4A73-9D7A-0E3E736261F7}" destId="{46C770DF-56B7-418B-BA78-ACA6FFD8D7BD}" srcOrd="2" destOrd="0" presId="urn:microsoft.com/office/officeart/2018/2/layout/IconLabelList"/>
    <dgm:cxn modelId="{691E42CE-7ABC-407D-A45B-E11D0AEB9AEB}" type="presParOf" srcId="{46C770DF-56B7-418B-BA78-ACA6FFD8D7BD}" destId="{BE660A50-C524-4431-8711-88BC815CA2D3}" srcOrd="0" destOrd="0" presId="urn:microsoft.com/office/officeart/2018/2/layout/IconLabelList"/>
    <dgm:cxn modelId="{A0F25F58-6418-431A-9050-B507338F9C33}" type="presParOf" srcId="{46C770DF-56B7-418B-BA78-ACA6FFD8D7BD}" destId="{55A6C386-FFA8-4676-B3E0-DB8AA41093F6}" srcOrd="1" destOrd="0" presId="urn:microsoft.com/office/officeart/2018/2/layout/IconLabelList"/>
    <dgm:cxn modelId="{52B7BBE9-5A91-4C72-B423-B17B0A1D8586}" type="presParOf" srcId="{46C770DF-56B7-418B-BA78-ACA6FFD8D7BD}" destId="{CF6A380F-C892-4DEA-B089-96F93248B8D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E6D429-EB6C-414E-AD56-221910DE543D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9CCFF77-9C6B-467D-B497-27306A620FB8}">
      <dgm:prSet/>
      <dgm:spPr/>
      <dgm:t>
        <a:bodyPr/>
        <a:lstStyle/>
        <a:p>
          <a:r>
            <a:rPr lang="en-US"/>
            <a:t>Write/Assign</a:t>
          </a:r>
        </a:p>
      </dgm:t>
    </dgm:pt>
    <dgm:pt modelId="{D2D24678-D608-44C5-A214-4B85EDB1AB8C}" type="parTrans" cxnId="{510C0129-098D-4C70-9D78-C0F8C70CD246}">
      <dgm:prSet/>
      <dgm:spPr/>
      <dgm:t>
        <a:bodyPr/>
        <a:lstStyle/>
        <a:p>
          <a:endParaRPr lang="en-US"/>
        </a:p>
      </dgm:t>
    </dgm:pt>
    <dgm:pt modelId="{1B194500-CA0C-4F40-94D5-3D74A5410C2C}" type="sibTrans" cxnId="{510C0129-098D-4C70-9D78-C0F8C70CD246}">
      <dgm:prSet/>
      <dgm:spPr/>
      <dgm:t>
        <a:bodyPr/>
        <a:lstStyle/>
        <a:p>
          <a:endParaRPr lang="en-US"/>
        </a:p>
      </dgm:t>
    </dgm:pt>
    <dgm:pt modelId="{31967897-E36A-48EA-9A4E-3FCC759353BF}">
      <dgm:prSet/>
      <dgm:spPr/>
      <dgm:t>
        <a:bodyPr/>
        <a:lstStyle/>
        <a:p>
          <a:r>
            <a:rPr lang="en-US" dirty="0"/>
            <a:t>sales[5] = 2100.00;</a:t>
          </a:r>
        </a:p>
      </dgm:t>
    </dgm:pt>
    <dgm:pt modelId="{2DC0A87E-CF57-48E4-B4A5-706DB19A507F}" type="parTrans" cxnId="{047FC851-F23C-441A-B0EF-48A2703908F7}">
      <dgm:prSet/>
      <dgm:spPr/>
      <dgm:t>
        <a:bodyPr/>
        <a:lstStyle/>
        <a:p>
          <a:endParaRPr lang="en-US"/>
        </a:p>
      </dgm:t>
    </dgm:pt>
    <dgm:pt modelId="{0E07EA58-3C41-4DF1-9E96-2A5C8D1CFE7B}" type="sibTrans" cxnId="{047FC851-F23C-441A-B0EF-48A2703908F7}">
      <dgm:prSet/>
      <dgm:spPr/>
      <dgm:t>
        <a:bodyPr/>
        <a:lstStyle/>
        <a:p>
          <a:endParaRPr lang="en-US"/>
        </a:p>
      </dgm:t>
    </dgm:pt>
    <dgm:pt modelId="{485C9957-8460-4730-A7CA-067BCEECA07B}">
      <dgm:prSet/>
      <dgm:spPr/>
      <dgm:t>
        <a:bodyPr/>
        <a:lstStyle/>
        <a:p>
          <a:r>
            <a:rPr lang="en-US"/>
            <a:t>Read</a:t>
          </a:r>
        </a:p>
      </dgm:t>
    </dgm:pt>
    <dgm:pt modelId="{BEE30D37-0F93-4E3D-B1B0-FE4688F47353}" type="parTrans" cxnId="{B0657B18-2B9D-4582-9846-8A729C9F952C}">
      <dgm:prSet/>
      <dgm:spPr/>
      <dgm:t>
        <a:bodyPr/>
        <a:lstStyle/>
        <a:p>
          <a:endParaRPr lang="en-US"/>
        </a:p>
      </dgm:t>
    </dgm:pt>
    <dgm:pt modelId="{4FD5DDB3-2B07-40B9-A9AF-949951701148}" type="sibTrans" cxnId="{B0657B18-2B9D-4582-9846-8A729C9F952C}">
      <dgm:prSet/>
      <dgm:spPr/>
      <dgm:t>
        <a:bodyPr/>
        <a:lstStyle/>
        <a:p>
          <a:endParaRPr lang="en-US"/>
        </a:p>
      </dgm:t>
    </dgm:pt>
    <dgm:pt modelId="{7C6D8105-91F6-4AEF-B464-5872B2A39C2E}">
      <dgm:prSet/>
      <dgm:spPr/>
      <dgm:t>
        <a:bodyPr/>
        <a:lstStyle/>
        <a:p>
          <a:r>
            <a:rPr lang="en-US" dirty="0"/>
            <a:t>double </a:t>
          </a:r>
          <a:r>
            <a:rPr lang="en-US" dirty="0" err="1"/>
            <a:t>mySale</a:t>
          </a:r>
          <a:r>
            <a:rPr lang="en-US" dirty="0"/>
            <a:t>= sales[16];</a:t>
          </a:r>
        </a:p>
      </dgm:t>
    </dgm:pt>
    <dgm:pt modelId="{5342515C-1A1A-465F-BE3A-389E86002764}" type="parTrans" cxnId="{095EEB40-8908-4EC4-AC82-188BB8A69E01}">
      <dgm:prSet/>
      <dgm:spPr/>
      <dgm:t>
        <a:bodyPr/>
        <a:lstStyle/>
        <a:p>
          <a:endParaRPr lang="en-US"/>
        </a:p>
      </dgm:t>
    </dgm:pt>
    <dgm:pt modelId="{8548AEA3-BE98-4D35-A1D7-F81394AFE1DA}" type="sibTrans" cxnId="{095EEB40-8908-4EC4-AC82-188BB8A69E01}">
      <dgm:prSet/>
      <dgm:spPr/>
      <dgm:t>
        <a:bodyPr/>
        <a:lstStyle/>
        <a:p>
          <a:endParaRPr lang="en-US"/>
        </a:p>
      </dgm:t>
    </dgm:pt>
    <dgm:pt modelId="{F24B3BA9-18B9-427E-82D3-4429BF57DE57}" type="pres">
      <dgm:prSet presAssocID="{37E6D429-EB6C-414E-AD56-221910DE543D}" presName="root" presStyleCnt="0">
        <dgm:presLayoutVars>
          <dgm:dir/>
          <dgm:resizeHandles val="exact"/>
        </dgm:presLayoutVars>
      </dgm:prSet>
      <dgm:spPr/>
    </dgm:pt>
    <dgm:pt modelId="{B80A4CFB-F3BE-4BEB-B64F-A94F228578F1}" type="pres">
      <dgm:prSet presAssocID="{09CCFF77-9C6B-467D-B497-27306A620FB8}" presName="compNode" presStyleCnt="0"/>
      <dgm:spPr/>
    </dgm:pt>
    <dgm:pt modelId="{E6D09B28-88EA-4AA8-8B8E-BB3A2A634ACE}" type="pres">
      <dgm:prSet presAssocID="{09CCFF77-9C6B-467D-B497-27306A620FB8}" presName="bgRect" presStyleLbl="bgShp" presStyleIdx="0" presStyleCnt="2"/>
      <dgm:spPr/>
    </dgm:pt>
    <dgm:pt modelId="{790B1788-10B8-4389-A3B9-44B4E97EA1B2}" type="pres">
      <dgm:prSet presAssocID="{09CCFF77-9C6B-467D-B497-27306A620FB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165AE156-B2CF-45B3-807A-EB904AFEFCF5}" type="pres">
      <dgm:prSet presAssocID="{09CCFF77-9C6B-467D-B497-27306A620FB8}" presName="spaceRect" presStyleCnt="0"/>
      <dgm:spPr/>
    </dgm:pt>
    <dgm:pt modelId="{F10F2591-8C8E-4F73-81AB-0FF992032D46}" type="pres">
      <dgm:prSet presAssocID="{09CCFF77-9C6B-467D-B497-27306A620FB8}" presName="parTx" presStyleLbl="revTx" presStyleIdx="0" presStyleCnt="4">
        <dgm:presLayoutVars>
          <dgm:chMax val="0"/>
          <dgm:chPref val="0"/>
        </dgm:presLayoutVars>
      </dgm:prSet>
      <dgm:spPr/>
    </dgm:pt>
    <dgm:pt modelId="{6BBB840E-66EC-4076-AAF4-F3769772A57B}" type="pres">
      <dgm:prSet presAssocID="{09CCFF77-9C6B-467D-B497-27306A620FB8}" presName="desTx" presStyleLbl="revTx" presStyleIdx="1" presStyleCnt="4" custScaleX="227352">
        <dgm:presLayoutVars/>
      </dgm:prSet>
      <dgm:spPr/>
    </dgm:pt>
    <dgm:pt modelId="{BC55DE90-621B-4D96-B9A4-1884E26FF8FE}" type="pres">
      <dgm:prSet presAssocID="{1B194500-CA0C-4F40-94D5-3D74A5410C2C}" presName="sibTrans" presStyleCnt="0"/>
      <dgm:spPr/>
    </dgm:pt>
    <dgm:pt modelId="{9797770E-E48E-43FB-8767-815DDE11077D}" type="pres">
      <dgm:prSet presAssocID="{485C9957-8460-4730-A7CA-067BCEECA07B}" presName="compNode" presStyleCnt="0"/>
      <dgm:spPr/>
    </dgm:pt>
    <dgm:pt modelId="{7E63C9C4-5801-4609-B96F-55547EE5338E}" type="pres">
      <dgm:prSet presAssocID="{485C9957-8460-4730-A7CA-067BCEECA07B}" presName="bgRect" presStyleLbl="bgShp" presStyleIdx="1" presStyleCnt="2"/>
      <dgm:spPr/>
    </dgm:pt>
    <dgm:pt modelId="{51AB96CF-E10E-4E28-B317-379E3035CF50}" type="pres">
      <dgm:prSet presAssocID="{485C9957-8460-4730-A7CA-067BCEECA07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e Arrow: Straight"/>
        </a:ext>
      </dgm:extLst>
    </dgm:pt>
    <dgm:pt modelId="{39BF69BB-7AEB-4926-90E8-D4C80B545857}" type="pres">
      <dgm:prSet presAssocID="{485C9957-8460-4730-A7CA-067BCEECA07B}" presName="spaceRect" presStyleCnt="0"/>
      <dgm:spPr/>
    </dgm:pt>
    <dgm:pt modelId="{DBFC5B47-B313-4645-A1EF-4800F9B446E3}" type="pres">
      <dgm:prSet presAssocID="{485C9957-8460-4730-A7CA-067BCEECA07B}" presName="parTx" presStyleLbl="revTx" presStyleIdx="2" presStyleCnt="4">
        <dgm:presLayoutVars>
          <dgm:chMax val="0"/>
          <dgm:chPref val="0"/>
        </dgm:presLayoutVars>
      </dgm:prSet>
      <dgm:spPr/>
    </dgm:pt>
    <dgm:pt modelId="{DEBF1DAE-C23F-40E3-BF0B-2AAE3703487A}" type="pres">
      <dgm:prSet presAssocID="{485C9957-8460-4730-A7CA-067BCEECA07B}" presName="desTx" presStyleLbl="revTx" presStyleIdx="3" presStyleCnt="4" custScaleX="330575">
        <dgm:presLayoutVars/>
      </dgm:prSet>
      <dgm:spPr/>
    </dgm:pt>
  </dgm:ptLst>
  <dgm:cxnLst>
    <dgm:cxn modelId="{25DB1D0E-9E26-4F48-A0B0-6EA176DFBEE9}" type="presOf" srcId="{7C6D8105-91F6-4AEF-B464-5872B2A39C2E}" destId="{DEBF1DAE-C23F-40E3-BF0B-2AAE3703487A}" srcOrd="0" destOrd="0" presId="urn:microsoft.com/office/officeart/2018/2/layout/IconVerticalSolidList"/>
    <dgm:cxn modelId="{B0657B18-2B9D-4582-9846-8A729C9F952C}" srcId="{37E6D429-EB6C-414E-AD56-221910DE543D}" destId="{485C9957-8460-4730-A7CA-067BCEECA07B}" srcOrd="1" destOrd="0" parTransId="{BEE30D37-0F93-4E3D-B1B0-FE4688F47353}" sibTransId="{4FD5DDB3-2B07-40B9-A9AF-949951701148}"/>
    <dgm:cxn modelId="{74E37D28-B80C-4629-BE16-28B98BF1DF50}" type="presOf" srcId="{31967897-E36A-48EA-9A4E-3FCC759353BF}" destId="{6BBB840E-66EC-4076-AAF4-F3769772A57B}" srcOrd="0" destOrd="0" presId="urn:microsoft.com/office/officeart/2018/2/layout/IconVerticalSolidList"/>
    <dgm:cxn modelId="{510C0129-098D-4C70-9D78-C0F8C70CD246}" srcId="{37E6D429-EB6C-414E-AD56-221910DE543D}" destId="{09CCFF77-9C6B-467D-B497-27306A620FB8}" srcOrd="0" destOrd="0" parTransId="{D2D24678-D608-44C5-A214-4B85EDB1AB8C}" sibTransId="{1B194500-CA0C-4F40-94D5-3D74A5410C2C}"/>
    <dgm:cxn modelId="{095EEB40-8908-4EC4-AC82-188BB8A69E01}" srcId="{485C9957-8460-4730-A7CA-067BCEECA07B}" destId="{7C6D8105-91F6-4AEF-B464-5872B2A39C2E}" srcOrd="0" destOrd="0" parTransId="{5342515C-1A1A-465F-BE3A-389E86002764}" sibTransId="{8548AEA3-BE98-4D35-A1D7-F81394AFE1DA}"/>
    <dgm:cxn modelId="{FA5C1649-D1FC-4103-B485-28A3E31840B6}" type="presOf" srcId="{09CCFF77-9C6B-467D-B497-27306A620FB8}" destId="{F10F2591-8C8E-4F73-81AB-0FF992032D46}" srcOrd="0" destOrd="0" presId="urn:microsoft.com/office/officeart/2018/2/layout/IconVerticalSolidList"/>
    <dgm:cxn modelId="{64E7BE51-8921-4FE8-86A5-0BF504788EFE}" type="presOf" srcId="{485C9957-8460-4730-A7CA-067BCEECA07B}" destId="{DBFC5B47-B313-4645-A1EF-4800F9B446E3}" srcOrd="0" destOrd="0" presId="urn:microsoft.com/office/officeart/2018/2/layout/IconVerticalSolidList"/>
    <dgm:cxn modelId="{047FC851-F23C-441A-B0EF-48A2703908F7}" srcId="{09CCFF77-9C6B-467D-B497-27306A620FB8}" destId="{31967897-E36A-48EA-9A4E-3FCC759353BF}" srcOrd="0" destOrd="0" parTransId="{2DC0A87E-CF57-48E4-B4A5-706DB19A507F}" sibTransId="{0E07EA58-3C41-4DF1-9E96-2A5C8D1CFE7B}"/>
    <dgm:cxn modelId="{71BA80C2-A408-46C4-B334-51BA410DD945}" type="presOf" srcId="{37E6D429-EB6C-414E-AD56-221910DE543D}" destId="{F24B3BA9-18B9-427E-82D3-4429BF57DE57}" srcOrd="0" destOrd="0" presId="urn:microsoft.com/office/officeart/2018/2/layout/IconVerticalSolidList"/>
    <dgm:cxn modelId="{793E4E6A-3010-4DCE-90DA-175C25CBB2B7}" type="presParOf" srcId="{F24B3BA9-18B9-427E-82D3-4429BF57DE57}" destId="{B80A4CFB-F3BE-4BEB-B64F-A94F228578F1}" srcOrd="0" destOrd="0" presId="urn:microsoft.com/office/officeart/2018/2/layout/IconVerticalSolidList"/>
    <dgm:cxn modelId="{14F7A349-9240-4D27-A50F-A345596A4AB8}" type="presParOf" srcId="{B80A4CFB-F3BE-4BEB-B64F-A94F228578F1}" destId="{E6D09B28-88EA-4AA8-8B8E-BB3A2A634ACE}" srcOrd="0" destOrd="0" presId="urn:microsoft.com/office/officeart/2018/2/layout/IconVerticalSolidList"/>
    <dgm:cxn modelId="{B883821A-82A4-44FF-AEBB-7462D7931DA8}" type="presParOf" srcId="{B80A4CFB-F3BE-4BEB-B64F-A94F228578F1}" destId="{790B1788-10B8-4389-A3B9-44B4E97EA1B2}" srcOrd="1" destOrd="0" presId="urn:microsoft.com/office/officeart/2018/2/layout/IconVerticalSolidList"/>
    <dgm:cxn modelId="{6D42E335-C8E1-4BCC-9B03-AE3E3D41F20B}" type="presParOf" srcId="{B80A4CFB-F3BE-4BEB-B64F-A94F228578F1}" destId="{165AE156-B2CF-45B3-807A-EB904AFEFCF5}" srcOrd="2" destOrd="0" presId="urn:microsoft.com/office/officeart/2018/2/layout/IconVerticalSolidList"/>
    <dgm:cxn modelId="{D56CCD2E-7527-4CC1-BB5B-AAC0260A9628}" type="presParOf" srcId="{B80A4CFB-F3BE-4BEB-B64F-A94F228578F1}" destId="{F10F2591-8C8E-4F73-81AB-0FF992032D46}" srcOrd="3" destOrd="0" presId="urn:microsoft.com/office/officeart/2018/2/layout/IconVerticalSolidList"/>
    <dgm:cxn modelId="{749D5D90-687D-450C-9689-078E5A5D00B3}" type="presParOf" srcId="{B80A4CFB-F3BE-4BEB-B64F-A94F228578F1}" destId="{6BBB840E-66EC-4076-AAF4-F3769772A57B}" srcOrd="4" destOrd="0" presId="urn:microsoft.com/office/officeart/2018/2/layout/IconVerticalSolidList"/>
    <dgm:cxn modelId="{C38021FB-E613-4F38-A572-59BBF3AA414D}" type="presParOf" srcId="{F24B3BA9-18B9-427E-82D3-4429BF57DE57}" destId="{BC55DE90-621B-4D96-B9A4-1884E26FF8FE}" srcOrd="1" destOrd="0" presId="urn:microsoft.com/office/officeart/2018/2/layout/IconVerticalSolidList"/>
    <dgm:cxn modelId="{ED42E4FC-7947-44E5-8D00-A2C8AD6F89F4}" type="presParOf" srcId="{F24B3BA9-18B9-427E-82D3-4429BF57DE57}" destId="{9797770E-E48E-43FB-8767-815DDE11077D}" srcOrd="2" destOrd="0" presId="urn:microsoft.com/office/officeart/2018/2/layout/IconVerticalSolidList"/>
    <dgm:cxn modelId="{02192701-1A9D-44C4-BFC1-EAFFF5226A28}" type="presParOf" srcId="{9797770E-E48E-43FB-8767-815DDE11077D}" destId="{7E63C9C4-5801-4609-B96F-55547EE5338E}" srcOrd="0" destOrd="0" presId="urn:microsoft.com/office/officeart/2018/2/layout/IconVerticalSolidList"/>
    <dgm:cxn modelId="{031F400F-BFF7-41C4-B034-5E08C0DEFFB2}" type="presParOf" srcId="{9797770E-E48E-43FB-8767-815DDE11077D}" destId="{51AB96CF-E10E-4E28-B317-379E3035CF50}" srcOrd="1" destOrd="0" presId="urn:microsoft.com/office/officeart/2018/2/layout/IconVerticalSolidList"/>
    <dgm:cxn modelId="{27E772C8-0AE3-4370-BA98-1F9E2C9277A4}" type="presParOf" srcId="{9797770E-E48E-43FB-8767-815DDE11077D}" destId="{39BF69BB-7AEB-4926-90E8-D4C80B545857}" srcOrd="2" destOrd="0" presId="urn:microsoft.com/office/officeart/2018/2/layout/IconVerticalSolidList"/>
    <dgm:cxn modelId="{AAF0F66C-49EE-4E59-A720-01BDB597FB1B}" type="presParOf" srcId="{9797770E-E48E-43FB-8767-815DDE11077D}" destId="{DBFC5B47-B313-4645-A1EF-4800F9B446E3}" srcOrd="3" destOrd="0" presId="urn:microsoft.com/office/officeart/2018/2/layout/IconVerticalSolidList"/>
    <dgm:cxn modelId="{B5FEAF22-958B-462B-8565-87065BE6574F}" type="presParOf" srcId="{9797770E-E48E-43FB-8767-815DDE11077D}" destId="{DEBF1DAE-C23F-40E3-BF0B-2AAE3703487A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BD916B-E685-4FB0-9F0F-C2E802CB068E}">
      <dsp:nvSpPr>
        <dsp:cNvPr id="0" name=""/>
        <dsp:cNvSpPr/>
      </dsp:nvSpPr>
      <dsp:spPr>
        <a:xfrm>
          <a:off x="1747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E11DB2-1847-46C3-8706-26381E57B8D9}">
      <dsp:nvSpPr>
        <dsp:cNvPr id="0" name=""/>
        <dsp:cNvSpPr/>
      </dsp:nvSpPr>
      <dsp:spPr>
        <a:xfrm>
          <a:off x="559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List of data items that all have the </a:t>
          </a:r>
          <a:r>
            <a:rPr lang="en-US" sz="2300" b="1" kern="1200"/>
            <a:t>same data type </a:t>
          </a:r>
          <a:r>
            <a:rPr lang="en-US" sz="2300" kern="1200"/>
            <a:t>and the </a:t>
          </a:r>
          <a:r>
            <a:rPr lang="en-US" sz="2300" b="1" kern="1200"/>
            <a:t>same name</a:t>
          </a:r>
          <a:endParaRPr lang="en-US" sz="2300" kern="1200"/>
        </a:p>
      </dsp:txBody>
      <dsp:txXfrm>
        <a:off x="559800" y="3022743"/>
        <a:ext cx="4320000" cy="720000"/>
      </dsp:txXfrm>
    </dsp:sp>
    <dsp:sp modelId="{BE660A50-C524-4431-8711-88BC815CA2D3}">
      <dsp:nvSpPr>
        <dsp:cNvPr id="0" name=""/>
        <dsp:cNvSpPr/>
      </dsp:nvSpPr>
      <dsp:spPr>
        <a:xfrm>
          <a:off x="6823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F6A380F-C892-4DEA-B089-96F93248B8DB}">
      <dsp:nvSpPr>
        <dsp:cNvPr id="0" name=""/>
        <dsp:cNvSpPr/>
      </dsp:nvSpPr>
      <dsp:spPr>
        <a:xfrm>
          <a:off x="5635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Each item is distinguished from the others by an </a:t>
          </a:r>
          <a:r>
            <a:rPr lang="en-US" sz="2300" b="1" kern="1200"/>
            <a:t>index</a:t>
          </a:r>
          <a:endParaRPr lang="en-US" sz="2300" kern="1200"/>
        </a:p>
      </dsp:txBody>
      <dsp:txXfrm>
        <a:off x="5635800" y="3022743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D09B28-88EA-4AA8-8B8E-BB3A2A634ACE}">
      <dsp:nvSpPr>
        <dsp:cNvPr id="0" name=""/>
        <dsp:cNvSpPr/>
      </dsp:nvSpPr>
      <dsp:spPr>
        <a:xfrm>
          <a:off x="-889856" y="964129"/>
          <a:ext cx="6513603" cy="17587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90B1788-10B8-4389-A3B9-44B4E97EA1B2}">
      <dsp:nvSpPr>
        <dsp:cNvPr id="0" name=""/>
        <dsp:cNvSpPr/>
      </dsp:nvSpPr>
      <dsp:spPr>
        <a:xfrm>
          <a:off x="-357837" y="1359846"/>
          <a:ext cx="967307" cy="9673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10F2591-8C8E-4F73-81AB-0FF992032D46}">
      <dsp:nvSpPr>
        <dsp:cNvPr id="0" name=""/>
        <dsp:cNvSpPr/>
      </dsp:nvSpPr>
      <dsp:spPr>
        <a:xfrm>
          <a:off x="1141489" y="964129"/>
          <a:ext cx="2931121" cy="1758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133" tIns="186133" rIns="186133" bIns="18613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Write/Assign</a:t>
          </a:r>
        </a:p>
      </dsp:txBody>
      <dsp:txXfrm>
        <a:off x="1141489" y="964129"/>
        <a:ext cx="2931121" cy="1758740"/>
      </dsp:txXfrm>
    </dsp:sp>
    <dsp:sp modelId="{6BBB840E-66EC-4076-AAF4-F3769772A57B}">
      <dsp:nvSpPr>
        <dsp:cNvPr id="0" name=""/>
        <dsp:cNvSpPr/>
      </dsp:nvSpPr>
      <dsp:spPr>
        <a:xfrm>
          <a:off x="3087439" y="964129"/>
          <a:ext cx="3517506" cy="1758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133" tIns="186133" rIns="186133" bIns="18613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sales[5] = 2100.00;</a:t>
          </a:r>
        </a:p>
      </dsp:txBody>
      <dsp:txXfrm>
        <a:off x="3087439" y="964129"/>
        <a:ext cx="3517506" cy="1758740"/>
      </dsp:txXfrm>
    </dsp:sp>
    <dsp:sp modelId="{7E63C9C4-5801-4609-B96F-55547EE5338E}">
      <dsp:nvSpPr>
        <dsp:cNvPr id="0" name=""/>
        <dsp:cNvSpPr/>
      </dsp:nvSpPr>
      <dsp:spPr>
        <a:xfrm>
          <a:off x="-889856" y="3162555"/>
          <a:ext cx="6513603" cy="17587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1AB96CF-E10E-4E28-B317-379E3035CF50}">
      <dsp:nvSpPr>
        <dsp:cNvPr id="0" name=""/>
        <dsp:cNvSpPr/>
      </dsp:nvSpPr>
      <dsp:spPr>
        <a:xfrm>
          <a:off x="-357837" y="3558272"/>
          <a:ext cx="967307" cy="9673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FC5B47-B313-4645-A1EF-4800F9B446E3}">
      <dsp:nvSpPr>
        <dsp:cNvPr id="0" name=""/>
        <dsp:cNvSpPr/>
      </dsp:nvSpPr>
      <dsp:spPr>
        <a:xfrm>
          <a:off x="1141489" y="3162555"/>
          <a:ext cx="2931121" cy="1758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133" tIns="186133" rIns="186133" bIns="18613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Read</a:t>
          </a:r>
        </a:p>
      </dsp:txBody>
      <dsp:txXfrm>
        <a:off x="1141489" y="3162555"/>
        <a:ext cx="2931121" cy="1758740"/>
      </dsp:txXfrm>
    </dsp:sp>
    <dsp:sp modelId="{DEBF1DAE-C23F-40E3-BF0B-2AAE3703487A}">
      <dsp:nvSpPr>
        <dsp:cNvPr id="0" name=""/>
        <dsp:cNvSpPr/>
      </dsp:nvSpPr>
      <dsp:spPr>
        <a:xfrm>
          <a:off x="2288925" y="3162555"/>
          <a:ext cx="5114534" cy="1758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133" tIns="186133" rIns="186133" bIns="18613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double </a:t>
          </a:r>
          <a:r>
            <a:rPr lang="en-US" sz="1800" kern="1200" dirty="0" err="1"/>
            <a:t>mySale</a:t>
          </a:r>
          <a:r>
            <a:rPr lang="en-US" sz="1800" kern="1200" dirty="0"/>
            <a:t>= sales[16];</a:t>
          </a:r>
        </a:p>
      </dsp:txBody>
      <dsp:txXfrm>
        <a:off x="2288925" y="3162555"/>
        <a:ext cx="5114534" cy="17587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B1E9D1-C262-4CF5-AED2-7DBFF7C74527}" type="datetimeFigureOut">
              <a:rPr lang="nl-BE" smtClean="0"/>
              <a:t>14/12/2018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C8739-5CB2-49BD-94A4-5FD36140319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71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26D7D614-5AA0-438E-824E-CFF99E95FE13}" type="slidenum">
              <a:rPr lang="en-US" sz="1300">
                <a:solidFill>
                  <a:schemeClr val="tx1"/>
                </a:solidFill>
              </a:rPr>
              <a:pPr eaLnBrk="1" hangingPunct="1"/>
              <a:t>8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409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26D7D614-5AA0-438E-824E-CFF99E95FE13}" type="slidenum">
              <a:rPr lang="en-US" sz="1300">
                <a:solidFill>
                  <a:schemeClr val="tx1"/>
                </a:solidFill>
              </a:rPr>
              <a:pPr eaLnBrk="1" hangingPunct="1"/>
              <a:t>9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745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71ECE272-5187-4C3E-9634-56FD4D164116}" type="slidenum">
              <a:rPr lang="en-US" sz="1300">
                <a:solidFill>
                  <a:schemeClr val="tx1"/>
                </a:solidFill>
              </a:rPr>
              <a:pPr eaLnBrk="1" hangingPunct="1"/>
              <a:t>11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606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FA62E062-9E26-4F93-BB41-6FC245E5BFC2}" type="slidenum">
              <a:rPr lang="en-US" sz="1300">
                <a:solidFill>
                  <a:schemeClr val="tx1"/>
                </a:solidFill>
              </a:rPr>
              <a:pPr eaLnBrk="1" hangingPunct="1"/>
              <a:t>14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997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4EB02AE8-4238-4B7D-B2E8-8EAC3F728081}" type="slidenum">
              <a:rPr lang="en-US" sz="1300">
                <a:solidFill>
                  <a:schemeClr val="tx1"/>
                </a:solidFill>
              </a:rPr>
              <a:pPr eaLnBrk="1" hangingPunct="1"/>
              <a:t>15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605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A728B66C-B086-45B6-B3D2-22A237B184F9}" type="slidenum">
              <a:rPr lang="en-US" sz="1300">
                <a:solidFill>
                  <a:schemeClr val="tx1"/>
                </a:solidFill>
              </a:rPr>
              <a:pPr eaLnBrk="1" hangingPunct="1"/>
              <a:t>17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380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EDEAF0DF-40ED-4E97-8731-C1097C35DD5A}" type="slidenum">
              <a:rPr lang="en-US" sz="1300">
                <a:solidFill>
                  <a:schemeClr val="tx1"/>
                </a:solidFill>
              </a:rPr>
              <a:pPr eaLnBrk="1" hangingPunct="1"/>
              <a:t>28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004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0C61B64E-9A22-424F-A6CD-C847DB584758}" type="slidenum">
              <a:rPr lang="en-US" sz="1300">
                <a:solidFill>
                  <a:schemeClr val="tx1"/>
                </a:solidFill>
              </a:rPr>
              <a:pPr eaLnBrk="1" hangingPunct="1"/>
              <a:t>29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9056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83589" indent="-301381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205522" indent="-241104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87731" indent="-241104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169940" indent="-241104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A33778D-7A97-4534-AB6B-5D64E888568D}" type="slidenum">
              <a:rPr lang="en-US" smtClean="0"/>
              <a:pPr eaLnBrk="1" hangingPunct="1"/>
              <a:t>31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621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7F7303-D4E6-407F-9BC4-4B3E9D12F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D3A9443-2D11-4DFB-8487-62B287B89C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7BD53E2-0A8E-46EA-95E1-559A7AA73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14/12/2018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E3E8329-2E9B-4D46-B0CC-C3675D319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A3DE918-69E4-4351-9EBD-AC0B04247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6818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F92714-FE01-4CF2-B3D8-0D20A5CDC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31E2FB3-6809-41DF-BBC6-1990B684C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9B4AA55-6A82-47E7-896F-A1D2DCCC5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14/12/2018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835BB05-AB0F-4FB1-BEAE-9E43D6278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ADF9644-9294-461A-B6A7-860B492A2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93632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B3544075-C503-473E-88C1-AAF88CD025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33FB2F0-C475-4422-B22D-13BD1CEB62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1EC2E31-A42D-442B-9260-212D6741A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14/12/2018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2BFC9C3-F7B9-48E6-9978-DE9E4DDB1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3B67629-004B-4F0B-BCA0-E87F758C4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0266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AF9FEF-164A-44A1-A90B-3AD0B97EF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55FC0B3-756B-4329-85C7-3F634A08D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DC1CDA1-1422-4327-8AD6-F6FCC11B5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14/12/2018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53F767B-70B6-4B27-9633-50533ED9C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1F333C1-49D3-441E-8A8F-2FF11D4F1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6189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2DEB6E-3FBF-40EC-A046-B32C66622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8AE5E5B-713E-4BA6-BBAB-AD71C7451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5C0AC69-0B52-4B29-8A56-3AA125291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14/12/2018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B24652E-2FBF-49CF-9261-5D5942F90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96EA660-F43E-49A5-9309-D2DC3474D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8045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D8C473-E5C3-4EAE-9686-ABD67CF87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977416D-556F-4DC8-87FD-8AB6EABC6B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08B440B-0008-4F5B-B299-65AADA69E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9B15737-3439-4519-9798-0C70A0135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14/12/2018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3A9CD71-08B4-4034-A151-00DBE1E48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979EE53-361B-4609-8BA6-6FAF7170B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740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028657-005F-4FFA-ADEB-1E6C90DD3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A4CABC2-143F-4312-9DE1-917ADCBFC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9F3FA6E-73E7-4189-AA1D-A15C40F01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D853EAE-6392-4958-A89C-9128F430B8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6B666BB1-E5E3-4471-A842-FB0705A8BF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94E50815-B938-4960-833D-2A39E11DD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14/12/2018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5568359F-A87E-4726-86F2-1FA2E974A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81D6664B-2069-4886-8EF2-E679A5639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6961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5A7AA9-260B-4DCD-B061-FA50595D3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DF1AFBA7-0F22-46CF-B10C-56537986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14/12/2018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B4D692B-B7C3-4DDC-8169-CFEC0D6C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D6BF28E-CB53-4985-8C9A-1A48A02BE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9427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C4E89D43-5DDC-407A-B46F-85515B8E0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14/12/2018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F1B66D5-51FB-4680-91F9-BCB20830E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0731E14-63E7-4AC4-89B9-2D7B4FFD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0395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1AB834-F11C-4FE5-A2AC-C5BE752B7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BF7CC54-638A-4B39-B31C-2B5898052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83E7090-885C-4BCF-8D55-FD36DEA679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37EF4B5-9F38-4BD1-9985-FA63C0AE7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14/12/2018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E579D01-580B-433A-B4A6-F36796C62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359DFDC-9260-4071-B45A-F99F029C8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4408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C8D063-5468-47DE-8A51-985D51F32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F7F4526F-0660-4B48-9DFC-B4223E7CED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35D3DB3-405B-44A8-A8C1-D0BDD3BA1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1E99A40-8299-4415-A621-6ABE96CAB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14/12/2018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BBCECF1-9ED7-497B-94DB-F97DA57B5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16EBA22-1F85-4858-96A7-708A3248D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0467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74D61F8B-9CBA-4FD2-AE4C-D41350156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3F139A7-A597-47DE-BBE0-B5D9656C7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1602452-3B1D-4100-BD02-A06155E3AA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1A00B-007A-4326-8859-8C83DD4C6E5D}" type="datetimeFigureOut">
              <a:rPr lang="nl-BE" smtClean="0"/>
              <a:t>14/12/2018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4AEDD10-75F2-4B0B-98A7-0C6535E6D2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1A606D-3755-4434-B2FF-043A2D7F4B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74736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Imagine….</a:t>
            </a:r>
          </a:p>
        </p:txBody>
      </p:sp>
      <p:sp>
        <p:nvSpPr>
          <p:cNvPr id="316419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Imagine you want to input a list of 11 soccer scores: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68044" y="2383094"/>
            <a:ext cx="6655911" cy="475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47861" y="2858517"/>
            <a:ext cx="3736532" cy="3825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3FF16151-97A1-45A6-BBCA-5CE0279213A3}"/>
              </a:ext>
            </a:extLst>
          </p:cNvPr>
          <p:cNvSpPr txBox="1"/>
          <p:nvPr/>
        </p:nvSpPr>
        <p:spPr>
          <a:xfrm>
            <a:off x="7558708" y="5715298"/>
            <a:ext cx="2215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 err="1"/>
              <a:t>Buy</a:t>
            </a:r>
            <a:r>
              <a:rPr lang="nl-BE" b="1" dirty="0"/>
              <a:t> </a:t>
            </a:r>
            <a:r>
              <a:rPr lang="nl-BE" b="1" dirty="0" err="1"/>
              <a:t>what</a:t>
            </a:r>
            <a:r>
              <a:rPr lang="nl-BE" b="1" dirty="0"/>
              <a:t> </a:t>
            </a:r>
            <a:r>
              <a:rPr lang="nl-BE" b="1" dirty="0" err="1"/>
              <a:t>about</a:t>
            </a:r>
            <a:r>
              <a:rPr lang="nl-BE" b="1" dirty="0"/>
              <a:t> 100?</a:t>
            </a:r>
          </a:p>
          <a:p>
            <a:r>
              <a:rPr lang="nl-BE" b="1" dirty="0"/>
              <a:t>1000?</a:t>
            </a:r>
          </a:p>
          <a:p>
            <a:r>
              <a:rPr lang="nl-BE" b="1" dirty="0"/>
              <a:t>1 </a:t>
            </a:r>
            <a:r>
              <a:rPr lang="nl-BE" b="1" dirty="0" err="1"/>
              <a:t>Million</a:t>
            </a:r>
            <a:r>
              <a:rPr lang="nl-BE" b="1" dirty="0"/>
              <a:t>?!</a:t>
            </a:r>
          </a:p>
        </p:txBody>
      </p:sp>
    </p:spTree>
    <p:extLst>
      <p:ext uri="{BB962C8B-B14F-4D97-AF65-F5344CB8AC3E}">
        <p14:creationId xmlns:p14="http://schemas.microsoft.com/office/powerpoint/2010/main" val="2668849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7F23F8-3DFF-47A0-BBF7-5A2ECEE75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nl-BE" dirty="0"/>
              <a:t>Arrays </a:t>
            </a:r>
            <a:r>
              <a:rPr lang="nl-BE" dirty="0" err="1"/>
              <a:t>can’t</a:t>
            </a:r>
            <a:r>
              <a:rPr lang="nl-BE" dirty="0"/>
              <a:t> “</a:t>
            </a:r>
            <a:r>
              <a:rPr lang="nl-BE" dirty="0" err="1"/>
              <a:t>grow</a:t>
            </a:r>
            <a:r>
              <a:rPr lang="nl-BE" dirty="0"/>
              <a:t>”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 descr="Afbeeldingsresultaat voor don't grow">
            <a:extLst>
              <a:ext uri="{FF2B5EF4-FFF2-40B4-BE49-F238E27FC236}">
                <a16:creationId xmlns:a16="http://schemas.microsoft.com/office/drawing/2014/main" id="{91B9F3AB-EAB1-4B43-8E2A-536834406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023" y="2811104"/>
            <a:ext cx="3366480" cy="2457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B0ADD0-DD64-4BF8-A214-260A1CC05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354" y="2682433"/>
            <a:ext cx="6282169" cy="3215749"/>
          </a:xfrm>
        </p:spPr>
        <p:txBody>
          <a:bodyPr>
            <a:normAutofit/>
          </a:bodyPr>
          <a:lstStyle/>
          <a:p>
            <a:r>
              <a:rPr lang="nl-BE" sz="2400"/>
              <a:t>You can’t change the size of an array once it’s created.</a:t>
            </a:r>
          </a:p>
          <a:p>
            <a:endParaRPr lang="nl-BE" sz="2400"/>
          </a:p>
          <a:p>
            <a:r>
              <a:rPr lang="nl-BE" sz="2400"/>
              <a:t>What if you do need a bigger one?:</a:t>
            </a:r>
          </a:p>
          <a:p>
            <a:pPr lvl="1"/>
            <a:r>
              <a:rPr lang="nl-BE"/>
              <a:t>Create</a:t>
            </a:r>
            <a:r>
              <a:rPr lang="nl-BE" dirty="0"/>
              <a:t> a new, </a:t>
            </a:r>
            <a:r>
              <a:rPr lang="nl-BE"/>
              <a:t>bigger</a:t>
            </a:r>
            <a:r>
              <a:rPr lang="nl-BE" dirty="0"/>
              <a:t>, array </a:t>
            </a:r>
            <a:r>
              <a:rPr lang="nl-BE"/>
              <a:t>and</a:t>
            </a:r>
            <a:r>
              <a:rPr lang="nl-BE" dirty="0"/>
              <a:t> copy </a:t>
            </a:r>
            <a:r>
              <a:rPr lang="nl-BE"/>
              <a:t>all</a:t>
            </a:r>
            <a:r>
              <a:rPr lang="nl-BE" dirty="0"/>
              <a:t> </a:t>
            </a:r>
            <a:r>
              <a:rPr lang="nl-BE"/>
              <a:t>values</a:t>
            </a:r>
            <a:r>
              <a:rPr lang="nl-BE" dirty="0"/>
              <a:t> </a:t>
            </a:r>
            <a:r>
              <a:rPr lang="nl-BE"/>
              <a:t>from</a:t>
            </a:r>
            <a:r>
              <a:rPr lang="nl-BE" dirty="0"/>
              <a:t> smaller array </a:t>
            </a:r>
            <a:r>
              <a:rPr lang="nl-BE"/>
              <a:t>to</a:t>
            </a:r>
            <a:r>
              <a:rPr lang="nl-BE" dirty="0"/>
              <a:t> </a:t>
            </a:r>
            <a:r>
              <a:rPr lang="nl-BE"/>
              <a:t>it</a:t>
            </a:r>
            <a:endParaRPr lang="nl-BE" dirty="0"/>
          </a:p>
          <a:p>
            <a:pPr lvl="1"/>
            <a:r>
              <a:rPr lang="nl-BE"/>
              <a:t>Use</a:t>
            </a:r>
            <a:r>
              <a:rPr lang="nl-BE" dirty="0"/>
              <a:t> List&lt;I&gt;-class (‘</a:t>
            </a:r>
            <a:r>
              <a:rPr lang="nl-BE"/>
              <a:t>advanced</a:t>
            </a:r>
            <a:r>
              <a:rPr lang="nl-BE" dirty="0"/>
              <a:t> arrays’…</a:t>
            </a:r>
            <a:r>
              <a:rPr lang="nl-BE"/>
              <a:t>we’ll</a:t>
            </a:r>
            <a:r>
              <a:rPr lang="nl-BE" dirty="0"/>
              <a:t> </a:t>
            </a:r>
            <a:r>
              <a:rPr lang="nl-BE"/>
              <a:t>see</a:t>
            </a:r>
            <a:r>
              <a:rPr lang="nl-BE" dirty="0"/>
              <a:t> </a:t>
            </a:r>
            <a:r>
              <a:rPr lang="nl-BE"/>
              <a:t>this</a:t>
            </a:r>
            <a:r>
              <a:rPr lang="nl-BE" dirty="0"/>
              <a:t> later)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A6DC44D-D484-4DE8-A9F7-72B11611E1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30903" y="6217920"/>
            <a:ext cx="914400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  <a:defRPr/>
            </a:pPr>
            <a:r>
              <a:rPr lang="nl-NL">
                <a:solidFill>
                  <a:prstClr val="black">
                    <a:lumMod val="50000"/>
                    <a:lumOff val="50000"/>
                  </a:prstClr>
                </a:solidFill>
              </a:rPr>
              <a:t>© ap| </a:t>
            </a:r>
            <a:fld id="{8A00CA90-1673-4C5D-B289-DA0BFE9501DF}" type="slidenum">
              <a:rPr lang="nl-NL">
                <a:solidFill>
                  <a:prstClr val="black">
                    <a:lumMod val="50000"/>
                    <a:lumOff val="50000"/>
                  </a:prstClr>
                </a:solidFill>
              </a:rPr>
              <a:pPr algn="r">
                <a:spcAft>
                  <a:spcPts val="600"/>
                </a:spcAft>
                <a:defRPr/>
              </a:pPr>
              <a:t>10</a:t>
            </a:fld>
            <a:endParaRPr lang="nl-NL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050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2097156" y="0"/>
            <a:ext cx="8077200" cy="1143000"/>
          </a:xfrm>
        </p:spPr>
        <p:txBody>
          <a:bodyPr/>
          <a:lstStyle/>
          <a:p>
            <a:pPr eaLnBrk="1" hangingPunct="1"/>
            <a:r>
              <a:rPr lang="en-US" dirty="0"/>
              <a:t>Array elements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752600"/>
            <a:ext cx="8305800" cy="45720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b="1" dirty="0"/>
              <a:t>Array element</a:t>
            </a:r>
          </a:p>
          <a:p>
            <a:pPr lvl="1" eaLnBrk="1" hangingPunct="1"/>
            <a:r>
              <a:rPr lang="en-US" dirty="0"/>
              <a:t>Each object in an array</a:t>
            </a:r>
          </a:p>
          <a:p>
            <a:pPr eaLnBrk="1" hangingPunct="1">
              <a:spcBef>
                <a:spcPct val="0"/>
              </a:spcBef>
            </a:pPr>
            <a:r>
              <a:rPr lang="en-US" b="1" dirty="0"/>
              <a:t>Subscript </a:t>
            </a:r>
            <a:r>
              <a:rPr lang="en-US" dirty="0"/>
              <a:t>(or </a:t>
            </a:r>
            <a:r>
              <a:rPr lang="en-US" b="1" dirty="0"/>
              <a:t>index</a:t>
            </a:r>
            <a:r>
              <a:rPr lang="en-US" dirty="0"/>
              <a:t>)</a:t>
            </a:r>
          </a:p>
          <a:p>
            <a:pPr lvl="1" eaLnBrk="1" hangingPunct="1"/>
            <a:r>
              <a:rPr lang="en-US" dirty="0"/>
              <a:t>Integer contained within square brackets that indicates the position of one of an array’s elements</a:t>
            </a:r>
          </a:p>
          <a:p>
            <a:pPr lvl="1" eaLnBrk="1" hangingPunct="1">
              <a:spcBef>
                <a:spcPct val="0"/>
              </a:spcBef>
            </a:pPr>
            <a:r>
              <a:rPr lang="en-US" dirty="0"/>
              <a:t>Array’s elements are numbered beginning with 0</a:t>
            </a:r>
            <a:endParaRPr lang="en-US" dirty="0">
              <a:latin typeface="Courier New" pitchFamily="1" charset="0"/>
            </a:endParaRPr>
          </a:p>
        </p:txBody>
      </p:sp>
      <p:pic>
        <p:nvPicPr>
          <p:cNvPr id="10242" name="Picture 2" descr="http://static.mijnwebwinkel.nl/winkel/bierglazen/article125065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784" y="4319477"/>
            <a:ext cx="842040" cy="149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static.mijnwebwinkel.nl/winkel/bierglazen/article125065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241" y="4319477"/>
            <a:ext cx="842040" cy="149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static.mijnwebwinkel.nl/winkel/bierglazen/article125065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2839" y="4319477"/>
            <a:ext cx="842040" cy="149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static.mijnwebwinkel.nl/winkel/bierglazen/article125065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296" y="4319477"/>
            <a:ext cx="842040" cy="149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static.mijnwebwinkel.nl/winkel/bierglazen/article125065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4330110"/>
            <a:ext cx="842040" cy="149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static.mijnwebwinkel.nl/winkel/bierglazen/article125065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432" y="4330110"/>
            <a:ext cx="842040" cy="149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kstvak 16">
            <a:extLst>
              <a:ext uri="{FF2B5EF4-FFF2-40B4-BE49-F238E27FC236}">
                <a16:creationId xmlns:a16="http://schemas.microsoft.com/office/drawing/2014/main" id="{38B0550A-11D4-4417-9F6A-A2D5D1E98E0C}"/>
              </a:ext>
            </a:extLst>
          </p:cNvPr>
          <p:cNvSpPr txBox="1"/>
          <p:nvPr/>
        </p:nvSpPr>
        <p:spPr>
          <a:xfrm>
            <a:off x="4313794" y="5839933"/>
            <a:ext cx="6073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/>
              <a:t>0</a:t>
            </a:r>
            <a:r>
              <a:rPr lang="fr-FR" sz="3200" dirty="0"/>
              <a:t>      1      2     3      4      5             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324397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“Off by one” error</a:t>
            </a:r>
            <a:br>
              <a:rPr lang="en-US" dirty="0"/>
            </a:b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</a:rPr>
              <a:t> </a:t>
            </a:r>
            <a:r>
              <a:rPr lang="en-US" dirty="0"/>
              <a:t>Occurs when you forget that the first element in an array is element 0</a:t>
            </a:r>
            <a:br>
              <a:rPr lang="en-US" dirty="0"/>
            </a:br>
            <a:r>
              <a:rPr lang="fr-FR" dirty="0">
                <a:solidFill>
                  <a:srgbClr val="000000"/>
                </a:solidFill>
              </a:rPr>
              <a:t>                      </a:t>
            </a:r>
            <a:r>
              <a:rPr lang="fr-FR" dirty="0" err="1">
                <a:solidFill>
                  <a:srgbClr val="000000"/>
                </a:solidFill>
              </a:rPr>
              <a:t>Counting</a:t>
            </a:r>
            <a:r>
              <a:rPr lang="fr-FR" dirty="0">
                <a:solidFill>
                  <a:srgbClr val="000000"/>
                </a:solidFill>
              </a:rPr>
              <a:t> </a:t>
            </a:r>
            <a:r>
              <a:rPr lang="fr-FR" dirty="0" err="1">
                <a:solidFill>
                  <a:srgbClr val="000000"/>
                </a:solidFill>
              </a:rPr>
              <a:t>starts</a:t>
            </a:r>
            <a:r>
              <a:rPr lang="fr-FR" dirty="0">
                <a:solidFill>
                  <a:srgbClr val="000000"/>
                </a:solidFill>
              </a:rPr>
              <a:t> </a:t>
            </a:r>
            <a:r>
              <a:rPr lang="fr-FR" dirty="0" err="1">
                <a:solidFill>
                  <a:srgbClr val="000000"/>
                </a:solidFill>
              </a:rPr>
              <a:t>from</a:t>
            </a:r>
            <a:r>
              <a:rPr lang="fr-FR" dirty="0">
                <a:solidFill>
                  <a:srgbClr val="000000"/>
                </a:solidFill>
              </a:rPr>
              <a:t> </a:t>
            </a:r>
            <a:r>
              <a:rPr lang="fr-FR" sz="239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nl-BE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| </a:t>
            </a:r>
            <a:fld id="{8A00CA90-1673-4C5D-B289-DA0BFE9501DF}" type="slidenum">
              <a:rPr lang="nl-NL" smtClean="0"/>
              <a:pPr>
                <a:defRPr/>
              </a:pPr>
              <a:t>12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49907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hoek 17"/>
          <p:cNvSpPr/>
          <p:nvPr/>
        </p:nvSpPr>
        <p:spPr bwMode="auto">
          <a:xfrm>
            <a:off x="1826068" y="0"/>
            <a:ext cx="922906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120111" y="499397"/>
            <a:ext cx="8212137" cy="61204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3600" dirty="0">
                <a:latin typeface="Cooper Black" pitchFamily="18" charset="0"/>
              </a:rPr>
              <a:t>« </a:t>
            </a:r>
            <a:r>
              <a:rPr lang="fr-FR" sz="3600" dirty="0" err="1">
                <a:latin typeface="Cooper Black" pitchFamily="18" charset="0"/>
              </a:rPr>
              <a:t>Eentje</a:t>
            </a:r>
            <a:r>
              <a:rPr lang="fr-FR" sz="3600" dirty="0">
                <a:latin typeface="Cooper Black" pitchFamily="18" charset="0"/>
              </a:rPr>
              <a:t> </a:t>
            </a:r>
            <a:r>
              <a:rPr lang="fr-FR" sz="3600" dirty="0" err="1">
                <a:latin typeface="Cooper Black" pitchFamily="18" charset="0"/>
              </a:rPr>
              <a:t>is</a:t>
            </a:r>
            <a:r>
              <a:rPr lang="fr-FR" sz="3600" dirty="0">
                <a:latin typeface="Cooper Black" pitchFamily="18" charset="0"/>
              </a:rPr>
              <a:t> </a:t>
            </a:r>
            <a:r>
              <a:rPr lang="fr-FR" sz="3600" dirty="0" err="1">
                <a:latin typeface="Cooper Black" pitchFamily="18" charset="0"/>
              </a:rPr>
              <a:t>geentje</a:t>
            </a:r>
            <a:r>
              <a:rPr lang="fr-FR" sz="3600" dirty="0">
                <a:latin typeface="Cooper Black" pitchFamily="18" charset="0"/>
              </a:rPr>
              <a:t>  »</a:t>
            </a:r>
          </a:p>
          <a:p>
            <a:pPr marL="0" indent="0">
              <a:buNone/>
            </a:pPr>
            <a:endParaRPr lang="fr-FR" sz="3600" dirty="0">
              <a:latin typeface="Cooper Black" pitchFamily="18" charset="0"/>
            </a:endParaRPr>
          </a:p>
          <a:p>
            <a:pPr marL="0" indent="0">
              <a:buNone/>
            </a:pPr>
            <a:endParaRPr lang="fr-FR" sz="3600" dirty="0">
              <a:latin typeface="Cooper Black" pitchFamily="18" charset="0"/>
            </a:endParaRPr>
          </a:p>
          <a:p>
            <a:pPr marL="0" indent="0">
              <a:buNone/>
            </a:pPr>
            <a:endParaRPr lang="fr-FR" sz="3600" dirty="0">
              <a:latin typeface="Cooper Black" pitchFamily="18" charset="0"/>
            </a:endParaRPr>
          </a:p>
          <a:p>
            <a:pPr marL="0" indent="0">
              <a:buNone/>
            </a:pPr>
            <a:endParaRPr lang="fr-FR" sz="3600" dirty="0">
              <a:latin typeface="Cooper Black" pitchFamily="18" charset="0"/>
            </a:endParaRPr>
          </a:p>
          <a:p>
            <a:pPr marL="0" indent="0">
              <a:buNone/>
            </a:pPr>
            <a:endParaRPr lang="fr-FR" sz="3600" dirty="0">
              <a:latin typeface="Cooper Black" pitchFamily="18" charset="0"/>
            </a:endParaRPr>
          </a:p>
          <a:p>
            <a:pPr marL="0" indent="0">
              <a:buNone/>
            </a:pPr>
            <a:endParaRPr lang="fr-FR" sz="3600" dirty="0">
              <a:latin typeface="Cooper Black" pitchFamily="18" charset="0"/>
            </a:endParaRPr>
          </a:p>
          <a:p>
            <a:pPr marL="0" indent="0">
              <a:buNone/>
            </a:pPr>
            <a:endParaRPr lang="fr-FR" sz="3600" dirty="0">
              <a:latin typeface="Cooper Black" pitchFamily="18" charset="0"/>
            </a:endParaRPr>
          </a:p>
          <a:p>
            <a:pPr marL="0" indent="0">
              <a:buNone/>
            </a:pPr>
            <a:r>
              <a:rPr lang="fr-FR" sz="2800" dirty="0" err="1">
                <a:latin typeface="Cooper Black" pitchFamily="18" charset="0"/>
              </a:rPr>
              <a:t>Lengte</a:t>
            </a:r>
            <a:r>
              <a:rPr lang="fr-FR" sz="2800" dirty="0">
                <a:latin typeface="Cooper Black" pitchFamily="18" charset="0"/>
              </a:rPr>
              <a:t> </a:t>
            </a:r>
            <a:r>
              <a:rPr lang="fr-FR" sz="2800" dirty="0" err="1">
                <a:latin typeface="Cooper Black" pitchFamily="18" charset="0"/>
              </a:rPr>
              <a:t>array</a:t>
            </a:r>
            <a:r>
              <a:rPr lang="fr-FR" sz="2800" dirty="0">
                <a:latin typeface="Cooper Black" pitchFamily="18" charset="0"/>
              </a:rPr>
              <a:t> =  6</a:t>
            </a:r>
          </a:p>
          <a:p>
            <a:pPr marL="0" indent="0">
              <a:buNone/>
            </a:pPr>
            <a:r>
              <a:rPr lang="fr-FR" sz="2800" dirty="0" err="1">
                <a:latin typeface="Cooper Black" pitchFamily="18" charset="0"/>
              </a:rPr>
              <a:t>Laatste</a:t>
            </a:r>
            <a:r>
              <a:rPr lang="fr-FR" sz="2800" dirty="0">
                <a:latin typeface="Cooper Black" pitchFamily="18" charset="0"/>
              </a:rPr>
              <a:t> </a:t>
            </a:r>
            <a:r>
              <a:rPr lang="fr-FR" sz="2800" dirty="0" err="1">
                <a:latin typeface="Cooper Black" pitchFamily="18" charset="0"/>
              </a:rPr>
              <a:t>pintje</a:t>
            </a:r>
            <a:r>
              <a:rPr lang="fr-FR" sz="2800" dirty="0">
                <a:latin typeface="Cooper Black" pitchFamily="18" charset="0"/>
              </a:rPr>
              <a:t>  = index 5 </a:t>
            </a:r>
            <a:endParaRPr lang="nl-BE" sz="2800" dirty="0">
              <a:latin typeface="Cooper Black" pitchFamily="18" charset="0"/>
            </a:endParaRPr>
          </a:p>
        </p:txBody>
      </p:sp>
      <p:grpSp>
        <p:nvGrpSpPr>
          <p:cNvPr id="20" name="Groep 19"/>
          <p:cNvGrpSpPr/>
          <p:nvPr/>
        </p:nvGrpSpPr>
        <p:grpSpPr>
          <a:xfrm>
            <a:off x="3062493" y="1403515"/>
            <a:ext cx="6470872" cy="3065979"/>
            <a:chOff x="1516857" y="2604978"/>
            <a:chExt cx="6470872" cy="3065979"/>
          </a:xfrm>
        </p:grpSpPr>
        <p:grpSp>
          <p:nvGrpSpPr>
            <p:cNvPr id="17" name="Groep 16"/>
            <p:cNvGrpSpPr/>
            <p:nvPr/>
          </p:nvGrpSpPr>
          <p:grpSpPr>
            <a:xfrm>
              <a:off x="1516857" y="2604978"/>
              <a:ext cx="6470872" cy="2477386"/>
              <a:chOff x="1588607" y="2222205"/>
              <a:chExt cx="4646057" cy="1509823"/>
            </a:xfrm>
          </p:grpSpPr>
          <p:pic>
            <p:nvPicPr>
              <p:cNvPr id="5" name="Picture 2" descr="http://static.mijnwebwinkel.nl/winkel/bierglazen/article12506510.jp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8607" y="2222205"/>
                <a:ext cx="888409" cy="14991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2" descr="http://static.mijnwebwinkel.nl/winkel/bierglazen/article12506510.jp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23064" y="2222205"/>
                <a:ext cx="888409" cy="14991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2" descr="http://static.mijnwebwinkel.nl/winkel/bierglazen/article12506510.jp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25662" y="2222205"/>
                <a:ext cx="888409" cy="14991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2" descr="http://static.mijnwebwinkel.nl/winkel/bierglazen/article12506510.jp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60119" y="2222205"/>
                <a:ext cx="888409" cy="14991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2" descr="http://static.mijnwebwinkel.nl/winkel/bierglazen/article12506510.jp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11798" y="2232838"/>
                <a:ext cx="888409" cy="14991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2" descr="http://static.mijnwebwinkel.nl/winkel/bierglazen/article12506510.jp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46255" y="2232838"/>
                <a:ext cx="888409" cy="14991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9" name="Tekstvak 18"/>
            <p:cNvSpPr txBox="1"/>
            <p:nvPr/>
          </p:nvSpPr>
          <p:spPr>
            <a:xfrm>
              <a:off x="1913860" y="5086182"/>
              <a:ext cx="607386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b="1" dirty="0"/>
                <a:t>0</a:t>
              </a:r>
              <a:r>
                <a:rPr lang="fr-FR" sz="3200" dirty="0"/>
                <a:t>         1         2          3         4         5             </a:t>
              </a:r>
              <a:endParaRPr lang="nl-BE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53119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pPr eaLnBrk="1" hangingPunct="1"/>
            <a:r>
              <a:rPr lang="en-US">
                <a:solidFill>
                  <a:srgbClr val="FFFFFF"/>
                </a:solidFill>
              </a:rPr>
              <a:t>Read and write values</a:t>
            </a:r>
          </a:p>
        </p:txBody>
      </p:sp>
      <p:graphicFrame>
        <p:nvGraphicFramePr>
          <p:cNvPr id="9223" name="Rectangle 3">
            <a:extLst>
              <a:ext uri="{FF2B5EF4-FFF2-40B4-BE49-F238E27FC236}">
                <a16:creationId xmlns:a16="http://schemas.microsoft.com/office/drawing/2014/main" id="{0AAD2C5A-3B9E-447A-AC69-8458DC53FD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293690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92169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1615323" y="50800"/>
            <a:ext cx="8077200" cy="1143000"/>
          </a:xfrm>
        </p:spPr>
        <p:txBody>
          <a:bodyPr/>
          <a:lstStyle/>
          <a:p>
            <a:pPr eaLnBrk="1" hangingPunct="1"/>
            <a:r>
              <a:rPr lang="en-US" dirty="0"/>
              <a:t>Accessing Array Elements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76400"/>
            <a:ext cx="8305800" cy="4572000"/>
          </a:xfrm>
        </p:spPr>
        <p:txBody>
          <a:bodyPr/>
          <a:lstStyle/>
          <a:p>
            <a:pPr eaLnBrk="1" hangingPunct="1"/>
            <a:r>
              <a:rPr lang="en-US" dirty="0"/>
              <a:t>The power of arrays becomes apparent when you use subscripts</a:t>
            </a:r>
          </a:p>
          <a:p>
            <a:pPr lvl="1" eaLnBrk="1" hangingPunct="1"/>
            <a:r>
              <a:rPr lang="en-US" dirty="0"/>
              <a:t>Can be variables rather than constant values</a:t>
            </a:r>
          </a:p>
          <a:p>
            <a:pPr eaLnBrk="1" hangingPunct="1"/>
            <a:r>
              <a:rPr lang="en-US" dirty="0"/>
              <a:t>Using a loop to perform arithmetic on each element</a:t>
            </a:r>
          </a:p>
          <a:p>
            <a:pPr lvl="1" eaLnBrk="1" hangingPunct="1">
              <a:buFontTx/>
              <a:buNone/>
            </a:pPr>
            <a:r>
              <a:rPr lang="en-US" dirty="0">
                <a:latin typeface="Courier New" pitchFamily="1" charset="0"/>
              </a:rPr>
              <a:t>	</a:t>
            </a: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A4D89298-2AE6-4D40-AFFC-4CDD9E136F67}"/>
              </a:ext>
            </a:extLst>
          </p:cNvPr>
          <p:cNvSpPr/>
          <p:nvPr/>
        </p:nvSpPr>
        <p:spPr>
          <a:xfrm>
            <a:off x="3086100" y="3810685"/>
            <a:ext cx="789622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sub = 0; sub &lt; 5; ++sub)</a:t>
            </a:r>
          </a:p>
          <a:p>
            <a:r>
              <a:rPr lang="nl-BE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myScores</a:t>
            </a:r>
            <a:r>
              <a:rPr lang="nl-BE" sz="3200" dirty="0">
                <a:solidFill>
                  <a:srgbClr val="000000"/>
                </a:solidFill>
                <a:latin typeface="Consolas" panose="020B0609020204030204" pitchFamily="49" charset="0"/>
              </a:rPr>
              <a:t>[sub] += 3;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2930429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Arrays usage</a:t>
            </a:r>
          </a:p>
        </p:txBody>
      </p:sp>
      <p:sp>
        <p:nvSpPr>
          <p:cNvPr id="31744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IE" dirty="0"/>
          </a:p>
          <a:p>
            <a:r>
              <a:rPr lang="en-IE" dirty="0"/>
              <a:t>Soccer example with arrays: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sz="4700" b="1" dirty="0"/>
              <a:t>For-loop will be your arrays best friend</a:t>
            </a:r>
          </a:p>
          <a:p>
            <a:pPr lvl="1"/>
            <a:r>
              <a:rPr lang="en-IE" sz="4200" b="1" dirty="0"/>
              <a:t>Always use .Length</a:t>
            </a:r>
          </a:p>
        </p:txBody>
      </p:sp>
      <p:sp>
        <p:nvSpPr>
          <p:cNvPr id="317444" name="Tijdelijke aanduiding voor dianumm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 | </a:t>
            </a:r>
            <a:fld id="{75439183-B2C2-4E73-831D-5668691A6178}" type="slidenum">
              <a:rPr lang="nl-NL" smtClean="0"/>
              <a:pPr/>
              <a:t>16</a:t>
            </a:fld>
            <a:endParaRPr lang="nl-NL" dirty="0"/>
          </a:p>
        </p:txBody>
      </p:sp>
      <p:pic>
        <p:nvPicPr>
          <p:cNvPr id="31744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6535" b="26891"/>
          <a:stretch/>
        </p:blipFill>
        <p:spPr bwMode="auto">
          <a:xfrm>
            <a:off x="1329709" y="2767748"/>
            <a:ext cx="9119217" cy="1335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Bijschrift: lijn 1">
            <a:extLst>
              <a:ext uri="{FF2B5EF4-FFF2-40B4-BE49-F238E27FC236}">
                <a16:creationId xmlns:a16="http://schemas.microsoft.com/office/drawing/2014/main" id="{B6BAB9C6-543A-4A8E-9B5A-FC9A2C78CAFF}"/>
              </a:ext>
            </a:extLst>
          </p:cNvPr>
          <p:cNvSpPr/>
          <p:nvPr/>
        </p:nvSpPr>
        <p:spPr bwMode="auto">
          <a:xfrm>
            <a:off x="8042275" y="1383422"/>
            <a:ext cx="2625725" cy="1040182"/>
          </a:xfrm>
          <a:prstGeom prst="borderCallout1">
            <a:avLst>
              <a:gd name="adj1" fmla="val 18750"/>
              <a:gd name="adj2" fmla="val -8333"/>
              <a:gd name="adj3" fmla="val 169892"/>
              <a:gd name="adj4" fmla="val -69002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0" hangingPunct="0"/>
            <a:r>
              <a:rPr lang="nl-BE" dirty="0"/>
              <a:t>Tip: </a:t>
            </a:r>
            <a:r>
              <a:rPr lang="nl-BE" dirty="0" err="1"/>
              <a:t>replace</a:t>
            </a:r>
            <a:r>
              <a:rPr lang="nl-BE" dirty="0"/>
              <a:t> 11 in </a:t>
            </a:r>
            <a:r>
              <a:rPr lang="nl-BE" dirty="0" err="1"/>
              <a:t>this</a:t>
            </a:r>
            <a:r>
              <a:rPr lang="nl-BE" dirty="0"/>
              <a:t> code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scores.Length</a:t>
            </a:r>
            <a:r>
              <a:rPr lang="nl-BE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267471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8077200" cy="1143000"/>
          </a:xfrm>
        </p:spPr>
        <p:txBody>
          <a:bodyPr/>
          <a:lstStyle/>
          <a:p>
            <a:pPr eaLnBrk="1" hangingPunct="1"/>
            <a:r>
              <a:rPr lang="en-US" dirty="0"/>
              <a:t>Using the </a:t>
            </a:r>
            <a:r>
              <a:rPr lang="en-US" dirty="0">
                <a:latin typeface="Courier New" pitchFamily="1" charset="0"/>
              </a:rPr>
              <a:t>Length</a:t>
            </a:r>
            <a:r>
              <a:rPr lang="en-US" dirty="0"/>
              <a:t> Property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76400"/>
            <a:ext cx="8686800" cy="45720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b="1" dirty="0">
                <a:latin typeface="Courier New" pitchFamily="1" charset="0"/>
              </a:rPr>
              <a:t>Length</a:t>
            </a:r>
            <a:r>
              <a:rPr lang="en-US" b="1" dirty="0"/>
              <a:t> property</a:t>
            </a:r>
          </a:p>
          <a:p>
            <a:pPr lvl="1" eaLnBrk="1" hangingPunct="1"/>
            <a:r>
              <a:rPr lang="en-US" dirty="0"/>
              <a:t>Member of the </a:t>
            </a:r>
            <a:r>
              <a:rPr lang="en-US" dirty="0" err="1">
                <a:latin typeface="Courier New" pitchFamily="1" charset="0"/>
              </a:rPr>
              <a:t>System.Array</a:t>
            </a:r>
            <a:r>
              <a:rPr lang="en-US" dirty="0"/>
              <a:t> class</a:t>
            </a:r>
          </a:p>
          <a:p>
            <a:pPr lvl="1" eaLnBrk="1" hangingPunct="1"/>
            <a:r>
              <a:rPr lang="en-US" dirty="0"/>
              <a:t>Automatically holds an array’s length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Example:</a:t>
            </a:r>
          </a:p>
          <a:p>
            <a:pPr lvl="1" eaLnBrk="1" hangingPunct="1">
              <a:buFontTx/>
              <a:buNone/>
            </a:pPr>
            <a:r>
              <a:rPr lang="en-US" dirty="0">
                <a:latin typeface="Courier New" pitchFamily="1" charset="0"/>
              </a:rPr>
              <a:t>	</a:t>
            </a:r>
            <a:endParaRPr lang="en-US" sz="1600" dirty="0">
              <a:latin typeface="Courier New" pitchFamily="1" charset="0"/>
            </a:endParaRP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56E1881D-3B89-462E-A624-97FD3D9D9610}"/>
              </a:ext>
            </a:extLst>
          </p:cNvPr>
          <p:cNvSpPr/>
          <p:nvPr/>
        </p:nvSpPr>
        <p:spPr>
          <a:xfrm>
            <a:off x="2988364" y="4091754"/>
            <a:ext cx="88541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myScores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= { 100, 76, 88, 100, 90 };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$"Array size: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myScores.Length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x = 0; x &lt;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myScores.Length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 ++x)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myScores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[x]);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51158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neo dodge bullet">
            <a:extLst>
              <a:ext uri="{FF2B5EF4-FFF2-40B4-BE49-F238E27FC236}">
                <a16:creationId xmlns:a16="http://schemas.microsoft.com/office/drawing/2014/main" id="{17FDB7DA-E90A-494E-AD80-36EC5D554D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F4B5B97-1784-48E6-9AAB-3A0A908C0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Arrays in slowmotion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7A9BB34-3C8B-4F21-A6EA-E897DFF0F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4366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Soccer example step by step</a:t>
            </a:r>
          </a:p>
        </p:txBody>
      </p:sp>
      <p:sp>
        <p:nvSpPr>
          <p:cNvPr id="319491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319492" name="Tijdelijke aanduiding voor dianumm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 | </a:t>
            </a:r>
            <a:fld id="{E5D715EB-237D-4635-A4A4-D646F6B205CA}" type="slidenum">
              <a:rPr lang="nl-NL" smtClean="0"/>
              <a:pPr/>
              <a:t>19</a:t>
            </a:fld>
            <a:endParaRPr lang="nl-NL" dirty="0"/>
          </a:p>
        </p:txBody>
      </p:sp>
      <p:sp>
        <p:nvSpPr>
          <p:cNvPr id="319493" name="Tijdelijke aanduiding voor dianummer 3"/>
          <p:cNvSpPr txBox="1">
            <a:spLocks/>
          </p:cNvSpPr>
          <p:nvPr/>
        </p:nvSpPr>
        <p:spPr bwMode="auto">
          <a:xfrm>
            <a:off x="8042275" y="6470650"/>
            <a:ext cx="240665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nl-NL" sz="1100" dirty="0"/>
              <a:t>© </a:t>
            </a:r>
            <a:r>
              <a:rPr lang="nl-NL" sz="1100" dirty="0" err="1"/>
              <a:t>ap</a:t>
            </a:r>
            <a:r>
              <a:rPr lang="nl-NL" sz="1100" dirty="0"/>
              <a:t> | </a:t>
            </a:r>
            <a:fld id="{53EB10C4-7D38-4372-B876-1ABBC64F1E74}" type="slidenum">
              <a:rPr lang="nl-NL" sz="1100"/>
              <a:pPr algn="r"/>
              <a:t>19</a:t>
            </a:fld>
            <a:endParaRPr lang="nl-NL" sz="11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58282" y="2568728"/>
            <a:ext cx="8752531" cy="3503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hthoek 6"/>
          <p:cNvSpPr>
            <a:spLocks noChangeArrowheads="1"/>
          </p:cNvSpPr>
          <p:nvPr/>
        </p:nvSpPr>
        <p:spPr bwMode="auto">
          <a:xfrm>
            <a:off x="3113089" y="3924301"/>
            <a:ext cx="5030786" cy="266700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77765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defRPr/>
            </a:pPr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Arrays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BFEBE39-0345-42E4-A5BD-0E5FBFE7DA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6525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Arrays: </a:t>
            </a:r>
            <a:r>
              <a:rPr lang="nl-BE" dirty="0" err="1"/>
              <a:t>behind</a:t>
            </a:r>
            <a:r>
              <a:rPr lang="nl-BE" dirty="0"/>
              <a:t> the scenes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Declaring and creating an array</a:t>
            </a:r>
          </a:p>
          <a:p>
            <a:pPr lvl="1" eaLnBrk="1" hangingPunct="1">
              <a:buFontTx/>
              <a:buNone/>
            </a:pPr>
            <a:r>
              <a:rPr lang="en-US" dirty="0">
                <a:latin typeface="Courier New" pitchFamily="1" charset="0"/>
              </a:rPr>
              <a:t>	</a:t>
            </a:r>
            <a:r>
              <a:rPr lang="en-US" dirty="0" err="1">
                <a:latin typeface="Courier New" pitchFamily="1" charset="0"/>
              </a:rPr>
              <a:t>int</a:t>
            </a:r>
            <a:r>
              <a:rPr lang="en-US" dirty="0">
                <a:latin typeface="Courier New" pitchFamily="1" charset="0"/>
              </a:rPr>
              <a:t>[] score;</a:t>
            </a:r>
          </a:p>
          <a:p>
            <a:pPr lvl="1" eaLnBrk="1" hangingPunct="1">
              <a:buFontTx/>
              <a:buNone/>
            </a:pPr>
            <a:r>
              <a:rPr lang="en-US" dirty="0">
                <a:latin typeface="Courier New" pitchFamily="1" charset="0"/>
              </a:rPr>
              <a:t>	score= </a:t>
            </a:r>
            <a:r>
              <a:rPr lang="en-US" dirty="0" err="1">
                <a:latin typeface="Courier New" pitchFamily="1" charset="0"/>
              </a:rPr>
              <a:t>int</a:t>
            </a:r>
            <a:r>
              <a:rPr lang="en-US" dirty="0">
                <a:latin typeface="Courier New" pitchFamily="1" charset="0"/>
              </a:rPr>
              <a:t>[20];</a:t>
            </a:r>
          </a:p>
          <a:p>
            <a:endParaRPr lang="nl-BE" dirty="0"/>
          </a:p>
        </p:txBody>
      </p:sp>
      <p:pic>
        <p:nvPicPr>
          <p:cNvPr id="5" name="Picture 11" descr="Fig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50" y="3224213"/>
            <a:ext cx="838200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2344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Arrays</a:t>
            </a:r>
          </a:p>
        </p:txBody>
      </p:sp>
      <p:sp>
        <p:nvSpPr>
          <p:cNvPr id="321539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21540" name="Tijdelijke aanduiding voor dianumm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 | </a:t>
            </a:r>
            <a:fld id="{2A26D304-49E6-40F0-B252-905E390DC06F}" type="slidenum">
              <a:rPr lang="nl-NL" smtClean="0"/>
              <a:pPr/>
              <a:t>21</a:t>
            </a:fld>
            <a:endParaRPr lang="nl-NL" dirty="0"/>
          </a:p>
        </p:txBody>
      </p:sp>
      <p:pic>
        <p:nvPicPr>
          <p:cNvPr id="32154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6869" b="16494"/>
          <a:stretch/>
        </p:blipFill>
        <p:spPr bwMode="auto">
          <a:xfrm>
            <a:off x="522111" y="2292474"/>
            <a:ext cx="6877227" cy="1285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hthoek 5"/>
          <p:cNvSpPr>
            <a:spLocks noChangeArrowheads="1"/>
          </p:cNvSpPr>
          <p:nvPr/>
        </p:nvSpPr>
        <p:spPr bwMode="auto">
          <a:xfrm>
            <a:off x="1733363" y="2292473"/>
            <a:ext cx="1657538" cy="273173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grpSp>
        <p:nvGrpSpPr>
          <p:cNvPr id="321543" name="Groep 25"/>
          <p:cNvGrpSpPr>
            <a:grpSpLocks/>
          </p:cNvGrpSpPr>
          <p:nvPr/>
        </p:nvGrpSpPr>
        <p:grpSpPr bwMode="auto">
          <a:xfrm>
            <a:off x="1919288" y="4244976"/>
            <a:ext cx="2228850" cy="1857375"/>
            <a:chOff x="357116" y="4701654"/>
            <a:chExt cx="2229134" cy="1858370"/>
          </a:xfrm>
        </p:grpSpPr>
        <p:sp>
          <p:nvSpPr>
            <p:cNvPr id="321545" name="Cilinder 10"/>
            <p:cNvSpPr>
              <a:spLocks noChangeArrowheads="1"/>
            </p:cNvSpPr>
            <p:nvPr/>
          </p:nvSpPr>
          <p:spPr bwMode="auto">
            <a:xfrm>
              <a:off x="357116" y="5406788"/>
              <a:ext cx="1273791" cy="1153236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en-IE" sz="2000"/>
            </a:p>
          </p:txBody>
        </p:sp>
        <p:sp>
          <p:nvSpPr>
            <p:cNvPr id="321546" name="Stroomdiagram: Ponsband 11"/>
            <p:cNvSpPr>
              <a:spLocks noChangeArrowheads="1"/>
            </p:cNvSpPr>
            <p:nvPr/>
          </p:nvSpPr>
          <p:spPr bwMode="auto">
            <a:xfrm>
              <a:off x="1630907" y="4701654"/>
              <a:ext cx="955343" cy="641445"/>
            </a:xfrm>
            <a:prstGeom prst="flowChartPunchedTap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IE"/>
                <a:t>scores</a:t>
              </a:r>
            </a:p>
          </p:txBody>
        </p:sp>
        <p:cxnSp>
          <p:nvCxnSpPr>
            <p:cNvPr id="321547" name="Rechte verbindingslijn 12"/>
            <p:cNvCxnSpPr>
              <a:cxnSpLocks noChangeShapeType="1"/>
              <a:stCxn id="321546" idx="1"/>
            </p:cNvCxnSpPr>
            <p:nvPr/>
          </p:nvCxnSpPr>
          <p:spPr bwMode="auto">
            <a:xfrm rot="10800000" flipH="1" flipV="1">
              <a:off x="1630907" y="5022376"/>
              <a:ext cx="13648" cy="75745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1" name="Rechthoek 10"/>
          <p:cNvSpPr/>
          <p:nvPr/>
        </p:nvSpPr>
        <p:spPr bwMode="auto">
          <a:xfrm>
            <a:off x="6734707" y="747220"/>
            <a:ext cx="4008437" cy="21796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We </a:t>
            </a:r>
            <a:r>
              <a:rPr lang="nl-BE" dirty="0" err="1">
                <a:solidFill>
                  <a:schemeClr val="tx1"/>
                </a:solidFill>
              </a:rPr>
              <a:t>create</a:t>
            </a:r>
            <a:r>
              <a:rPr lang="nl-BE" dirty="0">
                <a:solidFill>
                  <a:schemeClr val="tx1"/>
                </a:solidFill>
              </a:rPr>
              <a:t> </a:t>
            </a:r>
            <a:r>
              <a:rPr lang="nl-BE" dirty="0" err="1">
                <a:solidFill>
                  <a:schemeClr val="tx1"/>
                </a:solidFill>
              </a:rPr>
              <a:t>an</a:t>
            </a:r>
            <a:r>
              <a:rPr lang="nl-BE" dirty="0">
                <a:solidFill>
                  <a:schemeClr val="tx1"/>
                </a:solidFill>
              </a:rPr>
              <a:t> empty spot </a:t>
            </a:r>
            <a:r>
              <a:rPr lang="nl-BE" dirty="0" err="1">
                <a:solidFill>
                  <a:schemeClr val="tx1"/>
                </a:solidFill>
              </a:rPr>
              <a:t>that</a:t>
            </a:r>
            <a:r>
              <a:rPr lang="nl-BE" dirty="0">
                <a:solidFill>
                  <a:schemeClr val="tx1"/>
                </a:solidFill>
              </a:rPr>
              <a:t> </a:t>
            </a:r>
            <a:r>
              <a:rPr lang="nl-BE" dirty="0" err="1">
                <a:solidFill>
                  <a:schemeClr val="tx1"/>
                </a:solidFill>
              </a:rPr>
              <a:t>can</a:t>
            </a:r>
            <a:r>
              <a:rPr lang="nl-BE" dirty="0">
                <a:solidFill>
                  <a:schemeClr val="tx1"/>
                </a:solidFill>
              </a:rPr>
              <a:t> </a:t>
            </a:r>
            <a:r>
              <a:rPr lang="nl-BE" dirty="0" err="1">
                <a:solidFill>
                  <a:schemeClr val="tx1"/>
                </a:solidFill>
              </a:rPr>
              <a:t>contain</a:t>
            </a:r>
            <a:r>
              <a:rPr lang="nl-BE" dirty="0">
                <a:solidFill>
                  <a:schemeClr val="tx1"/>
                </a:solidFill>
              </a:rPr>
              <a:t> </a:t>
            </a:r>
            <a:r>
              <a:rPr lang="nl-BE" dirty="0" err="1">
                <a:solidFill>
                  <a:schemeClr val="tx1"/>
                </a:solidFill>
              </a:rPr>
              <a:t>an</a:t>
            </a:r>
            <a:r>
              <a:rPr lang="nl-BE" dirty="0">
                <a:solidFill>
                  <a:schemeClr val="tx1"/>
                </a:solidFill>
              </a:rPr>
              <a:t> array of </a:t>
            </a:r>
            <a:r>
              <a:rPr lang="nl-BE" dirty="0" err="1">
                <a:solidFill>
                  <a:schemeClr val="tx1"/>
                </a:solidFill>
              </a:rPr>
              <a:t>ints</a:t>
            </a:r>
            <a:r>
              <a:rPr lang="nl-BE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4704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Titel 1"/>
          <p:cNvSpPr>
            <a:spLocks noGrp="1"/>
          </p:cNvSpPr>
          <p:nvPr>
            <p:ph type="title"/>
          </p:nvPr>
        </p:nvSpPr>
        <p:spPr>
          <a:xfrm>
            <a:off x="963085" y="0"/>
            <a:ext cx="10265833" cy="922338"/>
          </a:xfrm>
        </p:spPr>
        <p:txBody>
          <a:bodyPr/>
          <a:lstStyle/>
          <a:p>
            <a:r>
              <a:rPr lang="en-IE" dirty="0"/>
              <a:t>Arrays</a:t>
            </a:r>
          </a:p>
        </p:txBody>
      </p:sp>
      <p:sp>
        <p:nvSpPr>
          <p:cNvPr id="32256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322564" name="Tijdelijke aanduiding voor dianumm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 | </a:t>
            </a:r>
            <a:fld id="{17C46F8E-2B0B-4912-BFCA-FFD610652B57}" type="slidenum">
              <a:rPr lang="nl-NL" smtClean="0"/>
              <a:pPr/>
              <a:t>22</a:t>
            </a:fld>
            <a:endParaRPr lang="nl-NL" dirty="0"/>
          </a:p>
        </p:txBody>
      </p:sp>
      <p:pic>
        <p:nvPicPr>
          <p:cNvPr id="32256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8427" b="16479"/>
          <a:stretch/>
        </p:blipFill>
        <p:spPr bwMode="auto">
          <a:xfrm>
            <a:off x="285025" y="2292474"/>
            <a:ext cx="7114313" cy="1285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hthoek 5"/>
          <p:cNvSpPr>
            <a:spLocks noChangeArrowheads="1"/>
          </p:cNvSpPr>
          <p:nvPr/>
        </p:nvSpPr>
        <p:spPr bwMode="auto">
          <a:xfrm>
            <a:off x="3670526" y="2290201"/>
            <a:ext cx="1718219" cy="248813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grpSp>
        <p:nvGrpSpPr>
          <p:cNvPr id="322567" name="Groep 25"/>
          <p:cNvGrpSpPr>
            <a:grpSpLocks/>
          </p:cNvGrpSpPr>
          <p:nvPr/>
        </p:nvGrpSpPr>
        <p:grpSpPr bwMode="auto">
          <a:xfrm>
            <a:off x="1919288" y="4244976"/>
            <a:ext cx="2228850" cy="1857375"/>
            <a:chOff x="357116" y="4701654"/>
            <a:chExt cx="2229134" cy="1858370"/>
          </a:xfrm>
        </p:grpSpPr>
        <p:sp>
          <p:nvSpPr>
            <p:cNvPr id="322582" name="Cilinder 10"/>
            <p:cNvSpPr>
              <a:spLocks noChangeArrowheads="1"/>
            </p:cNvSpPr>
            <p:nvPr/>
          </p:nvSpPr>
          <p:spPr bwMode="auto">
            <a:xfrm>
              <a:off x="357116" y="5406788"/>
              <a:ext cx="1273791" cy="1153236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en-IE" sz="2000"/>
            </a:p>
          </p:txBody>
        </p:sp>
        <p:sp>
          <p:nvSpPr>
            <p:cNvPr id="322583" name="Stroomdiagram: Ponsband 11"/>
            <p:cNvSpPr>
              <a:spLocks noChangeArrowheads="1"/>
            </p:cNvSpPr>
            <p:nvPr/>
          </p:nvSpPr>
          <p:spPr bwMode="auto">
            <a:xfrm>
              <a:off x="1630907" y="4701654"/>
              <a:ext cx="955343" cy="641445"/>
            </a:xfrm>
            <a:prstGeom prst="flowChartPunchedTap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IE"/>
                <a:t>scores</a:t>
              </a:r>
            </a:p>
          </p:txBody>
        </p:sp>
        <p:cxnSp>
          <p:nvCxnSpPr>
            <p:cNvPr id="322584" name="Rechte verbindingslijn 12"/>
            <p:cNvCxnSpPr>
              <a:cxnSpLocks noChangeShapeType="1"/>
              <a:stCxn id="322583" idx="1"/>
            </p:cNvCxnSpPr>
            <p:nvPr/>
          </p:nvCxnSpPr>
          <p:spPr bwMode="auto">
            <a:xfrm rot="10800000" flipH="1" flipV="1">
              <a:off x="1630907" y="5022376"/>
              <a:ext cx="13648" cy="75745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1" name="Rechthoek 10"/>
          <p:cNvSpPr/>
          <p:nvPr/>
        </p:nvSpPr>
        <p:spPr bwMode="auto">
          <a:xfrm>
            <a:off x="7269957" y="502331"/>
            <a:ext cx="4008437" cy="21796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b="1" dirty="0">
                <a:solidFill>
                  <a:srgbClr val="00B0F0"/>
                </a:solidFill>
              </a:rPr>
              <a:t>New</a:t>
            </a:r>
            <a:r>
              <a:rPr lang="nl-BE" dirty="0">
                <a:solidFill>
                  <a:schemeClr val="tx1"/>
                </a:solidFill>
              </a:rPr>
              <a:t> </a:t>
            </a:r>
            <a:r>
              <a:rPr lang="nl-BE" dirty="0" err="1">
                <a:solidFill>
                  <a:schemeClr val="tx1"/>
                </a:solidFill>
              </a:rPr>
              <a:t>keyword</a:t>
            </a:r>
            <a:r>
              <a:rPr lang="nl-BE" dirty="0">
                <a:solidFill>
                  <a:schemeClr val="tx1"/>
                </a:solidFill>
              </a:rPr>
              <a:t>: </a:t>
            </a:r>
          </a:p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	We </a:t>
            </a:r>
            <a:r>
              <a:rPr lang="nl-BE" dirty="0" err="1">
                <a:solidFill>
                  <a:schemeClr val="tx1"/>
                </a:solidFill>
              </a:rPr>
              <a:t>create</a:t>
            </a:r>
            <a:r>
              <a:rPr lang="nl-BE" dirty="0">
                <a:solidFill>
                  <a:schemeClr val="tx1"/>
                </a:solidFill>
              </a:rPr>
              <a:t> a new array in memory </a:t>
            </a:r>
            <a:r>
              <a:rPr lang="nl-BE" dirty="0" err="1">
                <a:solidFill>
                  <a:schemeClr val="tx1"/>
                </a:solidFill>
              </a:rPr>
              <a:t>and</a:t>
            </a:r>
            <a:r>
              <a:rPr lang="nl-BE" dirty="0">
                <a:solidFill>
                  <a:schemeClr val="tx1"/>
                </a:solidFill>
              </a:rPr>
              <a:t> return </a:t>
            </a:r>
            <a:r>
              <a:rPr lang="nl-BE" dirty="0" err="1">
                <a:solidFill>
                  <a:schemeClr val="tx1"/>
                </a:solidFill>
              </a:rPr>
              <a:t>the</a:t>
            </a:r>
            <a:r>
              <a:rPr lang="nl-BE" dirty="0">
                <a:solidFill>
                  <a:schemeClr val="tx1"/>
                </a:solidFill>
              </a:rPr>
              <a:t> </a:t>
            </a:r>
            <a:r>
              <a:rPr lang="nl-BE" b="1" dirty="0">
                <a:solidFill>
                  <a:schemeClr val="tx1"/>
                </a:solidFill>
              </a:rPr>
              <a:t>memory </a:t>
            </a:r>
            <a:r>
              <a:rPr lang="nl-BE" b="1" dirty="0" err="1">
                <a:solidFill>
                  <a:schemeClr val="tx1"/>
                </a:solidFill>
              </a:rPr>
              <a:t>location</a:t>
            </a:r>
            <a:r>
              <a:rPr lang="nl-BE" b="1" dirty="0">
                <a:solidFill>
                  <a:schemeClr val="tx1"/>
                </a:solidFill>
              </a:rPr>
              <a:t> (</a:t>
            </a:r>
            <a:r>
              <a:rPr lang="nl-BE" b="1" dirty="0" err="1">
                <a:solidFill>
                  <a:schemeClr val="tx1"/>
                </a:solidFill>
              </a:rPr>
              <a:t>reference</a:t>
            </a:r>
            <a:r>
              <a:rPr lang="nl-BE" b="1" dirty="0">
                <a:solidFill>
                  <a:schemeClr val="tx1"/>
                </a:solidFill>
              </a:rPr>
              <a:t>)</a:t>
            </a:r>
          </a:p>
        </p:txBody>
      </p:sp>
      <p:grpSp>
        <p:nvGrpSpPr>
          <p:cNvPr id="322569" name="Groep 27"/>
          <p:cNvGrpSpPr>
            <a:grpSpLocks/>
          </p:cNvGrpSpPr>
          <p:nvPr/>
        </p:nvGrpSpPr>
        <p:grpSpPr bwMode="auto">
          <a:xfrm>
            <a:off x="4335464" y="4749800"/>
            <a:ext cx="5868987" cy="1200150"/>
            <a:chOff x="2497541" y="4776716"/>
            <a:chExt cx="5868538" cy="1201003"/>
          </a:xfrm>
        </p:grpSpPr>
        <p:sp>
          <p:nvSpPr>
            <p:cNvPr id="322570" name="Rechthoek 26"/>
            <p:cNvSpPr>
              <a:spLocks noChangeArrowheads="1"/>
            </p:cNvSpPr>
            <p:nvPr/>
          </p:nvSpPr>
          <p:spPr bwMode="auto">
            <a:xfrm>
              <a:off x="2497541" y="4776716"/>
              <a:ext cx="5868538" cy="1201003"/>
            </a:xfrm>
            <a:prstGeom prst="rect">
              <a:avLst/>
            </a:prstGeom>
            <a:solidFill>
              <a:srgbClr val="92D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IE" dirty="0"/>
                <a:t>Int array object </a:t>
              </a:r>
              <a:r>
                <a:rPr lang="en-IE" b="1" dirty="0"/>
                <a:t>in memory location 0x0234567</a:t>
              </a:r>
            </a:p>
          </p:txBody>
        </p:sp>
        <p:sp>
          <p:nvSpPr>
            <p:cNvPr id="322571" name="Rechthoek 15"/>
            <p:cNvSpPr>
              <a:spLocks noChangeArrowheads="1"/>
            </p:cNvSpPr>
            <p:nvPr/>
          </p:nvSpPr>
          <p:spPr bwMode="auto">
            <a:xfrm>
              <a:off x="2634018" y="5281684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22572" name="Rechthoek 16"/>
            <p:cNvSpPr>
              <a:spLocks noChangeArrowheads="1"/>
            </p:cNvSpPr>
            <p:nvPr/>
          </p:nvSpPr>
          <p:spPr bwMode="auto">
            <a:xfrm>
              <a:off x="3141260" y="5283958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22573" name="Rechthoek 17"/>
            <p:cNvSpPr>
              <a:spLocks noChangeArrowheads="1"/>
            </p:cNvSpPr>
            <p:nvPr/>
          </p:nvSpPr>
          <p:spPr bwMode="auto">
            <a:xfrm>
              <a:off x="3648502" y="5286233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22574" name="Rechthoek 18"/>
            <p:cNvSpPr>
              <a:spLocks noChangeArrowheads="1"/>
            </p:cNvSpPr>
            <p:nvPr/>
          </p:nvSpPr>
          <p:spPr bwMode="auto">
            <a:xfrm>
              <a:off x="4142096" y="5281684"/>
              <a:ext cx="504967" cy="53908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22575" name="Rechthoek 19"/>
            <p:cNvSpPr>
              <a:spLocks noChangeArrowheads="1"/>
            </p:cNvSpPr>
            <p:nvPr/>
          </p:nvSpPr>
          <p:spPr bwMode="auto">
            <a:xfrm>
              <a:off x="4656162" y="5283959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22576" name="Rechthoek 20"/>
            <p:cNvSpPr>
              <a:spLocks noChangeArrowheads="1"/>
            </p:cNvSpPr>
            <p:nvPr/>
          </p:nvSpPr>
          <p:spPr bwMode="auto">
            <a:xfrm>
              <a:off x="5163404" y="5286233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22577" name="Rechthoek 21"/>
            <p:cNvSpPr>
              <a:spLocks noChangeArrowheads="1"/>
            </p:cNvSpPr>
            <p:nvPr/>
          </p:nvSpPr>
          <p:spPr bwMode="auto">
            <a:xfrm>
              <a:off x="5656998" y="5281684"/>
              <a:ext cx="504967" cy="53908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22578" name="Rechthoek 22"/>
            <p:cNvSpPr>
              <a:spLocks noChangeArrowheads="1"/>
            </p:cNvSpPr>
            <p:nvPr/>
          </p:nvSpPr>
          <p:spPr bwMode="auto">
            <a:xfrm>
              <a:off x="6164240" y="5277135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22579" name="Rechthoek 23"/>
            <p:cNvSpPr>
              <a:spLocks noChangeArrowheads="1"/>
            </p:cNvSpPr>
            <p:nvPr/>
          </p:nvSpPr>
          <p:spPr bwMode="auto">
            <a:xfrm>
              <a:off x="6676031" y="5283959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22580" name="Rechthoek 24"/>
            <p:cNvSpPr>
              <a:spLocks noChangeArrowheads="1"/>
            </p:cNvSpPr>
            <p:nvPr/>
          </p:nvSpPr>
          <p:spPr bwMode="auto">
            <a:xfrm>
              <a:off x="7183273" y="5286233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22581" name="Rechthoek 25"/>
            <p:cNvSpPr>
              <a:spLocks noChangeArrowheads="1"/>
            </p:cNvSpPr>
            <p:nvPr/>
          </p:nvSpPr>
          <p:spPr bwMode="auto">
            <a:xfrm>
              <a:off x="7676867" y="5281684"/>
              <a:ext cx="504967" cy="53908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</p:grpSp>
    </p:spTree>
    <p:extLst>
      <p:ext uri="{BB962C8B-B14F-4D97-AF65-F5344CB8AC3E}">
        <p14:creationId xmlns:p14="http://schemas.microsoft.com/office/powerpoint/2010/main" val="1242792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Arrays</a:t>
            </a:r>
          </a:p>
        </p:txBody>
      </p:sp>
      <p:sp>
        <p:nvSpPr>
          <p:cNvPr id="323587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323588" name="Tijdelijke aanduiding voor dianumm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 | </a:t>
            </a:r>
            <a:fld id="{3DB80409-A3BB-4985-9CEB-8F72116A3DD4}" type="slidenum">
              <a:rPr lang="nl-NL" smtClean="0"/>
              <a:pPr/>
              <a:t>23</a:t>
            </a:fld>
            <a:endParaRPr lang="nl-NL" dirty="0"/>
          </a:p>
        </p:txBody>
      </p:sp>
      <p:pic>
        <p:nvPicPr>
          <p:cNvPr id="32358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7463" b="18842"/>
          <a:stretch/>
        </p:blipFill>
        <p:spPr bwMode="auto">
          <a:xfrm>
            <a:off x="346069" y="2292474"/>
            <a:ext cx="7053269" cy="1234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hthoek 5"/>
          <p:cNvSpPr>
            <a:spLocks noChangeArrowheads="1"/>
          </p:cNvSpPr>
          <p:nvPr/>
        </p:nvSpPr>
        <p:spPr bwMode="auto">
          <a:xfrm>
            <a:off x="1502568" y="2290202"/>
            <a:ext cx="4196896" cy="239934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grpSp>
        <p:nvGrpSpPr>
          <p:cNvPr id="323591" name="Groep 25"/>
          <p:cNvGrpSpPr>
            <a:grpSpLocks/>
          </p:cNvGrpSpPr>
          <p:nvPr/>
        </p:nvGrpSpPr>
        <p:grpSpPr bwMode="auto">
          <a:xfrm>
            <a:off x="1919288" y="4244976"/>
            <a:ext cx="2228850" cy="1857375"/>
            <a:chOff x="357116" y="4701654"/>
            <a:chExt cx="2229134" cy="1858370"/>
          </a:xfrm>
        </p:grpSpPr>
        <p:sp>
          <p:nvSpPr>
            <p:cNvPr id="323607" name="Cilinder 10"/>
            <p:cNvSpPr>
              <a:spLocks noChangeArrowheads="1"/>
            </p:cNvSpPr>
            <p:nvPr/>
          </p:nvSpPr>
          <p:spPr bwMode="auto">
            <a:xfrm>
              <a:off x="357116" y="5406788"/>
              <a:ext cx="1273791" cy="1153236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IE" sz="2000"/>
                <a:t>#567</a:t>
              </a:r>
            </a:p>
          </p:txBody>
        </p:sp>
        <p:sp>
          <p:nvSpPr>
            <p:cNvPr id="323608" name="Stroomdiagram: Ponsband 11"/>
            <p:cNvSpPr>
              <a:spLocks noChangeArrowheads="1"/>
            </p:cNvSpPr>
            <p:nvPr/>
          </p:nvSpPr>
          <p:spPr bwMode="auto">
            <a:xfrm>
              <a:off x="1630907" y="4701654"/>
              <a:ext cx="955343" cy="641445"/>
            </a:xfrm>
            <a:prstGeom prst="flowChartPunchedTap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IE"/>
                <a:t>scores</a:t>
              </a:r>
            </a:p>
          </p:txBody>
        </p:sp>
        <p:cxnSp>
          <p:nvCxnSpPr>
            <p:cNvPr id="323609" name="Rechte verbindingslijn 12"/>
            <p:cNvCxnSpPr>
              <a:cxnSpLocks noChangeShapeType="1"/>
              <a:stCxn id="323608" idx="1"/>
            </p:cNvCxnSpPr>
            <p:nvPr/>
          </p:nvCxnSpPr>
          <p:spPr bwMode="auto">
            <a:xfrm rot="10800000" flipH="1" flipV="1">
              <a:off x="1630907" y="5022376"/>
              <a:ext cx="13648" cy="75745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1" name="Rechthoek 10"/>
          <p:cNvSpPr/>
          <p:nvPr/>
        </p:nvSpPr>
        <p:spPr bwMode="auto">
          <a:xfrm>
            <a:off x="6262689" y="893764"/>
            <a:ext cx="4008437" cy="149432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We store </a:t>
            </a:r>
            <a:r>
              <a:rPr lang="nl-BE" dirty="0" err="1">
                <a:solidFill>
                  <a:schemeClr val="tx1"/>
                </a:solidFill>
              </a:rPr>
              <a:t>the</a:t>
            </a:r>
            <a:r>
              <a:rPr lang="nl-BE" dirty="0">
                <a:solidFill>
                  <a:schemeClr val="tx1"/>
                </a:solidFill>
              </a:rPr>
              <a:t> memory </a:t>
            </a:r>
            <a:r>
              <a:rPr lang="nl-BE" dirty="0" err="1">
                <a:solidFill>
                  <a:schemeClr val="tx1"/>
                </a:solidFill>
              </a:rPr>
              <a:t>location</a:t>
            </a:r>
            <a:r>
              <a:rPr lang="nl-BE" dirty="0">
                <a:solidFill>
                  <a:schemeClr val="tx1"/>
                </a:solidFill>
              </a:rPr>
              <a:t> in scores (NOT THE ACTUAL INT VALUES)</a:t>
            </a:r>
          </a:p>
        </p:txBody>
      </p:sp>
      <p:grpSp>
        <p:nvGrpSpPr>
          <p:cNvPr id="323593" name="Groep 27"/>
          <p:cNvGrpSpPr>
            <a:grpSpLocks/>
          </p:cNvGrpSpPr>
          <p:nvPr/>
        </p:nvGrpSpPr>
        <p:grpSpPr bwMode="auto">
          <a:xfrm>
            <a:off x="4335464" y="4749800"/>
            <a:ext cx="5868987" cy="1200150"/>
            <a:chOff x="2497541" y="4776716"/>
            <a:chExt cx="5868538" cy="1201003"/>
          </a:xfrm>
        </p:grpSpPr>
        <p:sp>
          <p:nvSpPr>
            <p:cNvPr id="323595" name="Rechthoek 26"/>
            <p:cNvSpPr>
              <a:spLocks noChangeArrowheads="1"/>
            </p:cNvSpPr>
            <p:nvPr/>
          </p:nvSpPr>
          <p:spPr bwMode="auto">
            <a:xfrm>
              <a:off x="2497541" y="4776716"/>
              <a:ext cx="5868538" cy="1201003"/>
            </a:xfrm>
            <a:prstGeom prst="rect">
              <a:avLst/>
            </a:prstGeom>
            <a:solidFill>
              <a:srgbClr val="92D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IE" dirty="0"/>
                <a:t>Int array object </a:t>
              </a:r>
              <a:r>
                <a:rPr lang="en-IE" b="1" dirty="0"/>
                <a:t>in memory location 0x0234567</a:t>
              </a:r>
            </a:p>
          </p:txBody>
        </p:sp>
        <p:sp>
          <p:nvSpPr>
            <p:cNvPr id="323596" name="Rechthoek 15"/>
            <p:cNvSpPr>
              <a:spLocks noChangeArrowheads="1"/>
            </p:cNvSpPr>
            <p:nvPr/>
          </p:nvSpPr>
          <p:spPr bwMode="auto">
            <a:xfrm>
              <a:off x="2634018" y="5281684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23597" name="Rechthoek 16"/>
            <p:cNvSpPr>
              <a:spLocks noChangeArrowheads="1"/>
            </p:cNvSpPr>
            <p:nvPr/>
          </p:nvSpPr>
          <p:spPr bwMode="auto">
            <a:xfrm>
              <a:off x="3141260" y="5283958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23598" name="Rechthoek 17"/>
            <p:cNvSpPr>
              <a:spLocks noChangeArrowheads="1"/>
            </p:cNvSpPr>
            <p:nvPr/>
          </p:nvSpPr>
          <p:spPr bwMode="auto">
            <a:xfrm>
              <a:off x="3648502" y="5286233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23599" name="Rechthoek 18"/>
            <p:cNvSpPr>
              <a:spLocks noChangeArrowheads="1"/>
            </p:cNvSpPr>
            <p:nvPr/>
          </p:nvSpPr>
          <p:spPr bwMode="auto">
            <a:xfrm>
              <a:off x="4142096" y="5281684"/>
              <a:ext cx="504967" cy="53908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23600" name="Rechthoek 19"/>
            <p:cNvSpPr>
              <a:spLocks noChangeArrowheads="1"/>
            </p:cNvSpPr>
            <p:nvPr/>
          </p:nvSpPr>
          <p:spPr bwMode="auto">
            <a:xfrm>
              <a:off x="4656162" y="5283959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23601" name="Rechthoek 20"/>
            <p:cNvSpPr>
              <a:spLocks noChangeArrowheads="1"/>
            </p:cNvSpPr>
            <p:nvPr/>
          </p:nvSpPr>
          <p:spPr bwMode="auto">
            <a:xfrm>
              <a:off x="5163404" y="5286233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23602" name="Rechthoek 21"/>
            <p:cNvSpPr>
              <a:spLocks noChangeArrowheads="1"/>
            </p:cNvSpPr>
            <p:nvPr/>
          </p:nvSpPr>
          <p:spPr bwMode="auto">
            <a:xfrm>
              <a:off x="5656998" y="5281684"/>
              <a:ext cx="504967" cy="53908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23603" name="Rechthoek 22"/>
            <p:cNvSpPr>
              <a:spLocks noChangeArrowheads="1"/>
            </p:cNvSpPr>
            <p:nvPr/>
          </p:nvSpPr>
          <p:spPr bwMode="auto">
            <a:xfrm>
              <a:off x="6164240" y="5277135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23604" name="Rechthoek 23"/>
            <p:cNvSpPr>
              <a:spLocks noChangeArrowheads="1"/>
            </p:cNvSpPr>
            <p:nvPr/>
          </p:nvSpPr>
          <p:spPr bwMode="auto">
            <a:xfrm>
              <a:off x="6676031" y="5283959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23605" name="Rechthoek 24"/>
            <p:cNvSpPr>
              <a:spLocks noChangeArrowheads="1"/>
            </p:cNvSpPr>
            <p:nvPr/>
          </p:nvSpPr>
          <p:spPr bwMode="auto">
            <a:xfrm>
              <a:off x="7183273" y="5286233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23606" name="Rechthoek 25"/>
            <p:cNvSpPr>
              <a:spLocks noChangeArrowheads="1"/>
            </p:cNvSpPr>
            <p:nvPr/>
          </p:nvSpPr>
          <p:spPr bwMode="auto">
            <a:xfrm>
              <a:off x="7676867" y="5281684"/>
              <a:ext cx="504967" cy="53908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</p:grpSp>
      <p:cxnSp>
        <p:nvCxnSpPr>
          <p:cNvPr id="323594" name="Rechte verbindingslijn met pijl 28"/>
          <p:cNvCxnSpPr>
            <a:cxnSpLocks noChangeShapeType="1"/>
          </p:cNvCxnSpPr>
          <p:nvPr/>
        </p:nvCxnSpPr>
        <p:spPr bwMode="auto">
          <a:xfrm flipV="1">
            <a:off x="3038475" y="4995864"/>
            <a:ext cx="1296988" cy="5175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186810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Accessing array using loops</a:t>
            </a:r>
          </a:p>
        </p:txBody>
      </p:sp>
      <p:sp>
        <p:nvSpPr>
          <p:cNvPr id="320515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IE" dirty="0"/>
          </a:p>
          <a:p>
            <a:pPr lvl="1"/>
            <a:r>
              <a:rPr lang="en-IE" dirty="0"/>
              <a:t>Use for-counter as indexer if you want to access each element of your array</a:t>
            </a:r>
          </a:p>
        </p:txBody>
      </p:sp>
      <p:sp>
        <p:nvSpPr>
          <p:cNvPr id="320516" name="Tijdelijke aanduiding voor dianumm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 | </a:t>
            </a:r>
            <a:fld id="{54C48B86-9265-4393-8A6B-CD8E28ABD93C}" type="slidenum">
              <a:rPr lang="nl-NL" smtClean="0"/>
              <a:pPr/>
              <a:t>24</a:t>
            </a:fld>
            <a:endParaRPr lang="nl-NL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6619" b="17713"/>
          <a:stretch/>
        </p:blipFill>
        <p:spPr bwMode="auto">
          <a:xfrm>
            <a:off x="1279994" y="2683275"/>
            <a:ext cx="8158588" cy="1491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hthoek 6"/>
          <p:cNvSpPr>
            <a:spLocks noChangeArrowheads="1"/>
          </p:cNvSpPr>
          <p:nvPr/>
        </p:nvSpPr>
        <p:spPr bwMode="auto">
          <a:xfrm>
            <a:off x="3350890" y="3562351"/>
            <a:ext cx="5464636" cy="334946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76235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Array element </a:t>
            </a:r>
            <a:r>
              <a:rPr lang="en-IE" dirty="0" err="1"/>
              <a:t>nummering</a:t>
            </a:r>
            <a:r>
              <a:rPr lang="en-IE" dirty="0"/>
              <a:t>: </a:t>
            </a:r>
            <a:r>
              <a:rPr lang="en-IE" b="1" dirty="0" err="1"/>
              <a:t>IndexOutOfRangeException</a:t>
            </a:r>
            <a:endParaRPr lang="en-IE" b="1" dirty="0"/>
          </a:p>
        </p:txBody>
      </p:sp>
      <p:sp>
        <p:nvSpPr>
          <p:cNvPr id="324611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/>
              <a:t>Starts from 0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So following line will give an error as the size is only 11 (</a:t>
            </a:r>
            <a:r>
              <a:rPr lang="en-IE" b="1" dirty="0"/>
              <a:t>new int [11])</a:t>
            </a:r>
            <a:endParaRPr lang="en-IE" dirty="0"/>
          </a:p>
          <a:p>
            <a:pPr lvl="2">
              <a:buFont typeface="Times" charset="0"/>
              <a:buNone/>
            </a:pPr>
            <a:r>
              <a:rPr lang="en-IE" dirty="0"/>
              <a:t>scores[11] =20;</a:t>
            </a:r>
          </a:p>
          <a:p>
            <a:pPr lvl="2">
              <a:buFont typeface="Times" charset="0"/>
              <a:buNone/>
            </a:pPr>
            <a:endParaRPr lang="en-IE" dirty="0"/>
          </a:p>
          <a:p>
            <a:pPr lvl="2">
              <a:buFont typeface="Times" charset="0"/>
              <a:buNone/>
            </a:pPr>
            <a:r>
              <a:rPr lang="en-IE" b="1" u="sng" dirty="0"/>
              <a:t>IMPORTANT: Your compiler/VS won’t warn you if you write code that goes out of range.</a:t>
            </a:r>
          </a:p>
        </p:txBody>
      </p:sp>
      <p:sp>
        <p:nvSpPr>
          <p:cNvPr id="324612" name="Tijdelijke aanduiding voor dianumm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 | </a:t>
            </a:r>
            <a:fld id="{B95ECA9A-E1E6-424C-A1C2-85C23DAD76BB}" type="slidenum">
              <a:rPr lang="nl-NL" smtClean="0"/>
              <a:pPr/>
              <a:t>25</a:t>
            </a:fld>
            <a:endParaRPr lang="nl-NL" dirty="0"/>
          </a:p>
        </p:txBody>
      </p:sp>
      <p:grpSp>
        <p:nvGrpSpPr>
          <p:cNvPr id="324613" name="Groep 27"/>
          <p:cNvGrpSpPr>
            <a:grpSpLocks/>
          </p:cNvGrpSpPr>
          <p:nvPr/>
        </p:nvGrpSpPr>
        <p:grpSpPr bwMode="auto">
          <a:xfrm>
            <a:off x="2366963" y="2651125"/>
            <a:ext cx="5867400" cy="1200150"/>
            <a:chOff x="2497541" y="4776716"/>
            <a:chExt cx="5868538" cy="1201003"/>
          </a:xfrm>
        </p:grpSpPr>
        <p:sp>
          <p:nvSpPr>
            <p:cNvPr id="324615" name="Rechthoek 5"/>
            <p:cNvSpPr>
              <a:spLocks noChangeArrowheads="1"/>
            </p:cNvSpPr>
            <p:nvPr/>
          </p:nvSpPr>
          <p:spPr bwMode="auto">
            <a:xfrm>
              <a:off x="2497541" y="4776716"/>
              <a:ext cx="5868538" cy="1201003"/>
            </a:xfrm>
            <a:prstGeom prst="rect">
              <a:avLst/>
            </a:prstGeom>
            <a:solidFill>
              <a:srgbClr val="92D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IE" dirty="0"/>
                <a:t>Int array object in memory location </a:t>
              </a:r>
              <a:r>
                <a:rPr lang="en-IE" b="1" dirty="0"/>
                <a:t>0x0234567</a:t>
              </a:r>
            </a:p>
          </p:txBody>
        </p:sp>
        <p:sp>
          <p:nvSpPr>
            <p:cNvPr id="324616" name="Rechthoek 6"/>
            <p:cNvSpPr>
              <a:spLocks noChangeArrowheads="1"/>
            </p:cNvSpPr>
            <p:nvPr/>
          </p:nvSpPr>
          <p:spPr bwMode="auto">
            <a:xfrm>
              <a:off x="2634018" y="5281684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IE"/>
                <a:t>0</a:t>
              </a:r>
            </a:p>
          </p:txBody>
        </p:sp>
        <p:sp>
          <p:nvSpPr>
            <p:cNvPr id="324617" name="Rechthoek 7"/>
            <p:cNvSpPr>
              <a:spLocks noChangeArrowheads="1"/>
            </p:cNvSpPr>
            <p:nvPr/>
          </p:nvSpPr>
          <p:spPr bwMode="auto">
            <a:xfrm>
              <a:off x="3141260" y="5283958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IE"/>
                <a:t>1</a:t>
              </a:r>
            </a:p>
          </p:txBody>
        </p:sp>
        <p:sp>
          <p:nvSpPr>
            <p:cNvPr id="324618" name="Rechthoek 8"/>
            <p:cNvSpPr>
              <a:spLocks noChangeArrowheads="1"/>
            </p:cNvSpPr>
            <p:nvPr/>
          </p:nvSpPr>
          <p:spPr bwMode="auto">
            <a:xfrm>
              <a:off x="3648502" y="5286233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IE"/>
                <a:t>2</a:t>
              </a:r>
            </a:p>
          </p:txBody>
        </p:sp>
        <p:sp>
          <p:nvSpPr>
            <p:cNvPr id="324619" name="Rechthoek 9"/>
            <p:cNvSpPr>
              <a:spLocks noChangeArrowheads="1"/>
            </p:cNvSpPr>
            <p:nvPr/>
          </p:nvSpPr>
          <p:spPr bwMode="auto">
            <a:xfrm>
              <a:off x="4142096" y="5281684"/>
              <a:ext cx="504967" cy="53908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IE"/>
                <a:t>3</a:t>
              </a:r>
            </a:p>
          </p:txBody>
        </p:sp>
        <p:sp>
          <p:nvSpPr>
            <p:cNvPr id="324620" name="Rechthoek 10"/>
            <p:cNvSpPr>
              <a:spLocks noChangeArrowheads="1"/>
            </p:cNvSpPr>
            <p:nvPr/>
          </p:nvSpPr>
          <p:spPr bwMode="auto">
            <a:xfrm>
              <a:off x="4656162" y="5283959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IE"/>
                <a:t>4</a:t>
              </a:r>
            </a:p>
          </p:txBody>
        </p:sp>
        <p:sp>
          <p:nvSpPr>
            <p:cNvPr id="324621" name="Rechthoek 11"/>
            <p:cNvSpPr>
              <a:spLocks noChangeArrowheads="1"/>
            </p:cNvSpPr>
            <p:nvPr/>
          </p:nvSpPr>
          <p:spPr bwMode="auto">
            <a:xfrm>
              <a:off x="5163404" y="5286233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IE"/>
                <a:t>5</a:t>
              </a:r>
            </a:p>
          </p:txBody>
        </p:sp>
        <p:sp>
          <p:nvSpPr>
            <p:cNvPr id="324622" name="Rechthoek 12"/>
            <p:cNvSpPr>
              <a:spLocks noChangeArrowheads="1"/>
            </p:cNvSpPr>
            <p:nvPr/>
          </p:nvSpPr>
          <p:spPr bwMode="auto">
            <a:xfrm>
              <a:off x="5656998" y="5281684"/>
              <a:ext cx="504967" cy="53908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IE"/>
                <a:t>6</a:t>
              </a:r>
            </a:p>
          </p:txBody>
        </p:sp>
        <p:sp>
          <p:nvSpPr>
            <p:cNvPr id="324623" name="Rechthoek 13"/>
            <p:cNvSpPr>
              <a:spLocks noChangeArrowheads="1"/>
            </p:cNvSpPr>
            <p:nvPr/>
          </p:nvSpPr>
          <p:spPr bwMode="auto">
            <a:xfrm>
              <a:off x="6164240" y="5277135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IE"/>
                <a:t>7</a:t>
              </a:r>
            </a:p>
          </p:txBody>
        </p:sp>
        <p:sp>
          <p:nvSpPr>
            <p:cNvPr id="324624" name="Rechthoek 14"/>
            <p:cNvSpPr>
              <a:spLocks noChangeArrowheads="1"/>
            </p:cNvSpPr>
            <p:nvPr/>
          </p:nvSpPr>
          <p:spPr bwMode="auto">
            <a:xfrm>
              <a:off x="6676031" y="5283959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IE"/>
                <a:t>8</a:t>
              </a:r>
            </a:p>
          </p:txBody>
        </p:sp>
        <p:sp>
          <p:nvSpPr>
            <p:cNvPr id="324625" name="Rechthoek 15"/>
            <p:cNvSpPr>
              <a:spLocks noChangeArrowheads="1"/>
            </p:cNvSpPr>
            <p:nvPr/>
          </p:nvSpPr>
          <p:spPr bwMode="auto">
            <a:xfrm>
              <a:off x="7183273" y="5286233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IE"/>
                <a:t>9</a:t>
              </a:r>
            </a:p>
          </p:txBody>
        </p:sp>
        <p:sp>
          <p:nvSpPr>
            <p:cNvPr id="324626" name="Rechthoek 16"/>
            <p:cNvSpPr>
              <a:spLocks noChangeArrowheads="1"/>
            </p:cNvSpPr>
            <p:nvPr/>
          </p:nvSpPr>
          <p:spPr bwMode="auto">
            <a:xfrm>
              <a:off x="7676867" y="5281684"/>
              <a:ext cx="504967" cy="53908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IE"/>
                <a:t>10</a:t>
              </a:r>
            </a:p>
          </p:txBody>
        </p:sp>
      </p:grpSp>
      <p:pic>
        <p:nvPicPr>
          <p:cNvPr id="277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86700" y="86681"/>
            <a:ext cx="4305300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414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Big arrays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/>
              <a:t>Array size doesn’t matter. Your code remains the same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Tip:</a:t>
            </a:r>
          </a:p>
          <a:p>
            <a:pPr lvl="1"/>
            <a:r>
              <a:rPr lang="en-IE" dirty="0"/>
              <a:t>Use MAGIC NUMBERS and/or .Length</a:t>
            </a:r>
          </a:p>
          <a:p>
            <a:endParaRPr lang="en-IE" dirty="0"/>
          </a:p>
          <a:p>
            <a:endParaRPr lang="en-IE" dirty="0"/>
          </a:p>
        </p:txBody>
      </p:sp>
      <p:sp>
        <p:nvSpPr>
          <p:cNvPr id="325636" name="Tijdelijke aanduiding voor dianumm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 | </a:t>
            </a:r>
            <a:fld id="{6295FB24-EE9B-4DD4-B1F1-0AC024BB26FD}" type="slidenum">
              <a:rPr lang="nl-NL" smtClean="0"/>
              <a:pPr/>
              <a:t>26</a:t>
            </a:fld>
            <a:endParaRPr lang="nl-NL" dirty="0"/>
          </a:p>
        </p:txBody>
      </p:sp>
      <p:pic>
        <p:nvPicPr>
          <p:cNvPr id="278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85667" y="2452687"/>
            <a:ext cx="6740848" cy="268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3232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Magic numbers en arrays</a:t>
            </a:r>
          </a:p>
        </p:txBody>
      </p:sp>
      <p:sp>
        <p:nvSpPr>
          <p:cNvPr id="326659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Example with Magic Numbers:</a:t>
            </a:r>
          </a:p>
          <a:p>
            <a:endParaRPr lang="en-IE" dirty="0"/>
          </a:p>
        </p:txBody>
      </p:sp>
      <p:sp>
        <p:nvSpPr>
          <p:cNvPr id="326660" name="Tijdelijke aanduiding voor dianumm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 | </a:t>
            </a:r>
            <a:fld id="{ADE8CE54-75C4-4ED6-BD76-461DDD6366C5}" type="slidenum">
              <a:rPr lang="nl-NL" smtClean="0"/>
              <a:pPr/>
              <a:t>27</a:t>
            </a:fld>
            <a:endParaRPr lang="nl-NL" dirty="0"/>
          </a:p>
        </p:txBody>
      </p:sp>
      <p:pic>
        <p:nvPicPr>
          <p:cNvPr id="32666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1641" b="17650"/>
          <a:stretch/>
        </p:blipFill>
        <p:spPr bwMode="auto">
          <a:xfrm>
            <a:off x="1903830" y="2601157"/>
            <a:ext cx="8139666" cy="1688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51151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077200" y="6324600"/>
            <a:ext cx="20574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76579B2-5F38-4617-B104-114BD8CC2FEA}" type="slidenum">
              <a:rPr lang="en-US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8077200" cy="1143000"/>
          </a:xfrm>
        </p:spPr>
        <p:txBody>
          <a:bodyPr/>
          <a:lstStyle/>
          <a:p>
            <a:pPr eaLnBrk="1" hangingPunct="1"/>
            <a:r>
              <a:rPr lang="en-US"/>
              <a:t>Initializing an Array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76400"/>
            <a:ext cx="8305800" cy="45720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/>
              <a:t>In C#, arrays are objects</a:t>
            </a:r>
          </a:p>
          <a:p>
            <a:pPr lvl="1" eaLnBrk="1" hangingPunct="1"/>
            <a:r>
              <a:rPr lang="en-US"/>
              <a:t>Arrays are instances of a class named </a:t>
            </a:r>
            <a:r>
              <a:rPr lang="en-US">
                <a:latin typeface="Courier New" pitchFamily="1" charset="0"/>
              </a:rPr>
              <a:t>System.Array</a:t>
            </a:r>
          </a:p>
          <a:p>
            <a:pPr eaLnBrk="1" hangingPunct="1"/>
            <a:r>
              <a:rPr lang="en-US"/>
              <a:t>Initializing objects</a:t>
            </a:r>
          </a:p>
          <a:p>
            <a:pPr lvl="1" eaLnBrk="1" hangingPunct="1"/>
            <a:r>
              <a:rPr lang="en-US"/>
              <a:t>Numeric fields: 0</a:t>
            </a:r>
          </a:p>
          <a:p>
            <a:pPr lvl="1" eaLnBrk="1" hangingPunct="1"/>
            <a:r>
              <a:rPr lang="en-US"/>
              <a:t>Character fields: ‘\u0000’ or </a:t>
            </a:r>
            <a:r>
              <a:rPr lang="en-US">
                <a:latin typeface="Courier New" pitchFamily="1" charset="0"/>
              </a:rPr>
              <a:t>null</a:t>
            </a:r>
          </a:p>
          <a:p>
            <a:pPr lvl="1" eaLnBrk="1" hangingPunct="1"/>
            <a:r>
              <a:rPr lang="en-US">
                <a:latin typeface="Courier New" pitchFamily="1" charset="0"/>
              </a:rPr>
              <a:t>bool</a:t>
            </a:r>
            <a:r>
              <a:rPr lang="en-US"/>
              <a:t> fields: </a:t>
            </a:r>
            <a:r>
              <a:rPr lang="en-US">
                <a:latin typeface="Courier New" pitchFamily="1" charset="0"/>
              </a:rPr>
              <a:t>false</a:t>
            </a:r>
          </a:p>
          <a:p>
            <a:pPr eaLnBrk="1" hangingPunct="1"/>
            <a:r>
              <a:rPr lang="en-US" b="1"/>
              <a:t>Initializer list</a:t>
            </a:r>
          </a:p>
          <a:p>
            <a:pPr lvl="1" eaLnBrk="1" hangingPunct="1"/>
            <a:r>
              <a:rPr lang="en-US"/>
              <a:t>List of values provided for an array</a:t>
            </a:r>
          </a:p>
        </p:txBody>
      </p:sp>
    </p:spTree>
    <p:extLst>
      <p:ext uri="{BB962C8B-B14F-4D97-AF65-F5344CB8AC3E}">
        <p14:creationId xmlns:p14="http://schemas.microsoft.com/office/powerpoint/2010/main" val="28729079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 eaLnBrk="1" hangingPunct="1"/>
            <a:r>
              <a:rPr lang="en-US" dirty="0">
                <a:solidFill>
                  <a:schemeClr val="accent1"/>
                </a:solidFill>
              </a:rPr>
              <a:t>Array initialization with known values:</a:t>
            </a: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en-US" sz="2200" dirty="0"/>
              <a:t>Use different syntax if you already know the content beforehand.</a:t>
            </a:r>
          </a:p>
          <a:p>
            <a:pPr eaLnBrk="1" hangingPunct="1">
              <a:defRPr/>
            </a:pPr>
            <a:r>
              <a:rPr lang="en-US" sz="2200" dirty="0"/>
              <a:t>These are all equals ways (pick what you like the most):</a:t>
            </a:r>
          </a:p>
          <a:p>
            <a:pPr lvl="1" eaLnBrk="1" hangingPunct="1">
              <a:buFontTx/>
              <a:buNone/>
              <a:defRPr/>
            </a:pPr>
            <a:endParaRPr lang="en-US" sz="2200" dirty="0">
              <a:latin typeface="Courier New" pitchFamily="49" charset="0"/>
            </a:endParaRPr>
          </a:p>
          <a:p>
            <a:pPr lvl="1" eaLnBrk="1" hangingPunct="1">
              <a:buFontTx/>
              <a:buNone/>
              <a:defRPr/>
            </a:pPr>
            <a:r>
              <a:rPr lang="en-US" sz="2200" dirty="0">
                <a:latin typeface="Courier New" pitchFamily="49" charset="0"/>
              </a:rPr>
              <a:t>  </a:t>
            </a:r>
          </a:p>
          <a:p>
            <a:pPr lvl="1" eaLnBrk="1" hangingPunct="1">
              <a:buFontTx/>
              <a:buNone/>
              <a:defRPr/>
            </a:pPr>
            <a:endParaRPr lang="en-US" sz="2200" dirty="0">
              <a:latin typeface="Courier New" pitchFamily="49" charset="0"/>
            </a:endParaRP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40B5470C-91B8-4FF7-A835-C687C0AF04D1}"/>
              </a:ext>
            </a:extLst>
          </p:cNvPr>
          <p:cNvSpPr/>
          <p:nvPr/>
        </p:nvSpPr>
        <p:spPr>
          <a:xfrm>
            <a:off x="4849198" y="3804761"/>
            <a:ext cx="68803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myScores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[5] { 100, 76, 88, 100, 90 };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myScores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{ 100, 76, 88, 100, 90 };</a:t>
            </a:r>
          </a:p>
          <a:p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myScores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= { 100, 76, 88, 100, 90 };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09595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Arrays </a:t>
            </a:r>
            <a:r>
              <a:rPr lang="nl-BE" dirty="0" err="1"/>
              <a:t>to</a:t>
            </a:r>
            <a:r>
              <a:rPr lang="nl-BE" dirty="0"/>
              <a:t> the </a:t>
            </a:r>
            <a:r>
              <a:rPr lang="nl-BE" dirty="0" err="1"/>
              <a:t>rescue</a:t>
            </a:r>
            <a:endParaRPr lang="nl-BE" dirty="0"/>
          </a:p>
        </p:txBody>
      </p:sp>
      <p:grpSp>
        <p:nvGrpSpPr>
          <p:cNvPr id="7" name="Groep 6"/>
          <p:cNvGrpSpPr/>
          <p:nvPr/>
        </p:nvGrpSpPr>
        <p:grpSpPr>
          <a:xfrm>
            <a:off x="1647401" y="1403554"/>
            <a:ext cx="4771985" cy="1956390"/>
            <a:chOff x="544290" y="999461"/>
            <a:chExt cx="4771985" cy="1956390"/>
          </a:xfrm>
          <a:solidFill>
            <a:srgbClr val="FFC000"/>
          </a:solidFill>
        </p:grpSpPr>
        <p:sp>
          <p:nvSpPr>
            <p:cNvPr id="6" name="Rechthoek 5"/>
            <p:cNvSpPr/>
            <p:nvPr/>
          </p:nvSpPr>
          <p:spPr bwMode="auto">
            <a:xfrm>
              <a:off x="544290" y="999461"/>
              <a:ext cx="4752754" cy="195639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nl-BE"/>
            </a:p>
          </p:txBody>
        </p:sp>
        <p:sp>
          <p:nvSpPr>
            <p:cNvPr id="5" name="Rechthoek 4"/>
            <p:cNvSpPr/>
            <p:nvPr/>
          </p:nvSpPr>
          <p:spPr>
            <a:xfrm>
              <a:off x="744275" y="1515991"/>
              <a:ext cx="4572000" cy="923330"/>
            </a:xfrm>
            <a:prstGeom prst="rect">
              <a:avLst/>
            </a:prstGeom>
            <a:grpFill/>
          </p:spPr>
          <p:txBody>
            <a:bodyPr>
              <a:spAutoFit/>
            </a:bodyPr>
            <a:lstStyle/>
            <a:p>
              <a:r>
                <a:rPr lang="en-IE" b="1" dirty="0"/>
                <a:t>Via arrays </a:t>
              </a:r>
              <a:r>
                <a:rPr lang="en-IE" b="1" dirty="0" err="1"/>
                <a:t>kunnen</a:t>
              </a:r>
              <a:r>
                <a:rPr lang="en-IE" b="1" dirty="0"/>
                <a:t> we </a:t>
              </a:r>
              <a:r>
                <a:rPr lang="en-IE" b="1" dirty="0" err="1"/>
                <a:t>een</a:t>
              </a:r>
              <a:r>
                <a:rPr lang="en-IE" b="1" dirty="0"/>
                <a:t> </a:t>
              </a:r>
              <a:r>
                <a:rPr lang="en-IE" b="1" dirty="0" err="1"/>
                <a:t>grote</a:t>
              </a:r>
              <a:r>
                <a:rPr lang="en-IE" b="1" dirty="0"/>
                <a:t> </a:t>
              </a:r>
              <a:r>
                <a:rPr lang="en-IE" b="1" dirty="0" err="1"/>
                <a:t>hoeveelheid</a:t>
              </a:r>
              <a:r>
                <a:rPr lang="en-IE" b="1" dirty="0"/>
                <a:t> data op </a:t>
              </a:r>
              <a:r>
                <a:rPr lang="en-IE" b="1" dirty="0" err="1"/>
                <a:t>eenvoudige</a:t>
              </a:r>
              <a:r>
                <a:rPr lang="en-IE" b="1" dirty="0"/>
                <a:t> </a:t>
              </a:r>
              <a:r>
                <a:rPr lang="en-IE" b="1" dirty="0" err="1"/>
                <a:t>manier</a:t>
              </a:r>
              <a:r>
                <a:rPr lang="en-IE" b="1" dirty="0"/>
                <a:t> </a:t>
              </a:r>
              <a:r>
                <a:rPr lang="en-IE" b="1" dirty="0" err="1"/>
                <a:t>gebruiken</a:t>
              </a:r>
              <a:r>
                <a:rPr lang="en-IE" b="1" dirty="0"/>
                <a:t>.</a:t>
              </a:r>
            </a:p>
          </p:txBody>
        </p:sp>
      </p:grpSp>
      <p:pic>
        <p:nvPicPr>
          <p:cNvPr id="8194" name="Picture 2" descr="http://svzwolle.nl/image.php/f06b9_1%20meter%20bier.jpg?image=/_img/f06b9_1%20meter%20bier.jpg&amp;width=460&amp;height=320&amp;cropratio=1.44: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9356" y="3200963"/>
            <a:ext cx="4924188" cy="3693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975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1A830B-F9E3-4D6B-9CE3-B8CBBE07D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Array </a:t>
            </a:r>
            <a:r>
              <a:rPr lang="nl-BE" dirty="0" err="1"/>
              <a:t>initializer</a:t>
            </a:r>
            <a:r>
              <a:rPr lang="nl-BE" dirty="0"/>
              <a:t> syntax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2A1C1BF-F967-471F-A6E7-EA7EFD749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416" y="2216505"/>
            <a:ext cx="11912601" cy="4902200"/>
          </a:xfrm>
        </p:spPr>
        <p:txBody>
          <a:bodyPr/>
          <a:lstStyle/>
          <a:p>
            <a:pPr lvl="1" eaLnBrk="1" hangingPunct="1">
              <a:buFontTx/>
              <a:buNone/>
              <a:defRPr/>
            </a:pPr>
            <a:r>
              <a:rPr lang="en-US" sz="2000" dirty="0"/>
              <a:t>Other examples:</a:t>
            </a:r>
          </a:p>
          <a:p>
            <a:pPr lvl="1" eaLnBrk="1" hangingPunct="1">
              <a:buFontTx/>
              <a:buNone/>
              <a:defRPr/>
            </a:pPr>
            <a:r>
              <a:rPr lang="en-US" sz="2000" dirty="0"/>
              <a:t>	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6189602-2188-4B81-B926-D8A3000DDB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30</a:t>
            </a:fld>
            <a:endParaRPr lang="nl-NL" dirty="0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42A90C24-FE38-42DD-939B-096A3D88B1D6}"/>
              </a:ext>
            </a:extLst>
          </p:cNvPr>
          <p:cNvSpPr/>
          <p:nvPr/>
        </p:nvSpPr>
        <p:spPr>
          <a:xfrm>
            <a:off x="1045716" y="2823686"/>
            <a:ext cx="102795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possibleNames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= { “Bo”, “Bob”, “Frank”, “Younes”, “Yin”, “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Celeste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” };</a:t>
            </a:r>
          </a:p>
          <a:p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[] klinkers = {‘a’, ‘e’, ‘i’, ‘o’, ‘u’};</a:t>
            </a:r>
          </a:p>
          <a:p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binaryCode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= {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526321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Array initializers: always </a:t>
            </a:r>
            <a:r>
              <a:rPr lang="en-US" sz="5400">
                <a:solidFill>
                  <a:srgbClr val="FFFFFF"/>
                </a:solidFill>
              </a:rPr>
              <a:t>by reference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605" name="Picture 32" descr="Fig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" y="2741094"/>
            <a:ext cx="11496821" cy="3535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19701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FF21BD-0591-4A71-8E47-EA6963C7C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C3F3AEB-6905-47EE-9D77-5BFF82BAA8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6436E5E-3406-4318-BE1A-B188B3B97D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07DCCE98-C9D1-4FEF-ADDE-AE30A9E734C1}" type="slidenum">
              <a:rPr lang="nl-NL" smtClean="0"/>
              <a:pPr>
                <a:defRPr/>
              </a:pPr>
              <a:t>32</a:t>
            </a:fld>
            <a:endParaRPr lang="nl-NL" dirty="0"/>
          </a:p>
        </p:txBody>
      </p:sp>
      <p:pic>
        <p:nvPicPr>
          <p:cNvPr id="5" name="Picture 2" descr="ARRAY OF GODS !!!">
            <a:extLst>
              <a:ext uri="{FF2B5EF4-FFF2-40B4-BE49-F238E27FC236}">
                <a16:creationId xmlns:a16="http://schemas.microsoft.com/office/drawing/2014/main" id="{FDB92B7A-877C-4836-8E80-511B38B09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266" y="121220"/>
            <a:ext cx="3781425" cy="746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6168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/>
          <p:cNvSpPr/>
          <p:nvPr/>
        </p:nvSpPr>
        <p:spPr bwMode="auto">
          <a:xfrm>
            <a:off x="-106532" y="-180753"/>
            <a:ext cx="12703945" cy="7304567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Square </a:t>
            </a:r>
            <a:r>
              <a:rPr lang="nl-BE" dirty="0" err="1"/>
              <a:t>brackets</a:t>
            </a:r>
            <a:r>
              <a:rPr lang="nl-BE" dirty="0"/>
              <a:t> in C# == arrays </a:t>
            </a:r>
            <a:r>
              <a:rPr lang="nl-BE" dirty="0" err="1"/>
              <a:t>incoming</a:t>
            </a:r>
            <a:r>
              <a:rPr lang="nl-BE" dirty="0"/>
              <a:t>!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170807" y="839625"/>
            <a:ext cx="8212137" cy="4902200"/>
          </a:xfrm>
        </p:spPr>
        <p:txBody>
          <a:bodyPr/>
          <a:lstStyle/>
          <a:p>
            <a:pPr marL="0" indent="0">
              <a:buNone/>
            </a:pPr>
            <a:r>
              <a:rPr lang="nl-BE" sz="34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 </a:t>
            </a:r>
            <a:r>
              <a:rPr lang="fr-FR" sz="34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endParaRPr lang="nl-BE" sz="34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42543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BE" dirty="0"/>
              <a:t>Array</a:t>
            </a:r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92D07FF5-9EDD-492B-B27D-C54D4CF770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248506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0138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18466" name="Titel 1"/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IE">
                <a:solidFill>
                  <a:srgbClr val="000000"/>
                </a:solidFill>
              </a:rPr>
              <a:t>Declaration</a:t>
            </a:r>
          </a:p>
        </p:txBody>
      </p:sp>
      <p:sp>
        <p:nvSpPr>
          <p:cNvPr id="78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4D43A10D-A8E2-47E8-87CD-2A26A5B60F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18467" name="Tijdelijke aanduiding voor inhoud 2"/>
          <p:cNvSpPr>
            <a:spLocks noGrp="1"/>
          </p:cNvSpPr>
          <p:nvPr>
            <p:ph idx="1"/>
          </p:nvPr>
        </p:nvSpPr>
        <p:spPr>
          <a:xfrm>
            <a:off x="5674032" y="2257006"/>
            <a:ext cx="6067714" cy="3639289"/>
          </a:xfrm>
        </p:spPr>
        <p:txBody>
          <a:bodyPr anchor="ctr">
            <a:normAutofit/>
          </a:bodyPr>
          <a:lstStyle/>
          <a:p>
            <a:r>
              <a:rPr lang="en-IE" sz="1900" dirty="0">
                <a:solidFill>
                  <a:srgbClr val="000000"/>
                </a:solidFill>
              </a:rPr>
              <a:t>Declare type as follows:</a:t>
            </a:r>
          </a:p>
          <a:p>
            <a:endParaRPr lang="en-IE" sz="1900" dirty="0">
              <a:solidFill>
                <a:srgbClr val="000000"/>
              </a:solidFill>
            </a:endParaRPr>
          </a:p>
          <a:p>
            <a:pPr lvl="1">
              <a:buFont typeface="Times" charset="0"/>
              <a:buNone/>
            </a:pPr>
            <a:r>
              <a:rPr lang="en-IE" sz="1900" dirty="0">
                <a:solidFill>
                  <a:srgbClr val="000000"/>
                </a:solidFill>
                <a:latin typeface="Courier" pitchFamily="49" charset="0"/>
              </a:rPr>
              <a:t>type [] </a:t>
            </a:r>
            <a:r>
              <a:rPr lang="en-IE" sz="1900" dirty="0" err="1">
                <a:solidFill>
                  <a:srgbClr val="000000"/>
                </a:solidFill>
                <a:latin typeface="Courier" pitchFamily="49" charset="0"/>
              </a:rPr>
              <a:t>variabelename</a:t>
            </a:r>
            <a:endParaRPr lang="en-IE" sz="1900" dirty="0">
              <a:solidFill>
                <a:srgbClr val="000000"/>
              </a:solidFill>
              <a:latin typeface="Courier" pitchFamily="49" charset="0"/>
            </a:endParaRPr>
          </a:p>
          <a:p>
            <a:pPr lvl="1">
              <a:buFont typeface="Times" charset="0"/>
              <a:buNone/>
            </a:pPr>
            <a:endParaRPr lang="en-IE" sz="1900" dirty="0">
              <a:solidFill>
                <a:srgbClr val="000000"/>
              </a:solidFill>
            </a:endParaRPr>
          </a:p>
          <a:p>
            <a:pPr lvl="1">
              <a:buFont typeface="Times" charset="0"/>
              <a:buNone/>
            </a:pPr>
            <a:r>
              <a:rPr lang="en-IE" sz="1900" dirty="0">
                <a:solidFill>
                  <a:srgbClr val="000000"/>
                </a:solidFill>
              </a:rPr>
              <a:t>Examples:</a:t>
            </a:r>
          </a:p>
          <a:p>
            <a:pPr lvl="1">
              <a:buFont typeface="Times" charset="0"/>
              <a:buNone/>
            </a:pPr>
            <a:r>
              <a:rPr lang="en-IE" sz="1900" dirty="0">
                <a:solidFill>
                  <a:srgbClr val="000000"/>
                </a:solidFill>
                <a:latin typeface="Courier" pitchFamily="49" charset="0"/>
              </a:rPr>
              <a:t>	int[] vars; </a:t>
            </a:r>
          </a:p>
          <a:p>
            <a:pPr lvl="1">
              <a:buFont typeface="Times" charset="0"/>
              <a:buNone/>
            </a:pPr>
            <a:r>
              <a:rPr lang="en-IE" sz="1900" dirty="0">
                <a:solidFill>
                  <a:srgbClr val="000000"/>
                </a:solidFill>
                <a:latin typeface="Courier" pitchFamily="49" charset="0"/>
              </a:rPr>
              <a:t>			</a:t>
            </a:r>
            <a:r>
              <a:rPr lang="en-IE" sz="1900" dirty="0">
                <a:solidFill>
                  <a:srgbClr val="000000"/>
                </a:solidFill>
                <a:ea typeface="+mn-ea"/>
                <a:cs typeface="+mn-cs"/>
              </a:rPr>
              <a:t>Read as: “array of </a:t>
            </a:r>
            <a:r>
              <a:rPr lang="en-IE" sz="1900" dirty="0" err="1">
                <a:solidFill>
                  <a:srgbClr val="000000"/>
                </a:solidFill>
                <a:ea typeface="+mn-ea"/>
                <a:cs typeface="+mn-cs"/>
              </a:rPr>
              <a:t>ints</a:t>
            </a:r>
            <a:r>
              <a:rPr lang="en-IE" sz="1900" dirty="0">
                <a:solidFill>
                  <a:srgbClr val="000000"/>
                </a:solidFill>
                <a:ea typeface="+mn-ea"/>
                <a:cs typeface="+mn-cs"/>
              </a:rPr>
              <a:t>, called vars”</a:t>
            </a:r>
          </a:p>
          <a:p>
            <a:pPr lvl="1">
              <a:buFont typeface="Times" charset="0"/>
              <a:buNone/>
            </a:pPr>
            <a:r>
              <a:rPr lang="en-IE" sz="1900" dirty="0">
                <a:solidFill>
                  <a:srgbClr val="000000"/>
                </a:solidFill>
                <a:latin typeface="Courier" pitchFamily="49" charset="0"/>
              </a:rPr>
              <a:t>	float[] numbers;</a:t>
            </a:r>
          </a:p>
          <a:p>
            <a:pPr lvl="1">
              <a:buNone/>
            </a:pPr>
            <a:r>
              <a:rPr lang="en-IE" sz="1900" dirty="0">
                <a:solidFill>
                  <a:srgbClr val="000000"/>
                </a:solidFill>
                <a:latin typeface="Courier" pitchFamily="49" charset="0"/>
              </a:rPr>
              <a:t>			</a:t>
            </a:r>
            <a:r>
              <a:rPr lang="en-IE" sz="1900" dirty="0">
                <a:solidFill>
                  <a:srgbClr val="000000"/>
                </a:solidFill>
              </a:rPr>
              <a:t>Read as: “array of floats, called numbers”</a:t>
            </a:r>
          </a:p>
          <a:p>
            <a:pPr lvl="1">
              <a:buFont typeface="Times" charset="0"/>
              <a:buNone/>
            </a:pPr>
            <a:endParaRPr lang="en-IE" sz="1900" dirty="0">
              <a:solidFill>
                <a:srgbClr val="000000"/>
              </a:solidFill>
            </a:endParaRPr>
          </a:p>
          <a:p>
            <a:endParaRPr lang="en-IE" sz="19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732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3A2C5E-AC0A-4AB8-8DF7-A66AE286F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All</a:t>
            </a:r>
            <a:r>
              <a:rPr lang="nl-BE" dirty="0"/>
              <a:t> types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arrays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45555E4-42C0-49A9-AB39-C0BDA09A6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If</a:t>
            </a:r>
            <a:r>
              <a:rPr lang="nl-BE" dirty="0"/>
              <a:t> </a:t>
            </a:r>
            <a:r>
              <a:rPr lang="nl-BE" dirty="0" err="1"/>
              <a:t>it’s</a:t>
            </a:r>
            <a:r>
              <a:rPr lang="nl-BE" dirty="0"/>
              <a:t> a type, </a:t>
            </a:r>
            <a:r>
              <a:rPr lang="nl-BE" dirty="0" err="1"/>
              <a:t>it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an</a:t>
            </a:r>
            <a:r>
              <a:rPr lang="nl-BE" dirty="0"/>
              <a:t> array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6A8C7F52-AC4A-4F57-B6CC-461615D0C87F}"/>
              </a:ext>
            </a:extLst>
          </p:cNvPr>
          <p:cNvSpPr/>
          <p:nvPr/>
        </p:nvSpPr>
        <p:spPr>
          <a:xfrm>
            <a:off x="3048000" y="2690336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sentences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binarysequence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ConsoleColor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preferredColors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Etc.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56006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8077200" cy="1143000"/>
          </a:xfrm>
        </p:spPr>
        <p:txBody>
          <a:bodyPr/>
          <a:lstStyle/>
          <a:p>
            <a:pPr eaLnBrk="1" hangingPunct="1"/>
            <a:r>
              <a:rPr lang="en-US" dirty="0"/>
              <a:t>Array creation: size needed</a:t>
            </a:r>
          </a:p>
        </p:txBody>
      </p:sp>
      <p:pic>
        <p:nvPicPr>
          <p:cNvPr id="819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6147" y="1438276"/>
            <a:ext cx="4267200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jschrift: lijn 9">
            <a:extLst>
              <a:ext uri="{FF2B5EF4-FFF2-40B4-BE49-F238E27FC236}">
                <a16:creationId xmlns:a16="http://schemas.microsoft.com/office/drawing/2014/main" id="{4976A1CF-651D-41EA-8112-271B501BB4FC}"/>
              </a:ext>
            </a:extLst>
          </p:cNvPr>
          <p:cNvSpPr/>
          <p:nvPr/>
        </p:nvSpPr>
        <p:spPr bwMode="auto">
          <a:xfrm>
            <a:off x="1671329" y="3429000"/>
            <a:ext cx="4927107" cy="1086003"/>
          </a:xfrm>
          <a:prstGeom prst="borderCallout1">
            <a:avLst>
              <a:gd name="adj1" fmla="val -4139"/>
              <a:gd name="adj2" fmla="val 9505"/>
              <a:gd name="adj3" fmla="val -100722"/>
              <a:gd name="adj4" fmla="val 73355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You</a:t>
            </a:r>
            <a:r>
              <a:rPr kumimoji="0" 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must </a:t>
            </a:r>
            <a:r>
              <a:rPr kumimoji="0" lang="nl-B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provide</a:t>
            </a:r>
            <a:r>
              <a:rPr kumimoji="0" 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a </a:t>
            </a:r>
            <a:r>
              <a:rPr kumimoji="0" lang="nl-B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size</a:t>
            </a:r>
            <a:r>
              <a:rPr kumimoji="0" 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nl-B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once</a:t>
            </a:r>
            <a:r>
              <a:rPr kumimoji="0" 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nl-B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you</a:t>
            </a:r>
            <a:r>
              <a:rPr kumimoji="0" 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nl-B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initialize</a:t>
            </a:r>
            <a:r>
              <a:rPr kumimoji="0" 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(*hey, </a:t>
            </a:r>
            <a:r>
              <a:rPr kumimoji="0" lang="nl-B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that’s</a:t>
            </a:r>
            <a:r>
              <a:rPr kumimoji="0" 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a </a:t>
            </a:r>
            <a:r>
              <a:rPr kumimoji="0" lang="nl-B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poem</a:t>
            </a:r>
            <a:r>
              <a:rPr kumimoji="0" 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*)</a:t>
            </a:r>
            <a:br>
              <a:rPr kumimoji="0" 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nl-B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18AAF5FD-B5A5-4B54-B917-69AC7B551317}"/>
              </a:ext>
            </a:extLst>
          </p:cNvPr>
          <p:cNvSpPr/>
          <p:nvPr/>
        </p:nvSpPr>
        <p:spPr>
          <a:xfrm>
            <a:off x="838200" y="1323082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sz="3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nl-BE" sz="3200" dirty="0">
                <a:solidFill>
                  <a:srgbClr val="000000"/>
                </a:solidFill>
                <a:latin typeface="Consolas" panose="020B0609020204030204" pitchFamily="49" charset="0"/>
              </a:rPr>
              <a:t>[] sales;</a:t>
            </a:r>
          </a:p>
          <a:p>
            <a:r>
              <a:rPr lang="nl-BE" sz="3200" dirty="0">
                <a:solidFill>
                  <a:srgbClr val="000000"/>
                </a:solidFill>
                <a:latin typeface="Consolas" panose="020B0609020204030204" pitchFamily="49" charset="0"/>
              </a:rPr>
              <a:t>sales = </a:t>
            </a:r>
            <a:r>
              <a:rPr lang="nl-BE" sz="3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3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nl-BE" sz="3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nl-BE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  <a:r>
              <a:rPr lang="nl-BE" sz="32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1461655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600075" y="323850"/>
            <a:ext cx="992505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Array creation: size can come from elsewhere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323FF0FF-AB5B-4151-B5F1-109A04A1AFA8}"/>
              </a:ext>
            </a:extLst>
          </p:cNvPr>
          <p:cNvSpPr txBox="1"/>
          <p:nvPr/>
        </p:nvSpPr>
        <p:spPr>
          <a:xfrm>
            <a:off x="812205" y="2254928"/>
            <a:ext cx="106264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 err="1"/>
              <a:t>Arraysize</a:t>
            </a:r>
            <a:r>
              <a:rPr lang="nl-BE" sz="2800" dirty="0"/>
              <a:t> is </a:t>
            </a:r>
            <a:r>
              <a:rPr lang="nl-BE" sz="2800" dirty="0" err="1"/>
              <a:t>needed</a:t>
            </a:r>
            <a:r>
              <a:rPr lang="nl-BE" sz="2800" dirty="0"/>
              <a:t> </a:t>
            </a:r>
            <a:r>
              <a:rPr lang="nl-BE" sz="2800" dirty="0" err="1"/>
              <a:t>once</a:t>
            </a:r>
            <a:r>
              <a:rPr lang="nl-BE" sz="2800" dirty="0"/>
              <a:t> </a:t>
            </a:r>
            <a:r>
              <a:rPr lang="nl-BE" sz="2800" dirty="0" err="1"/>
              <a:t>you</a:t>
            </a:r>
            <a:r>
              <a:rPr lang="nl-BE" sz="2800" dirty="0"/>
              <a:t> </a:t>
            </a:r>
            <a:r>
              <a:rPr lang="nl-BE" sz="2800" dirty="0" err="1"/>
              <a:t>create</a:t>
            </a:r>
            <a:r>
              <a:rPr lang="nl-BE" sz="2800" dirty="0"/>
              <a:t>, but </a:t>
            </a:r>
            <a:r>
              <a:rPr lang="nl-BE" sz="2800" dirty="0" err="1"/>
              <a:t>doesn’t</a:t>
            </a:r>
            <a:r>
              <a:rPr lang="nl-BE" sz="2800" dirty="0"/>
              <a:t> </a:t>
            </a:r>
            <a:r>
              <a:rPr lang="nl-BE" sz="2800" dirty="0" err="1"/>
              <a:t>need</a:t>
            </a:r>
            <a:r>
              <a:rPr lang="nl-BE" sz="2800" dirty="0"/>
              <a:t> </a:t>
            </a:r>
            <a:r>
              <a:rPr lang="nl-BE" sz="2800" dirty="0" err="1"/>
              <a:t>to</a:t>
            </a:r>
            <a:r>
              <a:rPr lang="nl-BE" sz="2800" dirty="0"/>
              <a:t> </a:t>
            </a:r>
            <a:r>
              <a:rPr lang="nl-BE" sz="2800" dirty="0" err="1"/>
              <a:t>be</a:t>
            </a:r>
            <a:r>
              <a:rPr lang="nl-BE" sz="2800" dirty="0"/>
              <a:t> </a:t>
            </a:r>
            <a:r>
              <a:rPr lang="nl-BE" sz="2800" dirty="0" err="1"/>
              <a:t>hardcoded</a:t>
            </a:r>
            <a:r>
              <a:rPr lang="nl-BE" sz="2800" dirty="0"/>
              <a:t>: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343B80B4-0306-40B6-9FC2-97DC2EA8D471}"/>
              </a:ext>
            </a:extLst>
          </p:cNvPr>
          <p:cNvSpPr/>
          <p:nvPr/>
        </p:nvSpPr>
        <p:spPr>
          <a:xfrm>
            <a:off x="1114425" y="3333750"/>
            <a:ext cx="1107757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[] sales;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(“How many sales did you make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year ?”);</a:t>
            </a:r>
          </a:p>
          <a:p>
            <a:r>
              <a:rPr lang="nl-BE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sizereq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 = Convert.ToInt32(</a:t>
            </a:r>
            <a:r>
              <a:rPr lang="nl-B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sales = </a:t>
            </a:r>
            <a:r>
              <a:rPr lang="nl-BE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nl-BE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sizereq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25939992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968</Words>
  <Application>Microsoft Office PowerPoint</Application>
  <PresentationFormat>Breedbeeld</PresentationFormat>
  <Paragraphs>211</Paragraphs>
  <Slides>32</Slides>
  <Notes>9</Notes>
  <HiddenSlides>1</HiddenSlides>
  <MMClips>0</MMClips>
  <ScaleCrop>false</ScaleCrop>
  <HeadingPairs>
    <vt:vector size="6" baseType="variant">
      <vt:variant>
        <vt:lpstr>Gebruikte lettertypen</vt:lpstr>
      </vt:variant>
      <vt:variant>
        <vt:i4>9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32</vt:i4>
      </vt:variant>
    </vt:vector>
  </HeadingPairs>
  <TitlesOfParts>
    <vt:vector size="42" baseType="lpstr">
      <vt:lpstr>Calibri Light</vt:lpstr>
      <vt:lpstr>Times</vt:lpstr>
      <vt:lpstr>Courier New</vt:lpstr>
      <vt:lpstr>Consolas</vt:lpstr>
      <vt:lpstr>Arial</vt:lpstr>
      <vt:lpstr>Cooper Black</vt:lpstr>
      <vt:lpstr>Calibri</vt:lpstr>
      <vt:lpstr>Times New Roman</vt:lpstr>
      <vt:lpstr>Courier</vt:lpstr>
      <vt:lpstr>Kantoorthema</vt:lpstr>
      <vt:lpstr>Imagine….</vt:lpstr>
      <vt:lpstr>Arrays</vt:lpstr>
      <vt:lpstr>Arrays to the rescue</vt:lpstr>
      <vt:lpstr>Square brackets in C# == arrays incoming!</vt:lpstr>
      <vt:lpstr>Array</vt:lpstr>
      <vt:lpstr>Declaration</vt:lpstr>
      <vt:lpstr>All types can be arrays</vt:lpstr>
      <vt:lpstr>Array creation: size needed</vt:lpstr>
      <vt:lpstr>Array creation: size can come from elsewhere</vt:lpstr>
      <vt:lpstr>Arrays can’t “grow”</vt:lpstr>
      <vt:lpstr>Array elements</vt:lpstr>
      <vt:lpstr>“Off by one” error </vt:lpstr>
      <vt:lpstr>PowerPoint-presentatie</vt:lpstr>
      <vt:lpstr>Read and write values</vt:lpstr>
      <vt:lpstr>Accessing Array Elements</vt:lpstr>
      <vt:lpstr>Arrays usage</vt:lpstr>
      <vt:lpstr>Using the Length Property</vt:lpstr>
      <vt:lpstr>Arrays in slowmotion</vt:lpstr>
      <vt:lpstr>Soccer example step by step</vt:lpstr>
      <vt:lpstr>Arrays: behind the scenes</vt:lpstr>
      <vt:lpstr>Arrays</vt:lpstr>
      <vt:lpstr>Arrays</vt:lpstr>
      <vt:lpstr>Arrays</vt:lpstr>
      <vt:lpstr>Accessing array using loops</vt:lpstr>
      <vt:lpstr>Array element nummering: IndexOutOfRangeException</vt:lpstr>
      <vt:lpstr>Big arrays</vt:lpstr>
      <vt:lpstr>Magic numbers en arrays</vt:lpstr>
      <vt:lpstr>Initializing an Array</vt:lpstr>
      <vt:lpstr>Array initialization with known values:</vt:lpstr>
      <vt:lpstr>Array initializer syntax</vt:lpstr>
      <vt:lpstr>Array initializers: always by reference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creator>Dams Tim</dc:creator>
  <cp:lastModifiedBy>Tim Dams</cp:lastModifiedBy>
  <cp:revision>4</cp:revision>
  <dcterms:created xsi:type="dcterms:W3CDTF">2018-12-09T14:51:23Z</dcterms:created>
  <dcterms:modified xsi:type="dcterms:W3CDTF">2018-12-14T07:14:06Z</dcterms:modified>
</cp:coreProperties>
</file>