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1740" r:id="rId2"/>
    <p:sldId id="1751" r:id="rId3"/>
    <p:sldId id="1752" r:id="rId4"/>
    <p:sldId id="1757" r:id="rId5"/>
    <p:sldId id="1758" r:id="rId6"/>
    <p:sldId id="1958" r:id="rId7"/>
    <p:sldId id="1959" r:id="rId8"/>
    <p:sldId id="1753" r:id="rId9"/>
    <p:sldId id="1754" r:id="rId10"/>
    <p:sldId id="1965" r:id="rId11"/>
    <p:sldId id="1962" r:id="rId12"/>
    <p:sldId id="1769" r:id="rId13"/>
    <p:sldId id="1960" r:id="rId14"/>
    <p:sldId id="1961" r:id="rId15"/>
    <p:sldId id="1963" r:id="rId16"/>
    <p:sldId id="1877" r:id="rId17"/>
    <p:sldId id="1878" r:id="rId18"/>
    <p:sldId id="1879" r:id="rId19"/>
    <p:sldId id="1880" r:id="rId20"/>
    <p:sldId id="1964" r:id="rId21"/>
    <p:sldId id="1882" r:id="rId22"/>
    <p:sldId id="1883" r:id="rId23"/>
    <p:sldId id="979" r:id="rId24"/>
    <p:sldId id="980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BA83A-8212-470C-BE8A-8CF75BD738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B4789F-493F-4648-B2BB-0301B14690F9}">
      <dgm:prSet/>
      <dgm:spPr/>
      <dgm:t>
        <a:bodyPr/>
        <a:lstStyle/>
        <a:p>
          <a:r>
            <a:rPr lang="nl-BE"/>
            <a:t>String =  array of chars</a:t>
          </a:r>
          <a:endParaRPr lang="en-US"/>
        </a:p>
      </dgm:t>
    </dgm:pt>
    <dgm:pt modelId="{069C4F9C-FC6B-429F-AF41-25D21EB8E70B}" type="parTrans" cxnId="{049C6BE3-9342-4057-B231-7B0A8667742A}">
      <dgm:prSet/>
      <dgm:spPr/>
      <dgm:t>
        <a:bodyPr/>
        <a:lstStyle/>
        <a:p>
          <a:endParaRPr lang="en-US"/>
        </a:p>
      </dgm:t>
    </dgm:pt>
    <dgm:pt modelId="{933E4A91-80BF-4ADE-B8D1-5FCCF99D7E0D}" type="sibTrans" cxnId="{049C6BE3-9342-4057-B231-7B0A8667742A}">
      <dgm:prSet/>
      <dgm:spPr/>
      <dgm:t>
        <a:bodyPr/>
        <a:lstStyle/>
        <a:p>
          <a:endParaRPr lang="en-US"/>
        </a:p>
      </dgm:t>
    </dgm:pt>
    <dgm:pt modelId="{1B319F9C-60ED-4273-BEC5-DF6F56F305F0}">
      <dgm:prSet/>
      <dgm:spPr/>
      <dgm:t>
        <a:bodyPr/>
        <a:lstStyle/>
        <a:p>
          <a:r>
            <a:rPr lang="nl-BE"/>
            <a:t>We can convert in both ways:</a:t>
          </a:r>
          <a:endParaRPr lang="en-US"/>
        </a:p>
      </dgm:t>
    </dgm:pt>
    <dgm:pt modelId="{36DA48F4-3C6D-4957-9B29-549FAD46D649}" type="parTrans" cxnId="{F5008D64-FE44-4FF5-BE17-9B455B013472}">
      <dgm:prSet/>
      <dgm:spPr/>
      <dgm:t>
        <a:bodyPr/>
        <a:lstStyle/>
        <a:p>
          <a:endParaRPr lang="en-US"/>
        </a:p>
      </dgm:t>
    </dgm:pt>
    <dgm:pt modelId="{60C70827-83ED-4F09-8DFD-B26FB73BF3E8}" type="sibTrans" cxnId="{F5008D64-FE44-4FF5-BE17-9B455B013472}">
      <dgm:prSet/>
      <dgm:spPr/>
      <dgm:t>
        <a:bodyPr/>
        <a:lstStyle/>
        <a:p>
          <a:endParaRPr lang="en-US"/>
        </a:p>
      </dgm:t>
    </dgm:pt>
    <dgm:pt modelId="{5D37A4D9-9862-4261-ABFF-4FB3DBBC11C2}">
      <dgm:prSet/>
      <dgm:spPr/>
      <dgm:t>
        <a:bodyPr/>
        <a:lstStyle/>
        <a:p>
          <a:r>
            <a:rPr lang="nl-BE"/>
            <a:t>String to char-array: </a:t>
          </a:r>
          <a:r>
            <a:rPr lang="nl-BE" b="1"/>
            <a:t>.ToCharArray();</a:t>
          </a:r>
          <a:endParaRPr lang="en-US"/>
        </a:p>
      </dgm:t>
    </dgm:pt>
    <dgm:pt modelId="{689AF688-8C5D-493F-B47B-668231AC5521}" type="parTrans" cxnId="{DF05DF30-0610-43C1-9687-4DC9D248F100}">
      <dgm:prSet/>
      <dgm:spPr/>
      <dgm:t>
        <a:bodyPr/>
        <a:lstStyle/>
        <a:p>
          <a:endParaRPr lang="en-US"/>
        </a:p>
      </dgm:t>
    </dgm:pt>
    <dgm:pt modelId="{421F24C9-E615-4E66-A6AA-4F84503D2D3D}" type="sibTrans" cxnId="{DF05DF30-0610-43C1-9687-4DC9D248F100}">
      <dgm:prSet/>
      <dgm:spPr/>
      <dgm:t>
        <a:bodyPr/>
        <a:lstStyle/>
        <a:p>
          <a:endParaRPr lang="en-US"/>
        </a:p>
      </dgm:t>
    </dgm:pt>
    <dgm:pt modelId="{E9910042-3BD2-43EE-940B-DCC1DBEE41B8}">
      <dgm:prSet/>
      <dgm:spPr/>
      <dgm:t>
        <a:bodyPr/>
        <a:lstStyle/>
        <a:p>
          <a:r>
            <a:rPr lang="nl-BE"/>
            <a:t>Char-array to string: using </a:t>
          </a:r>
          <a:r>
            <a:rPr lang="nl-BE" b="1"/>
            <a:t>new String(…);</a:t>
          </a:r>
          <a:endParaRPr lang="en-US"/>
        </a:p>
      </dgm:t>
    </dgm:pt>
    <dgm:pt modelId="{C05FC9C4-8F08-4326-A5C5-DFD68697226B}" type="parTrans" cxnId="{C125F373-DAF2-4018-ACF5-D825A5892DA2}">
      <dgm:prSet/>
      <dgm:spPr/>
      <dgm:t>
        <a:bodyPr/>
        <a:lstStyle/>
        <a:p>
          <a:endParaRPr lang="en-US"/>
        </a:p>
      </dgm:t>
    </dgm:pt>
    <dgm:pt modelId="{7BD695CB-EFDA-469D-BA3D-3923F10ECC13}" type="sibTrans" cxnId="{C125F373-DAF2-4018-ACF5-D825A5892DA2}">
      <dgm:prSet/>
      <dgm:spPr/>
      <dgm:t>
        <a:bodyPr/>
        <a:lstStyle/>
        <a:p>
          <a:endParaRPr lang="en-US"/>
        </a:p>
      </dgm:t>
    </dgm:pt>
    <dgm:pt modelId="{081FD799-7050-471A-B120-646F8A89A699}" type="pres">
      <dgm:prSet presAssocID="{06ABA83A-8212-470C-BE8A-8CF75BD73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CAF6BE-19EC-48A5-A602-2DA8ED29BFF9}" type="pres">
      <dgm:prSet presAssocID="{74B4789F-493F-4648-B2BB-0301B14690F9}" presName="hierRoot1" presStyleCnt="0"/>
      <dgm:spPr/>
    </dgm:pt>
    <dgm:pt modelId="{9E88B01F-75BA-4177-B125-8C06BD9CAD45}" type="pres">
      <dgm:prSet presAssocID="{74B4789F-493F-4648-B2BB-0301B14690F9}" presName="composite" presStyleCnt="0"/>
      <dgm:spPr/>
    </dgm:pt>
    <dgm:pt modelId="{4C6EB409-4C77-4EB2-AD8C-3F7B334BAD26}" type="pres">
      <dgm:prSet presAssocID="{74B4789F-493F-4648-B2BB-0301B14690F9}" presName="background" presStyleLbl="node0" presStyleIdx="0" presStyleCnt="2"/>
      <dgm:spPr/>
    </dgm:pt>
    <dgm:pt modelId="{5975926F-BFDF-49A2-837A-B46DD146F49B}" type="pres">
      <dgm:prSet presAssocID="{74B4789F-493F-4648-B2BB-0301B14690F9}" presName="text" presStyleLbl="fgAcc0" presStyleIdx="0" presStyleCnt="2">
        <dgm:presLayoutVars>
          <dgm:chPref val="3"/>
        </dgm:presLayoutVars>
      </dgm:prSet>
      <dgm:spPr/>
    </dgm:pt>
    <dgm:pt modelId="{C12FAB66-C208-4CB1-BEDE-81A41E8134B6}" type="pres">
      <dgm:prSet presAssocID="{74B4789F-493F-4648-B2BB-0301B14690F9}" presName="hierChild2" presStyleCnt="0"/>
      <dgm:spPr/>
    </dgm:pt>
    <dgm:pt modelId="{A549333C-6713-4373-AA08-A88FEB3FB769}" type="pres">
      <dgm:prSet presAssocID="{1B319F9C-60ED-4273-BEC5-DF6F56F305F0}" presName="hierRoot1" presStyleCnt="0"/>
      <dgm:spPr/>
    </dgm:pt>
    <dgm:pt modelId="{BDFD70B7-B78D-4198-AA1A-385B461D2B75}" type="pres">
      <dgm:prSet presAssocID="{1B319F9C-60ED-4273-BEC5-DF6F56F305F0}" presName="composite" presStyleCnt="0"/>
      <dgm:spPr/>
    </dgm:pt>
    <dgm:pt modelId="{816CBFD5-608B-4558-8885-8FF945BA5A2F}" type="pres">
      <dgm:prSet presAssocID="{1B319F9C-60ED-4273-BEC5-DF6F56F305F0}" presName="background" presStyleLbl="node0" presStyleIdx="1" presStyleCnt="2"/>
      <dgm:spPr/>
    </dgm:pt>
    <dgm:pt modelId="{00F94FC8-7FE2-43D3-A2BB-1DF1E80C7B0E}" type="pres">
      <dgm:prSet presAssocID="{1B319F9C-60ED-4273-BEC5-DF6F56F305F0}" presName="text" presStyleLbl="fgAcc0" presStyleIdx="1" presStyleCnt="2">
        <dgm:presLayoutVars>
          <dgm:chPref val="3"/>
        </dgm:presLayoutVars>
      </dgm:prSet>
      <dgm:spPr/>
    </dgm:pt>
    <dgm:pt modelId="{80369A89-4233-495B-8F37-0B485DA0F0CD}" type="pres">
      <dgm:prSet presAssocID="{1B319F9C-60ED-4273-BEC5-DF6F56F305F0}" presName="hierChild2" presStyleCnt="0"/>
      <dgm:spPr/>
    </dgm:pt>
    <dgm:pt modelId="{FF8E9FD1-E375-4323-9F36-9DA09BDBC869}" type="pres">
      <dgm:prSet presAssocID="{689AF688-8C5D-493F-B47B-668231AC5521}" presName="Name10" presStyleLbl="parChTrans1D2" presStyleIdx="0" presStyleCnt="2"/>
      <dgm:spPr/>
    </dgm:pt>
    <dgm:pt modelId="{873610A5-A8A7-4231-BC15-7BC11CDA3007}" type="pres">
      <dgm:prSet presAssocID="{5D37A4D9-9862-4261-ABFF-4FB3DBBC11C2}" presName="hierRoot2" presStyleCnt="0"/>
      <dgm:spPr/>
    </dgm:pt>
    <dgm:pt modelId="{468B3430-3503-4C61-87D3-9EC2C8A6FDC0}" type="pres">
      <dgm:prSet presAssocID="{5D37A4D9-9862-4261-ABFF-4FB3DBBC11C2}" presName="composite2" presStyleCnt="0"/>
      <dgm:spPr/>
    </dgm:pt>
    <dgm:pt modelId="{B3F7876C-D5A0-45AD-AFE3-10768B38CF07}" type="pres">
      <dgm:prSet presAssocID="{5D37A4D9-9862-4261-ABFF-4FB3DBBC11C2}" presName="background2" presStyleLbl="node2" presStyleIdx="0" presStyleCnt="2"/>
      <dgm:spPr/>
    </dgm:pt>
    <dgm:pt modelId="{8B41FB60-8EE9-461E-8F12-6E43751AC2FF}" type="pres">
      <dgm:prSet presAssocID="{5D37A4D9-9862-4261-ABFF-4FB3DBBC11C2}" presName="text2" presStyleLbl="fgAcc2" presStyleIdx="0" presStyleCnt="2">
        <dgm:presLayoutVars>
          <dgm:chPref val="3"/>
        </dgm:presLayoutVars>
      </dgm:prSet>
      <dgm:spPr/>
    </dgm:pt>
    <dgm:pt modelId="{13448515-98BF-4032-B116-7DF5F771ED0D}" type="pres">
      <dgm:prSet presAssocID="{5D37A4D9-9862-4261-ABFF-4FB3DBBC11C2}" presName="hierChild3" presStyleCnt="0"/>
      <dgm:spPr/>
    </dgm:pt>
    <dgm:pt modelId="{08DA20BA-D10E-45A7-81B9-14784CB46FDE}" type="pres">
      <dgm:prSet presAssocID="{C05FC9C4-8F08-4326-A5C5-DFD68697226B}" presName="Name10" presStyleLbl="parChTrans1D2" presStyleIdx="1" presStyleCnt="2"/>
      <dgm:spPr/>
    </dgm:pt>
    <dgm:pt modelId="{47DD9E8E-FC3E-4E50-BF7D-BDEDA3DD71BC}" type="pres">
      <dgm:prSet presAssocID="{E9910042-3BD2-43EE-940B-DCC1DBEE41B8}" presName="hierRoot2" presStyleCnt="0"/>
      <dgm:spPr/>
    </dgm:pt>
    <dgm:pt modelId="{5CCAEAA7-A5C1-41F5-A63D-D2C79385DA73}" type="pres">
      <dgm:prSet presAssocID="{E9910042-3BD2-43EE-940B-DCC1DBEE41B8}" presName="composite2" presStyleCnt="0"/>
      <dgm:spPr/>
    </dgm:pt>
    <dgm:pt modelId="{479A8869-49D3-4081-8A1F-E2B92C89D599}" type="pres">
      <dgm:prSet presAssocID="{E9910042-3BD2-43EE-940B-DCC1DBEE41B8}" presName="background2" presStyleLbl="node2" presStyleIdx="1" presStyleCnt="2"/>
      <dgm:spPr/>
    </dgm:pt>
    <dgm:pt modelId="{4490EBD9-13D8-4494-9FC8-D551FB4EC14B}" type="pres">
      <dgm:prSet presAssocID="{E9910042-3BD2-43EE-940B-DCC1DBEE41B8}" presName="text2" presStyleLbl="fgAcc2" presStyleIdx="1" presStyleCnt="2">
        <dgm:presLayoutVars>
          <dgm:chPref val="3"/>
        </dgm:presLayoutVars>
      </dgm:prSet>
      <dgm:spPr/>
    </dgm:pt>
    <dgm:pt modelId="{6AF621C6-F6B7-4DFF-82EA-7DCAF68A8362}" type="pres">
      <dgm:prSet presAssocID="{E9910042-3BD2-43EE-940B-DCC1DBEE41B8}" presName="hierChild3" presStyleCnt="0"/>
      <dgm:spPr/>
    </dgm:pt>
  </dgm:ptLst>
  <dgm:cxnLst>
    <dgm:cxn modelId="{6B71C02B-FD8C-493A-B75F-652098FF6DFF}" type="presOf" srcId="{689AF688-8C5D-493F-B47B-668231AC5521}" destId="{FF8E9FD1-E375-4323-9F36-9DA09BDBC869}" srcOrd="0" destOrd="0" presId="urn:microsoft.com/office/officeart/2005/8/layout/hierarchy1"/>
    <dgm:cxn modelId="{DF05DF30-0610-43C1-9687-4DC9D248F100}" srcId="{1B319F9C-60ED-4273-BEC5-DF6F56F305F0}" destId="{5D37A4D9-9862-4261-ABFF-4FB3DBBC11C2}" srcOrd="0" destOrd="0" parTransId="{689AF688-8C5D-493F-B47B-668231AC5521}" sibTransId="{421F24C9-E615-4E66-A6AA-4F84503D2D3D}"/>
    <dgm:cxn modelId="{F5008D64-FE44-4FF5-BE17-9B455B013472}" srcId="{06ABA83A-8212-470C-BE8A-8CF75BD738A0}" destId="{1B319F9C-60ED-4273-BEC5-DF6F56F305F0}" srcOrd="1" destOrd="0" parTransId="{36DA48F4-3C6D-4957-9B29-549FAD46D649}" sibTransId="{60C70827-83ED-4F09-8DFD-B26FB73BF3E8}"/>
    <dgm:cxn modelId="{C125F373-DAF2-4018-ACF5-D825A5892DA2}" srcId="{1B319F9C-60ED-4273-BEC5-DF6F56F305F0}" destId="{E9910042-3BD2-43EE-940B-DCC1DBEE41B8}" srcOrd="1" destOrd="0" parTransId="{C05FC9C4-8F08-4326-A5C5-DFD68697226B}" sibTransId="{7BD695CB-EFDA-469D-BA3D-3923F10ECC13}"/>
    <dgm:cxn modelId="{E54C0283-4555-417A-BCFE-52359CD99219}" type="presOf" srcId="{5D37A4D9-9862-4261-ABFF-4FB3DBBC11C2}" destId="{8B41FB60-8EE9-461E-8F12-6E43751AC2FF}" srcOrd="0" destOrd="0" presId="urn:microsoft.com/office/officeart/2005/8/layout/hierarchy1"/>
    <dgm:cxn modelId="{AC9327C8-A4EA-4B1D-BB9A-102ADE9529BA}" type="presOf" srcId="{E9910042-3BD2-43EE-940B-DCC1DBEE41B8}" destId="{4490EBD9-13D8-4494-9FC8-D551FB4EC14B}" srcOrd="0" destOrd="0" presId="urn:microsoft.com/office/officeart/2005/8/layout/hierarchy1"/>
    <dgm:cxn modelId="{89EED5CB-9716-43B1-AFE0-0F5E3D3D93F6}" type="presOf" srcId="{1B319F9C-60ED-4273-BEC5-DF6F56F305F0}" destId="{00F94FC8-7FE2-43D3-A2BB-1DF1E80C7B0E}" srcOrd="0" destOrd="0" presId="urn:microsoft.com/office/officeart/2005/8/layout/hierarchy1"/>
    <dgm:cxn modelId="{049C6BE3-9342-4057-B231-7B0A8667742A}" srcId="{06ABA83A-8212-470C-BE8A-8CF75BD738A0}" destId="{74B4789F-493F-4648-B2BB-0301B14690F9}" srcOrd="0" destOrd="0" parTransId="{069C4F9C-FC6B-429F-AF41-25D21EB8E70B}" sibTransId="{933E4A91-80BF-4ADE-B8D1-5FCCF99D7E0D}"/>
    <dgm:cxn modelId="{BB3BFAF4-DF5A-4D11-B576-4B89016E9226}" type="presOf" srcId="{74B4789F-493F-4648-B2BB-0301B14690F9}" destId="{5975926F-BFDF-49A2-837A-B46DD146F49B}" srcOrd="0" destOrd="0" presId="urn:microsoft.com/office/officeart/2005/8/layout/hierarchy1"/>
    <dgm:cxn modelId="{D7347FFD-AD67-4FDC-8DE8-CA09625CE181}" type="presOf" srcId="{C05FC9C4-8F08-4326-A5C5-DFD68697226B}" destId="{08DA20BA-D10E-45A7-81B9-14784CB46FDE}" srcOrd="0" destOrd="0" presId="urn:microsoft.com/office/officeart/2005/8/layout/hierarchy1"/>
    <dgm:cxn modelId="{49DF47FE-7926-43E0-B9CF-2045CFEE220C}" type="presOf" srcId="{06ABA83A-8212-470C-BE8A-8CF75BD738A0}" destId="{081FD799-7050-471A-B120-646F8A89A699}" srcOrd="0" destOrd="0" presId="urn:microsoft.com/office/officeart/2005/8/layout/hierarchy1"/>
    <dgm:cxn modelId="{B07ADEB1-659A-449F-89D5-DF7B44B5B587}" type="presParOf" srcId="{081FD799-7050-471A-B120-646F8A89A699}" destId="{68CAF6BE-19EC-48A5-A602-2DA8ED29BFF9}" srcOrd="0" destOrd="0" presId="urn:microsoft.com/office/officeart/2005/8/layout/hierarchy1"/>
    <dgm:cxn modelId="{9835983E-6B67-4625-AF35-4E9CDF4F9A79}" type="presParOf" srcId="{68CAF6BE-19EC-48A5-A602-2DA8ED29BFF9}" destId="{9E88B01F-75BA-4177-B125-8C06BD9CAD45}" srcOrd="0" destOrd="0" presId="urn:microsoft.com/office/officeart/2005/8/layout/hierarchy1"/>
    <dgm:cxn modelId="{001E770B-D101-40FF-B903-D9D7F15E803E}" type="presParOf" srcId="{9E88B01F-75BA-4177-B125-8C06BD9CAD45}" destId="{4C6EB409-4C77-4EB2-AD8C-3F7B334BAD26}" srcOrd="0" destOrd="0" presId="urn:microsoft.com/office/officeart/2005/8/layout/hierarchy1"/>
    <dgm:cxn modelId="{A0B88E6B-4410-4AA3-A2C5-62C9D001E4A6}" type="presParOf" srcId="{9E88B01F-75BA-4177-B125-8C06BD9CAD45}" destId="{5975926F-BFDF-49A2-837A-B46DD146F49B}" srcOrd="1" destOrd="0" presId="urn:microsoft.com/office/officeart/2005/8/layout/hierarchy1"/>
    <dgm:cxn modelId="{E7DB051E-91EE-4F10-B65A-44D80B28FFC3}" type="presParOf" srcId="{68CAF6BE-19EC-48A5-A602-2DA8ED29BFF9}" destId="{C12FAB66-C208-4CB1-BEDE-81A41E8134B6}" srcOrd="1" destOrd="0" presId="urn:microsoft.com/office/officeart/2005/8/layout/hierarchy1"/>
    <dgm:cxn modelId="{CC06D55D-60E9-4F58-B945-B93C426277B9}" type="presParOf" srcId="{081FD799-7050-471A-B120-646F8A89A699}" destId="{A549333C-6713-4373-AA08-A88FEB3FB769}" srcOrd="1" destOrd="0" presId="urn:microsoft.com/office/officeart/2005/8/layout/hierarchy1"/>
    <dgm:cxn modelId="{9E6FF6E8-7F7F-4227-8F55-4C0E35ACC18D}" type="presParOf" srcId="{A549333C-6713-4373-AA08-A88FEB3FB769}" destId="{BDFD70B7-B78D-4198-AA1A-385B461D2B75}" srcOrd="0" destOrd="0" presId="urn:microsoft.com/office/officeart/2005/8/layout/hierarchy1"/>
    <dgm:cxn modelId="{F30599B8-A384-44D6-ADA0-AC8C9482EA6C}" type="presParOf" srcId="{BDFD70B7-B78D-4198-AA1A-385B461D2B75}" destId="{816CBFD5-608B-4558-8885-8FF945BA5A2F}" srcOrd="0" destOrd="0" presId="urn:microsoft.com/office/officeart/2005/8/layout/hierarchy1"/>
    <dgm:cxn modelId="{CF424837-B942-4449-8938-897EE6FB90DC}" type="presParOf" srcId="{BDFD70B7-B78D-4198-AA1A-385B461D2B75}" destId="{00F94FC8-7FE2-43D3-A2BB-1DF1E80C7B0E}" srcOrd="1" destOrd="0" presId="urn:microsoft.com/office/officeart/2005/8/layout/hierarchy1"/>
    <dgm:cxn modelId="{0043D489-2FF2-4136-8DEE-E7430293A2D1}" type="presParOf" srcId="{A549333C-6713-4373-AA08-A88FEB3FB769}" destId="{80369A89-4233-495B-8F37-0B485DA0F0CD}" srcOrd="1" destOrd="0" presId="urn:microsoft.com/office/officeart/2005/8/layout/hierarchy1"/>
    <dgm:cxn modelId="{BC2D006F-2779-4E0B-AC0C-70134BC6A6FE}" type="presParOf" srcId="{80369A89-4233-495B-8F37-0B485DA0F0CD}" destId="{FF8E9FD1-E375-4323-9F36-9DA09BDBC869}" srcOrd="0" destOrd="0" presId="urn:microsoft.com/office/officeart/2005/8/layout/hierarchy1"/>
    <dgm:cxn modelId="{307A2E70-671A-491C-834D-43D92926BB1F}" type="presParOf" srcId="{80369A89-4233-495B-8F37-0B485DA0F0CD}" destId="{873610A5-A8A7-4231-BC15-7BC11CDA3007}" srcOrd="1" destOrd="0" presId="urn:microsoft.com/office/officeart/2005/8/layout/hierarchy1"/>
    <dgm:cxn modelId="{F8D3B3BB-39EC-4FA7-9668-C8D8303A7946}" type="presParOf" srcId="{873610A5-A8A7-4231-BC15-7BC11CDA3007}" destId="{468B3430-3503-4C61-87D3-9EC2C8A6FDC0}" srcOrd="0" destOrd="0" presId="urn:microsoft.com/office/officeart/2005/8/layout/hierarchy1"/>
    <dgm:cxn modelId="{E65D6163-18F7-46AD-9ED3-75DACC692D6E}" type="presParOf" srcId="{468B3430-3503-4C61-87D3-9EC2C8A6FDC0}" destId="{B3F7876C-D5A0-45AD-AFE3-10768B38CF07}" srcOrd="0" destOrd="0" presId="urn:microsoft.com/office/officeart/2005/8/layout/hierarchy1"/>
    <dgm:cxn modelId="{13A8B34C-5137-4967-AA51-35CEDD4C6B45}" type="presParOf" srcId="{468B3430-3503-4C61-87D3-9EC2C8A6FDC0}" destId="{8B41FB60-8EE9-461E-8F12-6E43751AC2FF}" srcOrd="1" destOrd="0" presId="urn:microsoft.com/office/officeart/2005/8/layout/hierarchy1"/>
    <dgm:cxn modelId="{E116692E-E24A-47E5-8F75-6B8FE7593E81}" type="presParOf" srcId="{873610A5-A8A7-4231-BC15-7BC11CDA3007}" destId="{13448515-98BF-4032-B116-7DF5F771ED0D}" srcOrd="1" destOrd="0" presId="urn:microsoft.com/office/officeart/2005/8/layout/hierarchy1"/>
    <dgm:cxn modelId="{69E59631-BA46-4D71-88B2-AF76E6C125D8}" type="presParOf" srcId="{80369A89-4233-495B-8F37-0B485DA0F0CD}" destId="{08DA20BA-D10E-45A7-81B9-14784CB46FDE}" srcOrd="2" destOrd="0" presId="urn:microsoft.com/office/officeart/2005/8/layout/hierarchy1"/>
    <dgm:cxn modelId="{DAE7C86E-E70F-4177-9BE0-EEF4BC2F71CD}" type="presParOf" srcId="{80369A89-4233-495B-8F37-0B485DA0F0CD}" destId="{47DD9E8E-FC3E-4E50-BF7D-BDEDA3DD71BC}" srcOrd="3" destOrd="0" presId="urn:microsoft.com/office/officeart/2005/8/layout/hierarchy1"/>
    <dgm:cxn modelId="{CA704A6F-130D-4765-A1CC-3F9132446522}" type="presParOf" srcId="{47DD9E8E-FC3E-4E50-BF7D-BDEDA3DD71BC}" destId="{5CCAEAA7-A5C1-41F5-A63D-D2C79385DA73}" srcOrd="0" destOrd="0" presId="urn:microsoft.com/office/officeart/2005/8/layout/hierarchy1"/>
    <dgm:cxn modelId="{ECCE1544-E4E3-4A17-8A5D-047146340569}" type="presParOf" srcId="{5CCAEAA7-A5C1-41F5-A63D-D2C79385DA73}" destId="{479A8869-49D3-4081-8A1F-E2B92C89D599}" srcOrd="0" destOrd="0" presId="urn:microsoft.com/office/officeart/2005/8/layout/hierarchy1"/>
    <dgm:cxn modelId="{4AE4FCDC-37EB-4554-B32C-3A604B342670}" type="presParOf" srcId="{5CCAEAA7-A5C1-41F5-A63D-D2C79385DA73}" destId="{4490EBD9-13D8-4494-9FC8-D551FB4EC14B}" srcOrd="1" destOrd="0" presId="urn:microsoft.com/office/officeart/2005/8/layout/hierarchy1"/>
    <dgm:cxn modelId="{BFEEA3D8-4612-44E5-B8B8-0D534E62F6E5}" type="presParOf" srcId="{47DD9E8E-FC3E-4E50-BF7D-BDEDA3DD71BC}" destId="{6AF621C6-F6B7-4DFF-82EA-7DCAF68A8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A20BA-D10E-45A7-81B9-14784CB46FDE}">
      <dsp:nvSpPr>
        <dsp:cNvPr id="0" name=""/>
        <dsp:cNvSpPr/>
      </dsp:nvSpPr>
      <dsp:spPr>
        <a:xfrm>
          <a:off x="5529392" y="1193304"/>
          <a:ext cx="1148186" cy="54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377"/>
              </a:lnTo>
              <a:lnTo>
                <a:pt x="1148186" y="372377"/>
              </a:lnTo>
              <a:lnTo>
                <a:pt x="1148186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9FD1-E375-4323-9F36-9DA09BDBC869}">
      <dsp:nvSpPr>
        <dsp:cNvPr id="0" name=""/>
        <dsp:cNvSpPr/>
      </dsp:nvSpPr>
      <dsp:spPr>
        <a:xfrm>
          <a:off x="4381206" y="1193304"/>
          <a:ext cx="1148186" cy="546432"/>
        </a:xfrm>
        <a:custGeom>
          <a:avLst/>
          <a:gdLst/>
          <a:ahLst/>
          <a:cxnLst/>
          <a:rect l="0" t="0" r="0" b="0"/>
          <a:pathLst>
            <a:path>
              <a:moveTo>
                <a:pt x="1148186" y="0"/>
              </a:moveTo>
              <a:lnTo>
                <a:pt x="1148186" y="372377"/>
              </a:lnTo>
              <a:lnTo>
                <a:pt x="0" y="372377"/>
              </a:lnTo>
              <a:lnTo>
                <a:pt x="0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B409-4C77-4EB2-AD8C-3F7B334BAD26}">
      <dsp:nvSpPr>
        <dsp:cNvPr id="0" name=""/>
        <dsp:cNvSpPr/>
      </dsp:nvSpPr>
      <dsp:spPr>
        <a:xfrm>
          <a:off x="2293593" y="233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5926F-BFDF-49A2-837A-B46DD146F49B}">
      <dsp:nvSpPr>
        <dsp:cNvPr id="0" name=""/>
        <dsp:cNvSpPr/>
      </dsp:nvSpPr>
      <dsp:spPr>
        <a:xfrm>
          <a:off x="2502355" y="198557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String =  array of chars</a:t>
          </a:r>
          <a:endParaRPr lang="en-US" sz="2000" kern="1200"/>
        </a:p>
      </dsp:txBody>
      <dsp:txXfrm>
        <a:off x="2537299" y="233501"/>
        <a:ext cx="1808962" cy="1123182"/>
      </dsp:txXfrm>
    </dsp:sp>
    <dsp:sp modelId="{816CBFD5-608B-4558-8885-8FF945BA5A2F}">
      <dsp:nvSpPr>
        <dsp:cNvPr id="0" name=""/>
        <dsp:cNvSpPr/>
      </dsp:nvSpPr>
      <dsp:spPr>
        <a:xfrm>
          <a:off x="4589967" y="233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94FC8-7FE2-43D3-A2BB-1DF1E80C7B0E}">
      <dsp:nvSpPr>
        <dsp:cNvPr id="0" name=""/>
        <dsp:cNvSpPr/>
      </dsp:nvSpPr>
      <dsp:spPr>
        <a:xfrm>
          <a:off x="4798728" y="198557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We can convert in both ways:</a:t>
          </a:r>
          <a:endParaRPr lang="en-US" sz="2000" kern="1200"/>
        </a:p>
      </dsp:txBody>
      <dsp:txXfrm>
        <a:off x="4833672" y="233501"/>
        <a:ext cx="1808962" cy="1123182"/>
      </dsp:txXfrm>
    </dsp:sp>
    <dsp:sp modelId="{B3F7876C-D5A0-45AD-AFE3-10768B38CF07}">
      <dsp:nvSpPr>
        <dsp:cNvPr id="0" name=""/>
        <dsp:cNvSpPr/>
      </dsp:nvSpPr>
      <dsp:spPr>
        <a:xfrm>
          <a:off x="3441780" y="1739736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1FB60-8EE9-461E-8F12-6E43751AC2FF}">
      <dsp:nvSpPr>
        <dsp:cNvPr id="0" name=""/>
        <dsp:cNvSpPr/>
      </dsp:nvSpPr>
      <dsp:spPr>
        <a:xfrm>
          <a:off x="3650541" y="1938059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String to char-array: </a:t>
          </a:r>
          <a:r>
            <a:rPr lang="nl-BE" sz="2000" b="1" kern="1200"/>
            <a:t>.ToCharArray();</a:t>
          </a:r>
          <a:endParaRPr lang="en-US" sz="2000" kern="1200"/>
        </a:p>
      </dsp:txBody>
      <dsp:txXfrm>
        <a:off x="3685485" y="1973003"/>
        <a:ext cx="1808962" cy="1123182"/>
      </dsp:txXfrm>
    </dsp:sp>
    <dsp:sp modelId="{479A8869-49D3-4081-8A1F-E2B92C89D599}">
      <dsp:nvSpPr>
        <dsp:cNvPr id="0" name=""/>
        <dsp:cNvSpPr/>
      </dsp:nvSpPr>
      <dsp:spPr>
        <a:xfrm>
          <a:off x="5738153" y="1739736"/>
          <a:ext cx="187885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0EBD9-13D8-4494-9FC8-D551FB4EC14B}">
      <dsp:nvSpPr>
        <dsp:cNvPr id="0" name=""/>
        <dsp:cNvSpPr/>
      </dsp:nvSpPr>
      <dsp:spPr>
        <a:xfrm>
          <a:off x="5946915" y="1938059"/>
          <a:ext cx="187885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/>
            <a:t>Char-array to string: using </a:t>
          </a:r>
          <a:r>
            <a:rPr lang="nl-BE" sz="2000" b="1" kern="1200"/>
            <a:t>new String(…);</a:t>
          </a:r>
          <a:endParaRPr lang="en-US" sz="2000" kern="1200"/>
        </a:p>
      </dsp:txBody>
      <dsp:txXfrm>
        <a:off x="5981859" y="1973003"/>
        <a:ext cx="1808962" cy="112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CE2F376E-FFB9-40C4-A732-97E0F62317DA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5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5CAC1B7-5048-48F7-83DE-1404E8D4FF6F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6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1A7968A-9B3F-4579-A814-41A100E1E76C}" type="slidenum">
              <a:rPr lang="en-US" sz="1300">
                <a:solidFill>
                  <a:schemeClr val="tx1"/>
                </a:solidFill>
              </a:rPr>
              <a:pPr eaLnBrk="1" hangingPunct="1"/>
              <a:t>19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78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D8A56C6-5877-41A0-8D59-15F0325D2836}" type="slidenum">
              <a:rPr lang="en-US" sz="1300">
                <a:solidFill>
                  <a:schemeClr val="tx1"/>
                </a:solidFill>
              </a:rPr>
              <a:pPr eaLnBrk="1" hangingPunct="1"/>
              <a:t>21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0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1541B63-4A4B-47C8-9560-AFABE5398F0A}" type="slidenum">
              <a:rPr lang="en-US" sz="1300">
                <a:solidFill>
                  <a:schemeClr val="tx1"/>
                </a:solidFill>
              </a:rPr>
              <a:pPr eaLnBrk="1" hangingPunct="1"/>
              <a:t>22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0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A7EC144-9020-45EE-BF84-792A2C8730EB}" type="slidenum">
              <a:rPr lang="en-US" sz="1300">
                <a:solidFill>
                  <a:schemeClr val="tx1"/>
                </a:solidFill>
              </a:rPr>
              <a:pPr eaLnBrk="1" hangingPunct="1"/>
              <a:t>23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32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FCBE290-2F9E-4E5E-8BA4-403557A4B100}" type="slidenum">
              <a:rPr lang="en-US" sz="1300">
                <a:solidFill>
                  <a:schemeClr val="tx1"/>
                </a:solidFill>
              </a:rPr>
              <a:pPr eaLnBrk="1" hangingPunct="1"/>
              <a:t>24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9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9821A55-A2CF-44A0-A2E5-2BE45E5FBA8B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5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417E31E-85D9-4FD7-A5CB-34C6AE90056C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31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B52C5B7-A8EF-46FB-991A-AF9337C2CDDB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3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33D4395-1751-4E49-8784-D42D2B5FECD4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0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929B379-BD45-4B1D-A63A-CA56F406F45C}" type="slidenum">
              <a:rPr lang="en-US" sz="1300">
                <a:solidFill>
                  <a:schemeClr val="tx1"/>
                </a:solidFill>
              </a:rPr>
              <a:pPr eaLnBrk="1" hangingPunct="1"/>
              <a:t>9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734E94D-2E2C-4419-9C57-88C8827E04ED}" type="slidenum">
              <a:rPr lang="en-US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0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D0ABCCA-739D-40CF-AB9E-925D0A4A8442}" type="slidenum">
              <a:rPr lang="en-US" sz="1300">
                <a:solidFill>
                  <a:schemeClr val="tx1"/>
                </a:solidFill>
              </a:rPr>
              <a:pPr eaLnBrk="1" hangingPunct="1"/>
              <a:t>17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8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F7303-D4E6-407F-9BC4-4B3E9D12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3A9443-2D11-4DFB-8487-62B287B89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BD53E2-0A8E-46EA-95E1-559A7AA7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3E8329-2E9B-4D46-B0CC-C3675D31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DE918-69E4-4351-9EBD-AC0B0424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8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2714-FE01-4CF2-B3D8-0D20A5CD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1E2FB3-6809-41DF-BBC6-1990B684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B4AA55-6A82-47E7-896F-A1D2DCC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35BB05-AB0F-4FB1-BEAE-9E43D62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F9644-9294-461A-B6A7-860B492A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6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3544075-C503-473E-88C1-AAF88CD02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3FB2F0-C475-4422-B22D-13BD1CEB6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EC2E31-A42D-442B-9260-212D6741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BFC9C3-F7B9-48E6-9978-DE9E4DD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B67629-004B-4F0B-BCA0-E87F758C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0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9FEF-164A-44A1-A90B-3AD0B97E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FC0B3-756B-4329-85C7-3F634A08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C1CDA1-1422-4327-8AD6-F6FCC11B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3F767B-70B6-4B27-9633-50533ED9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333C1-49D3-441E-8A8F-2FF11D4F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1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EB6E-3FBF-40EC-A046-B32C666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E5E5B-713E-4BA6-BBAB-AD71C745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C0AC69-0B52-4B29-8A56-3AA12529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24652E-2FBF-49CF-9261-5D5942F9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6EA660-F43E-49A5-9309-D2DC3474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804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8C473-E5C3-4EAE-9686-ABD67CF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77416D-556F-4DC8-87FD-8AB6EABC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8B440B-0008-4F5B-B299-65AADA69E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B15737-3439-4519-9798-0C70A01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A9CD71-08B4-4034-A151-00DBE1E4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79EE53-361B-4609-8BA6-6FAF717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28657-005F-4FFA-ADEB-1E6C90D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4CABC2-143F-4312-9DE1-917ADCBF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9F3FA6E-73E7-4189-AA1D-A15C40F0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853EAE-6392-4958-A89C-9128F430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B666BB1-E5E3-4471-A842-FB0705A8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50815-B938-4960-833D-2A39E11D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68359F-A87E-4726-86F2-1FA2E974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1D6664B-2069-4886-8EF2-E679A563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69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A7AA9-260B-4DCD-B061-FA50595D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AFBA7-0F22-46CF-B10C-56537986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4D692B-B7C3-4DDC-8169-CFEC0D6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6BF28E-CB53-4985-8C9A-1A48A02B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94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4E89D43-5DDC-407A-B46F-85515B8E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1B66D5-51FB-4680-91F9-BCB20830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31E14-63E7-4AC4-89B9-2D7B4FF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03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AB834-F11C-4FE5-A2AC-C5BE752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F7CC54-638A-4B39-B31C-2B589805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83E7090-885C-4BCF-8D55-FD36DEA6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7EF4B5-9F38-4BD1-9985-FA63C0A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579D01-580B-433A-B4A6-F36796C6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59DFDC-9260-4071-B45A-F99F029C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40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D063-5468-47DE-8A51-985D51F3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4526F-0660-4B48-9DFC-B4223E7CE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5D3DB3-405B-44A8-A8C1-D0BDD3BA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1E99A40-8299-4415-A621-6ABE96CA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BCECF1-9ED7-497B-94DB-F97DA57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EBA22-1F85-4858-96A7-708A3248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46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4D61F8B-9CBA-4FD2-AE4C-D4135015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F139A7-A597-47DE-BBE0-B5D9656C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602452-3B1D-4100-BD02-A06155E3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17/12/2018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AEDD10-75F2-4B0B-98A7-0C6535E6D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1A606D-3755-4434-B2FF-043A2D7F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73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Programming with arrays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00">
                <a:solidFill>
                  <a:srgbClr val="898989"/>
                </a:solidFill>
              </a:rPr>
              <a:t>| </a:t>
            </a:r>
            <a:fld id="{07DCCE98-C9D1-4FEF-ADDE-AE30A9E734C1}" type="slidenum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0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A2A258-7EA5-4391-80A7-4DE4D5FD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 err="1">
                <a:solidFill>
                  <a:srgbClr val="FFFFFF"/>
                </a:solidFill>
              </a:rPr>
              <a:t>Other</a:t>
            </a:r>
            <a:r>
              <a:rPr lang="nl-BE" dirty="0">
                <a:solidFill>
                  <a:srgbClr val="FFFFFF"/>
                </a:solidFill>
              </a:rPr>
              <a:t> </a:t>
            </a:r>
            <a:r>
              <a:rPr lang="nl-BE" dirty="0" err="1">
                <a:solidFill>
                  <a:srgbClr val="FFFFFF"/>
                </a:solidFill>
              </a:rPr>
              <a:t>usefull</a:t>
            </a:r>
            <a:r>
              <a:rPr lang="nl-BE" dirty="0">
                <a:solidFill>
                  <a:srgbClr val="FFFFFF"/>
                </a:solidFill>
              </a:rPr>
              <a:t> Array stuff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1C00BE-FD12-438F-A012-6D679AF8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>
                <a:solidFill>
                  <a:srgbClr val="000000"/>
                </a:solidFill>
              </a:rPr>
              <a:t>Check out other Array.xxxx methods, such as:</a:t>
            </a:r>
          </a:p>
          <a:p>
            <a:pPr lvl="1"/>
            <a:r>
              <a:rPr lang="nl-BE">
                <a:solidFill>
                  <a:srgbClr val="000000"/>
                </a:solidFill>
              </a:rPr>
              <a:t>.Clear()</a:t>
            </a:r>
          </a:p>
          <a:p>
            <a:pPr lvl="1"/>
            <a:r>
              <a:rPr lang="nl-BE">
                <a:solidFill>
                  <a:srgbClr val="000000"/>
                </a:solidFill>
              </a:rPr>
              <a:t>.Copy(src, dest, length)</a:t>
            </a:r>
          </a:p>
        </p:txBody>
      </p:sp>
    </p:spTree>
    <p:extLst>
      <p:ext uri="{BB962C8B-B14F-4D97-AF65-F5344CB8AC3E}">
        <p14:creationId xmlns:p14="http://schemas.microsoft.com/office/powerpoint/2010/main" val="254814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7E09BC-D157-467B-BB21-51166E22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Strings and char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B78F2B-3052-4CAC-A98B-55C46DC3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91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Strings and arrays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  <a:defRPr/>
            </a:pPr>
            <a:r>
              <a:rPr lang="nl-NL" sz="900">
                <a:solidFill>
                  <a:srgbClr val="898989"/>
                </a:solidFill>
              </a:rPr>
              <a:t>© ap| </a:t>
            </a:r>
            <a:fld id="{8A00CA90-1673-4C5D-B289-DA0BFE9501DF}" type="slidenum">
              <a:rPr lang="nl-NL" sz="9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12</a:t>
            </a:fld>
            <a:endParaRPr lang="nl-NL" sz="900">
              <a:solidFill>
                <a:srgbClr val="898989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7CE5FC4-77F7-4ACC-94D0-6600F3D91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5648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7331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82C31-F2DE-4CCA-BD89-83FCE489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-&gt; </a:t>
            </a:r>
            <a:r>
              <a:rPr lang="nl-BE" dirty="0" err="1"/>
              <a:t>char</a:t>
            </a:r>
            <a:r>
              <a:rPr lang="nl-BE" dirty="0"/>
              <a:t>-array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7DE38-AE07-49D9-8E0C-E01A071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output?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8BFEB9B-697B-4BD3-AC20-05FA9DF76A34}"/>
              </a:ext>
            </a:extLst>
          </p:cNvPr>
          <p:cNvSpPr/>
          <p:nvPr/>
        </p:nvSpPr>
        <p:spPr>
          <a:xfrm>
            <a:off x="1900960" y="2604186"/>
            <a:ext cx="9814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origineleZin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400" dirty="0">
                <a:solidFill>
                  <a:srgbClr val="A31515"/>
                </a:solidFill>
                <a:latin typeface="Consolas" panose="020B0609020204030204" pitchFamily="49" charset="0"/>
              </a:rPr>
              <a:t>"Ik ben Tom"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karakters =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origineleZin.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karakters[8] = 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'i'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nieuweZin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(karakters);</a:t>
            </a:r>
          </a:p>
          <a:p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nieuweZin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104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0DA5A-CA1D-4807-85F7-3DCDB040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-array -&gt;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5C429-B862-4BB3-B6CC-0FB479C5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output?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E65EB46-011F-49FF-B7A3-05BDF1043E99}"/>
              </a:ext>
            </a:extLst>
          </p:cNvPr>
          <p:cNvSpPr/>
          <p:nvPr/>
        </p:nvSpPr>
        <p:spPr>
          <a:xfrm>
            <a:off x="1789043" y="2899058"/>
            <a:ext cx="9347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arrayOfLetters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arrayOfLetters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nl-BE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word =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arrayOfLetters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(word);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2611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CB0ABD-BF98-408B-A5B5-F786983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Searching in array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0985F6-A167-473C-8E9B-843483E1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40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Searching an Array Using a Loop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Searching options</a:t>
            </a:r>
          </a:p>
          <a:p>
            <a:pPr lvl="1" eaLnBrk="1" hangingPunct="1"/>
            <a:r>
              <a:rPr lang="en-US"/>
              <a:t>Using a </a:t>
            </a:r>
            <a:r>
              <a:rPr lang="en-US">
                <a:latin typeface="Courier New" pitchFamily="1" charset="0"/>
              </a:rPr>
              <a:t>for</a:t>
            </a:r>
            <a:r>
              <a:rPr lang="en-US"/>
              <a:t> loop</a:t>
            </a:r>
          </a:p>
          <a:p>
            <a:pPr lvl="1" eaLnBrk="1" hangingPunct="1"/>
            <a:r>
              <a:rPr lang="en-US"/>
              <a:t>Using a </a:t>
            </a:r>
            <a:r>
              <a:rPr lang="en-US">
                <a:latin typeface="Courier New" pitchFamily="1" charset="0"/>
              </a:rPr>
              <a:t>while</a:t>
            </a:r>
            <a:r>
              <a:rPr lang="en-US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05810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a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for</a:t>
            </a:r>
            <a:r>
              <a:rPr lang="en-US" sz="4000">
                <a:solidFill>
                  <a:srgbClr val="FFFFFF"/>
                </a:solidFill>
              </a:rPr>
              <a:t> Loop to Search an Array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Use a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>
                <a:solidFill>
                  <a:srgbClr val="000000"/>
                </a:solidFill>
              </a:rPr>
              <a:t> statement to loop through the array 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Set a Boolean variable to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true</a:t>
            </a:r>
            <a:r>
              <a:rPr lang="en-US" sz="2000">
                <a:solidFill>
                  <a:srgbClr val="000000"/>
                </a:solidFill>
              </a:rPr>
              <a:t> when a match is found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Solution is valid even with </a:t>
            </a:r>
            <a:r>
              <a:rPr lang="en-US" sz="2000" b="1">
                <a:solidFill>
                  <a:srgbClr val="000000"/>
                </a:solidFill>
              </a:rPr>
              <a:t>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337768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F3AFF6B4-7769-411A-BC76-B49F2437DAFC}"/>
              </a:ext>
            </a:extLst>
          </p:cNvPr>
          <p:cNvSpPr/>
          <p:nvPr/>
        </p:nvSpPr>
        <p:spPr>
          <a:xfrm>
            <a:off x="223630" y="1833771"/>
            <a:ext cx="7290353" cy="2852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9515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Using a </a:t>
            </a:r>
            <a:r>
              <a:rPr lang="en-US" dirty="0">
                <a:latin typeface="Courier New" pitchFamily="1" charset="0"/>
              </a:rPr>
              <a:t>for</a:t>
            </a:r>
            <a:r>
              <a:rPr lang="en-US" dirty="0"/>
              <a:t> Loop to Search an Array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33054DB-B0E9-435E-851B-D9956A0C0F38}"/>
              </a:ext>
            </a:extLst>
          </p:cNvPr>
          <p:cNvSpPr/>
          <p:nvPr/>
        </p:nvSpPr>
        <p:spPr>
          <a:xfrm>
            <a:off x="612914" y="940502"/>
            <a:ext cx="94802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products =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"pears"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"melons"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3.3, 6.2, 2.9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"Which price do you need?"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found =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[i]==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found =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(found==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$"Price for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{prices[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Not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found"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0528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a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while</a:t>
            </a:r>
            <a:r>
              <a:rPr lang="en-US" sz="4000">
                <a:solidFill>
                  <a:srgbClr val="FFFFFF"/>
                </a:solidFill>
              </a:rPr>
              <a:t> Loop to Search an Array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Use a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>
                <a:solidFill>
                  <a:srgbClr val="000000"/>
                </a:solidFill>
              </a:rPr>
              <a:t> loop to search for a match</a:t>
            </a: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Question: why use a while instead of a for?</a:t>
            </a:r>
          </a:p>
        </p:txBody>
      </p:sp>
    </p:spTree>
    <p:extLst>
      <p:ext uri="{BB962C8B-B14F-4D97-AF65-F5344CB8AC3E}">
        <p14:creationId xmlns:p14="http://schemas.microsoft.com/office/powerpoint/2010/main" val="330285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 methoden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000">
                <a:solidFill>
                  <a:srgbClr val="898989"/>
                </a:solidFill>
              </a:rPr>
              <a:t>| </a:t>
            </a:r>
            <a:fld id="{07DCCE98-C9D1-4FEF-ADDE-AE30A9E734C1}" type="slidenum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7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F9AFBD0-ADD9-4ADF-9BCB-3A04417FC1C3}"/>
              </a:ext>
            </a:extLst>
          </p:cNvPr>
          <p:cNvSpPr/>
          <p:nvPr/>
        </p:nvSpPr>
        <p:spPr>
          <a:xfrm>
            <a:off x="223630" y="2161762"/>
            <a:ext cx="7290353" cy="1908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4B1237-BDB7-47AE-8A64-BEB0F429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urier New" pitchFamily="1" charset="0"/>
              </a:rPr>
              <a:t>for</a:t>
            </a:r>
            <a:r>
              <a:rPr lang="en-US" dirty="0"/>
              <a:t> Loop to Search an Array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F73220B-336A-4FA4-AEB3-92BCF490AF5B}"/>
              </a:ext>
            </a:extLst>
          </p:cNvPr>
          <p:cNvSpPr/>
          <p:nvPr/>
        </p:nvSpPr>
        <p:spPr>
          <a:xfrm>
            <a:off x="374374" y="1410355"/>
            <a:ext cx="855096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products =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"pears"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"melons"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 3.3, 6.2, 2.9 };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"Which price do you need?"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found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(counter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products[counter])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counter++;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(counter !=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//product found!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found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counter;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(found ==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$"Price for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{prices[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Not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found"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0744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8966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Searching an Array for a Range Match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b="1"/>
              <a:t>Range match</a:t>
            </a:r>
          </a:p>
          <a:p>
            <a:pPr lvl="1" eaLnBrk="1" hangingPunct="1"/>
            <a:r>
              <a:rPr lang="en-US"/>
              <a:t>Determines the pair of limiting values between which a value falls</a:t>
            </a:r>
          </a:p>
        </p:txBody>
      </p:sp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4" y="3200401"/>
            <a:ext cx="53625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38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Searching an Array for a Range Match (cont'd.)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40" y="1997476"/>
            <a:ext cx="8029674" cy="342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14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8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7D107B3-4B25-45D0-9008-6E2A31A0A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1600">
                <a:solidFill>
                  <a:srgbClr val="000000"/>
                </a:solidFill>
              </a:rPr>
              <a:t>An array is a list of data items</a:t>
            </a:r>
          </a:p>
          <a:p>
            <a:pPr lvl="1" eaLnBrk="1" hangingPunct="1"/>
            <a:r>
              <a:rPr lang="en-US" sz="1600">
                <a:solidFill>
                  <a:srgbClr val="000000"/>
                </a:solidFill>
              </a:rPr>
              <a:t>All of which have the same type and the same name</a:t>
            </a:r>
          </a:p>
          <a:p>
            <a:pPr lvl="1" eaLnBrk="1" hangingPunct="1"/>
            <a:r>
              <a:rPr lang="en-US" sz="1600">
                <a:solidFill>
                  <a:srgbClr val="000000"/>
                </a:solidFill>
              </a:rPr>
              <a:t>Items are distinguished using a subscript or index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In C#, arrays are objects of a class named </a:t>
            </a:r>
            <a:r>
              <a:rPr lang="en-US" sz="1600">
                <a:solidFill>
                  <a:srgbClr val="000000"/>
                </a:solidFill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The power of arrays becomes apparent when you begin to use subscripts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Subscript you use remains in the range of 0 through </a:t>
            </a:r>
            <a:r>
              <a:rPr lang="en-US" sz="1600">
                <a:solidFill>
                  <a:srgbClr val="000000"/>
                </a:solidFill>
                <a:latin typeface="Courier New" pitchFamily="1" charset="0"/>
              </a:rPr>
              <a:t>length -1</a:t>
            </a:r>
          </a:p>
          <a:p>
            <a:r>
              <a:rPr lang="en-US" sz="1600">
                <a:solidFill>
                  <a:srgbClr val="000000"/>
                </a:solidFill>
              </a:rPr>
              <a:t>You can compare a variable to a list of values in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536367" y="6223702"/>
            <a:ext cx="5289562" cy="314067"/>
          </a:xfrm>
        </p:spPr>
        <p:txBody>
          <a:bodyPr>
            <a:normAutofit/>
          </a:bodyPr>
          <a:lstStyle/>
          <a:p>
            <a:pPr algn="r">
              <a:defRPr/>
            </a:pPr>
            <a:endParaRPr lang="en-US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357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Summary (cont'd.)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dirty="0" err="1">
                <a:latin typeface="Courier New" pitchFamily="1" charset="0"/>
              </a:rPr>
              <a:t>BinarySearch</a:t>
            </a:r>
            <a:r>
              <a:rPr lang="en-US" dirty="0">
                <a:latin typeface="Courier New" pitchFamily="1" charset="0"/>
              </a:rPr>
              <a:t>()</a:t>
            </a:r>
            <a:r>
              <a:rPr lang="en-US" dirty="0"/>
              <a:t> method finds a requested value in a sorted array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1" charset="0"/>
              </a:rPr>
              <a:t>Sort()</a:t>
            </a:r>
            <a:r>
              <a:rPr lang="en-US" dirty="0"/>
              <a:t> method arranges array items in ascending order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1" charset="0"/>
              </a:rPr>
              <a:t>Reverse()</a:t>
            </a:r>
            <a:r>
              <a:rPr lang="en-US" dirty="0"/>
              <a:t> method reverses the order of items in an array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>
                <a:solidFill>
                  <a:srgbClr val="FFFFFF"/>
                </a:solidFill>
              </a:rPr>
              <a:t>Using the </a:t>
            </a:r>
            <a:r>
              <a:rPr lang="en-US" sz="4000" dirty="0" err="1">
                <a:solidFill>
                  <a:srgbClr val="FFFFFF"/>
                </a:solidFill>
                <a:latin typeface="Courier New" pitchFamily="1" charset="0"/>
              </a:rPr>
              <a:t>BinarySearch</a:t>
            </a:r>
            <a:r>
              <a:rPr lang="en-US" sz="4000" dirty="0">
                <a:solidFill>
                  <a:srgbClr val="FFFFFF"/>
                </a:solidFill>
                <a:latin typeface="Courier New" pitchFamily="1" charset="0"/>
              </a:rPr>
              <a:t>()</a:t>
            </a:r>
            <a:r>
              <a:rPr lang="en-US" sz="4000" dirty="0">
                <a:solidFill>
                  <a:srgbClr val="FFFFFF"/>
                </a:solidFill>
              </a:rPr>
              <a:t>,</a:t>
            </a:r>
            <a:r>
              <a:rPr lang="en-US" sz="4000" dirty="0">
                <a:solidFill>
                  <a:srgbClr val="FFFFFF"/>
                </a:solidFill>
                <a:latin typeface="Courier New" pitchFamily="1" charset="0"/>
              </a:rPr>
              <a:t> Sort()</a:t>
            </a:r>
            <a:r>
              <a:rPr lang="en-US" sz="4000" dirty="0">
                <a:solidFill>
                  <a:srgbClr val="FFFFFF"/>
                </a:solidFill>
              </a:rPr>
              <a:t>,and </a:t>
            </a:r>
            <a:r>
              <a:rPr lang="en-US" sz="4000" dirty="0">
                <a:solidFill>
                  <a:srgbClr val="FFFFFF"/>
                </a:solidFill>
                <a:latin typeface="Courier New" pitchFamily="1" charset="0"/>
              </a:rPr>
              <a:t>Reverse()</a:t>
            </a:r>
            <a:r>
              <a:rPr lang="en-US" sz="4000" dirty="0">
                <a:solidFill>
                  <a:srgbClr val="FFFFFF"/>
                </a:solidFill>
              </a:rPr>
              <a:t> Methods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latin typeface="Courier New" pitchFamily="1" charset="0"/>
                <a:cs typeface="Courier New" pitchFamily="1" charset="0"/>
              </a:rPr>
              <a:t>System.Array</a:t>
            </a:r>
            <a:r>
              <a:rPr lang="en-US" sz="2000">
                <a:solidFill>
                  <a:srgbClr val="000000"/>
                </a:solidFill>
              </a:rPr>
              <a:t> class contains a variety of useful, built-in methods that can search, sort, and manipulate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259613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the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Reverse()</a:t>
            </a:r>
            <a:r>
              <a:rPr lang="en-US" sz="4000">
                <a:solidFill>
                  <a:srgbClr val="FFFFFF"/>
                </a:solidFill>
              </a:rPr>
              <a:t> Method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Reverse()</a:t>
            </a:r>
            <a:r>
              <a:rPr lang="en-US" sz="2000" b="1">
                <a:solidFill>
                  <a:srgbClr val="000000"/>
                </a:solidFill>
              </a:rPr>
              <a:t> method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Reverses the order of items in an array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Element that starts in position 0 is relocated to position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Length – 1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Use it by passing the array name to the method</a:t>
            </a:r>
          </a:p>
        </p:txBody>
      </p:sp>
    </p:spTree>
    <p:extLst>
      <p:ext uri="{BB962C8B-B14F-4D97-AF65-F5344CB8AC3E}">
        <p14:creationId xmlns:p14="http://schemas.microsoft.com/office/powerpoint/2010/main" val="30829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Using the Reverse() Method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D3F5C3-F204-4226-9A46-0FF4923831FB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561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</a:rPr>
              <a:t>Using the </a:t>
            </a:r>
            <a:r>
              <a:rPr lang="en-US">
                <a:solidFill>
                  <a:srgbClr val="FFFFFF"/>
                </a:solidFill>
                <a:latin typeface="Courier New" pitchFamily="1" charset="0"/>
              </a:rPr>
              <a:t>Sort()</a:t>
            </a:r>
            <a:r>
              <a:rPr lang="en-US">
                <a:solidFill>
                  <a:srgbClr val="FFFFFF"/>
                </a:solidFill>
              </a:rPr>
              <a:t> Method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Courier New" pitchFamily="1" charset="0"/>
              </a:rPr>
              <a:t>Sort()</a:t>
            </a:r>
            <a:r>
              <a:rPr lang="en-US" sz="2400" b="1">
                <a:solidFill>
                  <a:srgbClr val="000000"/>
                </a:solidFill>
              </a:rPr>
              <a:t> method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Arranges array items in ascending order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Use it by passing the array name to </a:t>
            </a:r>
            <a:r>
              <a:rPr lang="en-US">
                <a:solidFill>
                  <a:srgbClr val="000000"/>
                </a:solidFill>
                <a:latin typeface="Courier New" pitchFamily="1" charset="0"/>
              </a:rPr>
              <a:t>Array.Sort()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6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Using the Sort() Method (cont'd.)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24A45D7-62D5-40FC-8E44-7126D9A60387}"/>
              </a:ext>
            </a:extLst>
          </p:cNvPr>
          <p:cNvSpPr/>
          <p:nvPr/>
        </p:nvSpPr>
        <p:spPr>
          <a:xfrm>
            <a:off x="5106736" y="2318088"/>
            <a:ext cx="10202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"Tim"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"Marie"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"Abdul"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927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the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BinarySearch()</a:t>
            </a:r>
            <a:r>
              <a:rPr lang="en-US" sz="4000">
                <a:solidFill>
                  <a:srgbClr val="FFFFFF"/>
                </a:solidFill>
              </a:rPr>
              <a:t> Method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400" b="1" dirty="0" err="1">
                <a:solidFill>
                  <a:srgbClr val="000000"/>
                </a:solidFill>
                <a:latin typeface="Courier New" pitchFamily="1" charset="0"/>
              </a:rPr>
              <a:t>BinarySearch</a:t>
            </a:r>
            <a:r>
              <a:rPr lang="en-US" sz="1400" b="1" dirty="0">
                <a:solidFill>
                  <a:srgbClr val="000000"/>
                </a:solidFill>
                <a:latin typeface="Courier New" pitchFamily="1" charset="0"/>
              </a:rPr>
              <a:t>()</a:t>
            </a:r>
            <a:r>
              <a:rPr lang="en-US" sz="1400" b="1" dirty="0">
                <a:solidFill>
                  <a:srgbClr val="000000"/>
                </a:solidFill>
              </a:rPr>
              <a:t> method</a:t>
            </a:r>
          </a:p>
          <a:p>
            <a:pPr lvl="1" eaLnBrk="1" hangingPunct="1"/>
            <a:r>
              <a:rPr lang="en-US" sz="1400" dirty="0">
                <a:solidFill>
                  <a:srgbClr val="000000"/>
                </a:solidFill>
              </a:rPr>
              <a:t>Finds a requested value in a sorted array</a:t>
            </a:r>
          </a:p>
          <a:p>
            <a:pPr lvl="1" eaLnBrk="1" hangingPunct="1"/>
            <a:r>
              <a:rPr lang="en-US" sz="1400" dirty="0">
                <a:solidFill>
                  <a:srgbClr val="000000"/>
                </a:solidFill>
              </a:rPr>
              <a:t>Member of the </a:t>
            </a:r>
            <a:r>
              <a:rPr lang="en-US" sz="1400" dirty="0" err="1">
                <a:solidFill>
                  <a:srgbClr val="000000"/>
                </a:solidFill>
                <a:latin typeface="Courier New" pitchFamily="1" charset="0"/>
              </a:rPr>
              <a:t>System.Array</a:t>
            </a:r>
            <a:r>
              <a:rPr lang="en-US" sz="1400" dirty="0">
                <a:solidFill>
                  <a:srgbClr val="000000"/>
                </a:solidFill>
              </a:rPr>
              <a:t> class</a:t>
            </a:r>
          </a:p>
          <a:p>
            <a:pPr eaLnBrk="1" hangingPunct="1"/>
            <a:endParaRPr lang="en-US" sz="1400" dirty="0">
              <a:solidFill>
                <a:srgbClr val="000000"/>
              </a:solidFill>
            </a:endParaRPr>
          </a:p>
          <a:p>
            <a:pPr eaLnBrk="1" hangingPunct="1"/>
            <a:endParaRPr lang="en-US" sz="1400" dirty="0">
              <a:solidFill>
                <a:srgbClr val="000000"/>
              </a:solidFill>
            </a:endParaRPr>
          </a:p>
          <a:p>
            <a:pPr eaLnBrk="1" hangingPunct="1"/>
            <a:r>
              <a:rPr lang="en-US" sz="1400" dirty="0">
                <a:solidFill>
                  <a:srgbClr val="000000"/>
                </a:solidFill>
              </a:rPr>
              <a:t>Do not use </a:t>
            </a:r>
            <a:r>
              <a:rPr lang="en-US" sz="1400" dirty="0" err="1">
                <a:solidFill>
                  <a:srgbClr val="000000"/>
                </a:solidFill>
                <a:latin typeface="Courier New" pitchFamily="1" charset="0"/>
              </a:rPr>
              <a:t>BinarySearch</a:t>
            </a:r>
            <a:r>
              <a:rPr lang="en-US" sz="1400" dirty="0">
                <a:solidFill>
                  <a:srgbClr val="000000"/>
                </a:solidFill>
                <a:latin typeface="Courier New" pitchFamily="1" charset="0"/>
              </a:rPr>
              <a:t>()</a:t>
            </a:r>
            <a:r>
              <a:rPr lang="en-US" sz="1400" dirty="0">
                <a:solidFill>
                  <a:srgbClr val="000000"/>
                </a:solidFill>
              </a:rPr>
              <a:t> under these circumstances</a:t>
            </a:r>
          </a:p>
          <a:p>
            <a:pPr lvl="1" eaLnBrk="1" hangingPunct="1"/>
            <a:r>
              <a:rPr lang="en-US" sz="1400" b="1" dirty="0">
                <a:solidFill>
                  <a:srgbClr val="000000"/>
                </a:solidFill>
              </a:rPr>
              <a:t>If your array items </a:t>
            </a:r>
            <a:r>
              <a:rPr lang="en-US" sz="1400" b="1" u="sng" dirty="0">
                <a:solidFill>
                  <a:srgbClr val="000000"/>
                </a:solidFill>
              </a:rPr>
              <a:t>are not arranged in ascending order</a:t>
            </a:r>
          </a:p>
          <a:p>
            <a:pPr lvl="1" eaLnBrk="1" hangingPunct="1"/>
            <a:r>
              <a:rPr lang="en-US" sz="1400" b="1" dirty="0">
                <a:solidFill>
                  <a:srgbClr val="000000"/>
                </a:solidFill>
              </a:rPr>
              <a:t>If your array holds duplicate values and you want to find all of them</a:t>
            </a:r>
          </a:p>
          <a:p>
            <a:pPr lvl="1" eaLnBrk="1" hangingPunct="1"/>
            <a:r>
              <a:rPr lang="en-US" sz="1400" b="1" dirty="0">
                <a:solidFill>
                  <a:srgbClr val="000000"/>
                </a:solidFill>
              </a:rPr>
              <a:t>If you want to find a range match rather than an exact match</a:t>
            </a:r>
          </a:p>
        </p:txBody>
      </p:sp>
      <p:pic>
        <p:nvPicPr>
          <p:cNvPr id="1026" name="Picture 2" descr="Image result for exclamation">
            <a:extLst>
              <a:ext uri="{FF2B5EF4-FFF2-40B4-BE49-F238E27FC236}">
                <a16:creationId xmlns:a16="http://schemas.microsoft.com/office/drawing/2014/main" id="{1A6B68A1-3E06-4350-A3AA-28B4C7378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631" y="4443906"/>
            <a:ext cx="1252378" cy="12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73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Using the </a:t>
            </a:r>
            <a:r>
              <a:rPr lang="en-US" sz="3600" dirty="0" err="1">
                <a:solidFill>
                  <a:schemeClr val="bg1"/>
                </a:solidFill>
              </a:rPr>
              <a:t>BinarySearch</a:t>
            </a:r>
            <a:r>
              <a:rPr lang="en-US" sz="3600" dirty="0">
                <a:solidFill>
                  <a:schemeClr val="bg1"/>
                </a:solidFill>
              </a:rPr>
              <a:t>() Method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23CCA7F-74C2-48D3-96E4-1CD990967C21}"/>
              </a:ext>
            </a:extLst>
          </p:cNvPr>
          <p:cNvSpPr/>
          <p:nvPr/>
        </p:nvSpPr>
        <p:spPr>
          <a:xfrm>
            <a:off x="3272588" y="3010620"/>
            <a:ext cx="116733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rank = { 224, 34, 156, 1023, -6 };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(rank); 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don’t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forget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aren’t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sorted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rank do you need?"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Array.BinarySearch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(rank,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(index&gt;0)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found at index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{index}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Not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found"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0757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Breedbeeld</PresentationFormat>
  <Paragraphs>181</Paragraphs>
  <Slides>24</Slides>
  <Notes>15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1" baseType="lpstr">
      <vt:lpstr>Courier New</vt:lpstr>
      <vt:lpstr>Consolas</vt:lpstr>
      <vt:lpstr>Arial</vt:lpstr>
      <vt:lpstr>Calibri</vt:lpstr>
      <vt:lpstr>Times New Roman</vt:lpstr>
      <vt:lpstr>Calibri Light</vt:lpstr>
      <vt:lpstr>Kantoorthema</vt:lpstr>
      <vt:lpstr>Programming with arrays</vt:lpstr>
      <vt:lpstr>Array methoden</vt:lpstr>
      <vt:lpstr>Using the BinarySearch(), Sort(),and Reverse() Methods</vt:lpstr>
      <vt:lpstr>Using the Reverse() Method</vt:lpstr>
      <vt:lpstr>Using the Reverse() Method</vt:lpstr>
      <vt:lpstr>Using the Sort() Method</vt:lpstr>
      <vt:lpstr>Using the Sort() Method (cont'd.)</vt:lpstr>
      <vt:lpstr>Using the BinarySearch() Method</vt:lpstr>
      <vt:lpstr>Using the BinarySearch() Method</vt:lpstr>
      <vt:lpstr>Other usefull Array stuff</vt:lpstr>
      <vt:lpstr>Strings and char arrays</vt:lpstr>
      <vt:lpstr>Strings and arrays</vt:lpstr>
      <vt:lpstr>String -&gt; char-array </vt:lpstr>
      <vt:lpstr>Char-array -&gt; string</vt:lpstr>
      <vt:lpstr>Searching in array</vt:lpstr>
      <vt:lpstr>Searching an Array Using a Loop</vt:lpstr>
      <vt:lpstr>Using a for Loop to Search an Array</vt:lpstr>
      <vt:lpstr>Using a for Loop to Search an Array</vt:lpstr>
      <vt:lpstr>Using a while Loop to Search an Array</vt:lpstr>
      <vt:lpstr>Using a for Loop to Search an Array</vt:lpstr>
      <vt:lpstr>Searching an Array for a Range Match</vt:lpstr>
      <vt:lpstr>Searching an Array for a Range Match (cont'd.)</vt:lpstr>
      <vt:lpstr>Summary</vt:lpstr>
      <vt:lpstr>Summary (cont'd.)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arrays</dc:title>
  <dc:creator>Tim Dams</dc:creator>
  <cp:lastModifiedBy>Tim Dams</cp:lastModifiedBy>
  <cp:revision>1</cp:revision>
  <dcterms:created xsi:type="dcterms:W3CDTF">2018-12-17T08:00:20Z</dcterms:created>
  <dcterms:modified xsi:type="dcterms:W3CDTF">2018-12-17T08:01:49Z</dcterms:modified>
</cp:coreProperties>
</file>