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8"/>
  </p:notesMasterIdLst>
  <p:sldIdLst>
    <p:sldId id="312" r:id="rId2"/>
    <p:sldId id="310" r:id="rId3"/>
    <p:sldId id="303" r:id="rId4"/>
    <p:sldId id="308" r:id="rId5"/>
    <p:sldId id="304" r:id="rId6"/>
    <p:sldId id="305" r:id="rId7"/>
    <p:sldId id="307" r:id="rId8"/>
    <p:sldId id="309" r:id="rId9"/>
    <p:sldId id="299" r:id="rId10"/>
    <p:sldId id="301" r:id="rId11"/>
    <p:sldId id="259" r:id="rId12"/>
    <p:sldId id="260" r:id="rId13"/>
    <p:sldId id="289" r:id="rId14"/>
    <p:sldId id="267" r:id="rId15"/>
    <p:sldId id="268" r:id="rId16"/>
    <p:sldId id="269" r:id="rId17"/>
    <p:sldId id="270" r:id="rId18"/>
    <p:sldId id="276" r:id="rId19"/>
    <p:sldId id="317" r:id="rId20"/>
    <p:sldId id="277" r:id="rId21"/>
    <p:sldId id="278" r:id="rId22"/>
    <p:sldId id="313" r:id="rId23"/>
    <p:sldId id="272" r:id="rId24"/>
    <p:sldId id="314" r:id="rId25"/>
    <p:sldId id="315" r:id="rId26"/>
    <p:sldId id="302" r:id="rId27"/>
    <p:sldId id="286" r:id="rId28"/>
    <p:sldId id="287" r:id="rId29"/>
    <p:sldId id="316" r:id="rId30"/>
    <p:sldId id="292" r:id="rId31"/>
    <p:sldId id="293" r:id="rId32"/>
    <p:sldId id="319" r:id="rId33"/>
    <p:sldId id="294" r:id="rId34"/>
    <p:sldId id="295" r:id="rId35"/>
    <p:sldId id="300" r:id="rId36"/>
    <p:sldId id="318" r:id="rId37"/>
  </p:sldIdLst>
  <p:sldSz cx="12192000" cy="6858000"/>
  <p:notesSz cx="6858000" cy="9144000"/>
  <p:embeddedFontLst>
    <p:embeddedFont>
      <p:font typeface="Calibri" panose="020F0502020204030204" pitchFamily="34" charset="0"/>
      <p:regular r:id="rId39"/>
      <p:bold r:id="rId40"/>
      <p:italic r:id="rId41"/>
      <p:boldItalic r:id="rId42"/>
    </p:embeddedFont>
    <p:embeddedFont>
      <p:font typeface="Calibri Light" panose="020F0302020204030204" pitchFamily="34" charset="0"/>
      <p:regular r:id="rId43"/>
      <p:italic r:id="rId44"/>
    </p:embeddedFont>
    <p:embeddedFont>
      <p:font typeface="Consolas" panose="020B0609020204030204" pitchFamily="49" charset="0"/>
      <p:regular r:id="rId45"/>
      <p:bold r:id="rId46"/>
      <p:italic r:id="rId47"/>
      <p:boldItalic r:id="rId48"/>
    </p:embeddedFont>
    <p:embeddedFont>
      <p:font typeface="Times" panose="02020603050405020304" pitchFamily="18" charset="0"/>
      <p:regular r:id="rId49"/>
      <p:bold r:id="rId50"/>
      <p:italic r:id="rId51"/>
      <p:boldItalic r:id="rId52"/>
    </p:embeddedFont>
  </p:embeddedFontLst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Stijl, gemiddeld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Stijl, licht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472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schemas.openxmlformats.org/officeDocument/2006/relationships/font" Target="fonts/font9.fntdata"/><Relationship Id="rId50" Type="http://schemas.openxmlformats.org/officeDocument/2006/relationships/font" Target="fonts/font12.fntdata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3.fntdata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6.fntdata"/><Relationship Id="rId52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5.fntdata"/><Relationship Id="rId48" Type="http://schemas.openxmlformats.org/officeDocument/2006/relationships/font" Target="fonts/font10.fntdata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13.fntdata"/><Relationship Id="rId3" Type="http://schemas.openxmlformats.org/officeDocument/2006/relationships/slide" Target="slides/slide2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7F47C6-4E7A-432A-B59E-B740785EA8AF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icontext_accent0_3" csCatId="mainScheme" phldr="1"/>
      <dgm:spPr/>
      <dgm:t>
        <a:bodyPr/>
        <a:lstStyle/>
        <a:p>
          <a:endParaRPr lang="en-US"/>
        </a:p>
      </dgm:t>
    </dgm:pt>
    <dgm:pt modelId="{31308AED-C71B-4866-9B4C-EDE622373E7E}">
      <dgm:prSet/>
      <dgm:spPr/>
      <dgm:t>
        <a:bodyPr/>
        <a:lstStyle/>
        <a:p>
          <a:r>
            <a:rPr lang="en-US" b="1"/>
            <a:t>if statement</a:t>
          </a:r>
          <a:endParaRPr lang="en-US"/>
        </a:p>
      </dgm:t>
    </dgm:pt>
    <dgm:pt modelId="{DBD9DFE9-7FDC-4BCB-943B-BFFD07470801}" type="parTrans" cxnId="{841E6AC1-D206-490D-87BA-DA806FE52734}">
      <dgm:prSet/>
      <dgm:spPr/>
      <dgm:t>
        <a:bodyPr/>
        <a:lstStyle/>
        <a:p>
          <a:endParaRPr lang="en-US"/>
        </a:p>
      </dgm:t>
    </dgm:pt>
    <dgm:pt modelId="{BB2299C4-0B87-4D4C-954B-9352919E0A17}" type="sibTrans" cxnId="{841E6AC1-D206-490D-87BA-DA806FE52734}">
      <dgm:prSet/>
      <dgm:spPr/>
      <dgm:t>
        <a:bodyPr/>
        <a:lstStyle/>
        <a:p>
          <a:endParaRPr lang="en-US"/>
        </a:p>
      </dgm:t>
    </dgm:pt>
    <dgm:pt modelId="{CF4789D6-C9CA-4B8F-899B-8FDBC74A05FE}">
      <dgm:prSet/>
      <dgm:spPr/>
      <dgm:t>
        <a:bodyPr/>
        <a:lstStyle/>
        <a:p>
          <a:r>
            <a:rPr lang="en-US" dirty="0" err="1"/>
            <a:t>Gebruikt</a:t>
          </a:r>
          <a:r>
            <a:rPr lang="en-US" dirty="0"/>
            <a:t> </a:t>
          </a:r>
          <a:r>
            <a:rPr lang="en-US" dirty="0" err="1"/>
            <a:t>voor</a:t>
          </a:r>
          <a:r>
            <a:rPr lang="en-US" dirty="0"/>
            <a:t> </a:t>
          </a:r>
          <a:r>
            <a:rPr lang="en-US" dirty="0" err="1"/>
            <a:t>een</a:t>
          </a:r>
          <a:r>
            <a:rPr lang="en-US" dirty="0"/>
            <a:t> </a:t>
          </a:r>
          <a:r>
            <a:rPr lang="en-US" dirty="0" err="1"/>
            <a:t>enkelvoudig</a:t>
          </a:r>
          <a:r>
            <a:rPr lang="en-US" dirty="0"/>
            <a:t> </a:t>
          </a:r>
          <a:r>
            <a:rPr lang="en-US" dirty="0" err="1"/>
            <a:t>alternatief</a:t>
          </a:r>
          <a:r>
            <a:rPr lang="en-US" dirty="0"/>
            <a:t> pad </a:t>
          </a:r>
          <a:r>
            <a:rPr lang="en-US" dirty="0" err="1"/>
            <a:t>aan</a:t>
          </a:r>
          <a:r>
            <a:rPr lang="en-US" dirty="0"/>
            <a:t> </a:t>
          </a:r>
          <a:r>
            <a:rPr lang="en-US" dirty="0" err="1"/>
            <a:t>te</a:t>
          </a:r>
          <a:r>
            <a:rPr lang="en-US" dirty="0"/>
            <a:t> </a:t>
          </a:r>
          <a:r>
            <a:rPr lang="en-US" dirty="0" err="1"/>
            <a:t>duiden</a:t>
          </a:r>
          <a:endParaRPr lang="en-US" dirty="0"/>
        </a:p>
        <a:p>
          <a:r>
            <a:rPr lang="en-US" dirty="0" err="1"/>
            <a:t>Afhankelijk</a:t>
          </a:r>
          <a:r>
            <a:rPr lang="en-US" dirty="0"/>
            <a:t> van </a:t>
          </a:r>
          <a:r>
            <a:rPr lang="en-US" dirty="0" err="1"/>
            <a:t>resultaat</a:t>
          </a:r>
          <a:r>
            <a:rPr lang="en-US" dirty="0"/>
            <a:t> </a:t>
          </a:r>
          <a:r>
            <a:rPr lang="en-US" dirty="0" err="1"/>
            <a:t>logische</a:t>
          </a:r>
          <a:r>
            <a:rPr lang="en-US" dirty="0"/>
            <a:t> </a:t>
          </a:r>
          <a:r>
            <a:rPr lang="en-US" dirty="0" err="1"/>
            <a:t>expressie</a:t>
          </a:r>
          <a:r>
            <a:rPr lang="en-US" dirty="0"/>
            <a:t> </a:t>
          </a:r>
        </a:p>
      </dgm:t>
    </dgm:pt>
    <dgm:pt modelId="{F9A628F1-546B-4D1D-AE51-9AC9FC96388B}" type="parTrans" cxnId="{7695ECE5-DF38-408C-A2DD-9EC3B73343B1}">
      <dgm:prSet/>
      <dgm:spPr/>
      <dgm:t>
        <a:bodyPr/>
        <a:lstStyle/>
        <a:p>
          <a:endParaRPr lang="en-US"/>
        </a:p>
      </dgm:t>
    </dgm:pt>
    <dgm:pt modelId="{D765A53D-A9EC-4D2A-91C9-AC984B3312D2}" type="sibTrans" cxnId="{7695ECE5-DF38-408C-A2DD-9EC3B73343B1}">
      <dgm:prSet/>
      <dgm:spPr/>
      <dgm:t>
        <a:bodyPr/>
        <a:lstStyle/>
        <a:p>
          <a:endParaRPr lang="en-US"/>
        </a:p>
      </dgm:t>
    </dgm:pt>
    <dgm:pt modelId="{D4D588A4-1462-46DA-B524-6D715DEEF41C}">
      <dgm:prSet/>
      <dgm:spPr/>
      <dgm:t>
        <a:bodyPr/>
        <a:lstStyle/>
        <a:p>
          <a:r>
            <a:rPr lang="en-US" b="1"/>
            <a:t>Block</a:t>
          </a:r>
          <a:endParaRPr lang="en-US"/>
        </a:p>
      </dgm:t>
    </dgm:pt>
    <dgm:pt modelId="{75B73304-BA3D-4EC3-88E8-39ED7FCABD4D}" type="parTrans" cxnId="{9A68039E-ECB1-4C95-9E06-B72A67056305}">
      <dgm:prSet/>
      <dgm:spPr/>
      <dgm:t>
        <a:bodyPr/>
        <a:lstStyle/>
        <a:p>
          <a:endParaRPr lang="en-US"/>
        </a:p>
      </dgm:t>
    </dgm:pt>
    <dgm:pt modelId="{0E9468C0-EDC1-4B95-8F90-5EB955DAE42F}" type="sibTrans" cxnId="{9A68039E-ECB1-4C95-9E06-B72A67056305}">
      <dgm:prSet/>
      <dgm:spPr/>
      <dgm:t>
        <a:bodyPr/>
        <a:lstStyle/>
        <a:p>
          <a:endParaRPr lang="en-US"/>
        </a:p>
      </dgm:t>
    </dgm:pt>
    <dgm:pt modelId="{3BA53DB8-404B-4F10-806D-43F13FEB230F}">
      <dgm:prSet/>
      <dgm:spPr/>
      <dgm:t>
        <a:bodyPr/>
        <a:lstStyle/>
        <a:p>
          <a:r>
            <a:rPr lang="en-US"/>
            <a:t>1 of meerdere statements binnen een accolade paar</a:t>
          </a:r>
        </a:p>
      </dgm:t>
    </dgm:pt>
    <dgm:pt modelId="{6B3F3CCD-B024-4139-802C-E2D5FB4C6507}" type="parTrans" cxnId="{9152D8E9-AA61-4DFE-AD1C-B29037542DB2}">
      <dgm:prSet/>
      <dgm:spPr/>
      <dgm:t>
        <a:bodyPr/>
        <a:lstStyle/>
        <a:p>
          <a:endParaRPr lang="en-US"/>
        </a:p>
      </dgm:t>
    </dgm:pt>
    <dgm:pt modelId="{314E4038-5BBA-4F54-8F98-DD07F9BD7FA0}" type="sibTrans" cxnId="{9152D8E9-AA61-4DFE-AD1C-B29037542DB2}">
      <dgm:prSet/>
      <dgm:spPr/>
      <dgm:t>
        <a:bodyPr/>
        <a:lstStyle/>
        <a:p>
          <a:endParaRPr lang="en-US"/>
        </a:p>
      </dgm:t>
    </dgm:pt>
    <dgm:pt modelId="{6633CF31-80DD-4601-ABF9-D600CAF0AFBC}" type="pres">
      <dgm:prSet presAssocID="{957F47C6-4E7A-432A-B59E-B740785EA8AF}" presName="root" presStyleCnt="0">
        <dgm:presLayoutVars>
          <dgm:dir/>
          <dgm:resizeHandles val="exact"/>
        </dgm:presLayoutVars>
      </dgm:prSet>
      <dgm:spPr/>
    </dgm:pt>
    <dgm:pt modelId="{B46DB066-D7F0-4E51-848C-EBC10F49DFA5}" type="pres">
      <dgm:prSet presAssocID="{31308AED-C71B-4866-9B4C-EDE622373E7E}" presName="compNode" presStyleCnt="0"/>
      <dgm:spPr/>
    </dgm:pt>
    <dgm:pt modelId="{58E3F43C-F96D-45AD-8051-622765135F89}" type="pres">
      <dgm:prSet presAssocID="{31308AED-C71B-4866-9B4C-EDE622373E7E}" presName="bgRect" presStyleLbl="bgShp" presStyleIdx="0" presStyleCnt="2"/>
      <dgm:spPr/>
    </dgm:pt>
    <dgm:pt modelId="{E3E39D5E-B448-414C-9318-07FE39FAE9DC}" type="pres">
      <dgm:prSet presAssocID="{31308AED-C71B-4866-9B4C-EDE622373E7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gwijzer"/>
        </a:ext>
      </dgm:extLst>
    </dgm:pt>
    <dgm:pt modelId="{0B15B7A2-4F21-40F2-A7B4-D901E2080FF9}" type="pres">
      <dgm:prSet presAssocID="{31308AED-C71B-4866-9B4C-EDE622373E7E}" presName="spaceRect" presStyleCnt="0"/>
      <dgm:spPr/>
    </dgm:pt>
    <dgm:pt modelId="{1C9B8BDE-BB36-45D9-8585-53E3438D3A88}" type="pres">
      <dgm:prSet presAssocID="{31308AED-C71B-4866-9B4C-EDE622373E7E}" presName="parTx" presStyleLbl="revTx" presStyleIdx="0" presStyleCnt="4">
        <dgm:presLayoutVars>
          <dgm:chMax val="0"/>
          <dgm:chPref val="0"/>
        </dgm:presLayoutVars>
      </dgm:prSet>
      <dgm:spPr/>
    </dgm:pt>
    <dgm:pt modelId="{78B6A379-4386-4ECF-96B5-0E90EDF112B5}" type="pres">
      <dgm:prSet presAssocID="{31308AED-C71B-4866-9B4C-EDE622373E7E}" presName="desTx" presStyleLbl="revTx" presStyleIdx="1" presStyleCnt="4">
        <dgm:presLayoutVars/>
      </dgm:prSet>
      <dgm:spPr/>
    </dgm:pt>
    <dgm:pt modelId="{A8003269-65FD-425A-BA3E-D3D2B368AAE5}" type="pres">
      <dgm:prSet presAssocID="{BB2299C4-0B87-4D4C-954B-9352919E0A17}" presName="sibTrans" presStyleCnt="0"/>
      <dgm:spPr/>
    </dgm:pt>
    <dgm:pt modelId="{9A8225FD-C98E-4D81-9794-ED3445E7852A}" type="pres">
      <dgm:prSet presAssocID="{D4D588A4-1462-46DA-B524-6D715DEEF41C}" presName="compNode" presStyleCnt="0"/>
      <dgm:spPr/>
    </dgm:pt>
    <dgm:pt modelId="{1F66DC7C-3EA9-49A6-B2C4-18E3A08095C8}" type="pres">
      <dgm:prSet presAssocID="{D4D588A4-1462-46DA-B524-6D715DEEF41C}" presName="bgRect" presStyleLbl="bgShp" presStyleIdx="1" presStyleCnt="2"/>
      <dgm:spPr/>
    </dgm:pt>
    <dgm:pt modelId="{975E976C-D570-432C-A49F-9355471F7E9F}" type="pres">
      <dgm:prSet presAssocID="{D4D588A4-1462-46DA-B524-6D715DEEF41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82E62475-AB21-4034-B661-D1B7E75F8D2F}" type="pres">
      <dgm:prSet presAssocID="{D4D588A4-1462-46DA-B524-6D715DEEF41C}" presName="spaceRect" presStyleCnt="0"/>
      <dgm:spPr/>
    </dgm:pt>
    <dgm:pt modelId="{FFB8B603-3DD5-47E7-9C11-45BBD0677533}" type="pres">
      <dgm:prSet presAssocID="{D4D588A4-1462-46DA-B524-6D715DEEF41C}" presName="parTx" presStyleLbl="revTx" presStyleIdx="2" presStyleCnt="4">
        <dgm:presLayoutVars>
          <dgm:chMax val="0"/>
          <dgm:chPref val="0"/>
        </dgm:presLayoutVars>
      </dgm:prSet>
      <dgm:spPr/>
    </dgm:pt>
    <dgm:pt modelId="{E80978A1-2D37-4B11-85C8-87E420E43B35}" type="pres">
      <dgm:prSet presAssocID="{D4D588A4-1462-46DA-B524-6D715DEEF41C}" presName="desTx" presStyleLbl="revTx" presStyleIdx="3" presStyleCnt="4">
        <dgm:presLayoutVars/>
      </dgm:prSet>
      <dgm:spPr/>
    </dgm:pt>
  </dgm:ptLst>
  <dgm:cxnLst>
    <dgm:cxn modelId="{BFD06934-0819-4CCD-8936-97479F4C8DA6}" type="presOf" srcId="{D4D588A4-1462-46DA-B524-6D715DEEF41C}" destId="{FFB8B603-3DD5-47E7-9C11-45BBD0677533}" srcOrd="0" destOrd="0" presId="urn:microsoft.com/office/officeart/2018/2/layout/IconVerticalSolidList"/>
    <dgm:cxn modelId="{7D4F076A-4E02-4E48-BDBD-3C23D2ABFE71}" type="presOf" srcId="{3BA53DB8-404B-4F10-806D-43F13FEB230F}" destId="{E80978A1-2D37-4B11-85C8-87E420E43B35}" srcOrd="0" destOrd="0" presId="urn:microsoft.com/office/officeart/2018/2/layout/IconVerticalSolidList"/>
    <dgm:cxn modelId="{78365787-5BDF-4CA5-BB96-E56CA41A7AC5}" type="presOf" srcId="{CF4789D6-C9CA-4B8F-899B-8FDBC74A05FE}" destId="{78B6A379-4386-4ECF-96B5-0E90EDF112B5}" srcOrd="0" destOrd="0" presId="urn:microsoft.com/office/officeart/2018/2/layout/IconVerticalSolidList"/>
    <dgm:cxn modelId="{9A68039E-ECB1-4C95-9E06-B72A67056305}" srcId="{957F47C6-4E7A-432A-B59E-B740785EA8AF}" destId="{D4D588A4-1462-46DA-B524-6D715DEEF41C}" srcOrd="1" destOrd="0" parTransId="{75B73304-BA3D-4EC3-88E8-39ED7FCABD4D}" sibTransId="{0E9468C0-EDC1-4B95-8F90-5EB955DAE42F}"/>
    <dgm:cxn modelId="{926658A9-87C4-4E86-88CC-7BD78CC69661}" type="presOf" srcId="{31308AED-C71B-4866-9B4C-EDE622373E7E}" destId="{1C9B8BDE-BB36-45D9-8585-53E3438D3A88}" srcOrd="0" destOrd="0" presId="urn:microsoft.com/office/officeart/2018/2/layout/IconVerticalSolidList"/>
    <dgm:cxn modelId="{841E6AC1-D206-490D-87BA-DA806FE52734}" srcId="{957F47C6-4E7A-432A-B59E-B740785EA8AF}" destId="{31308AED-C71B-4866-9B4C-EDE622373E7E}" srcOrd="0" destOrd="0" parTransId="{DBD9DFE9-7FDC-4BCB-943B-BFFD07470801}" sibTransId="{BB2299C4-0B87-4D4C-954B-9352919E0A17}"/>
    <dgm:cxn modelId="{85E1CFCF-4226-401F-AAB9-893DCE20DD39}" type="presOf" srcId="{957F47C6-4E7A-432A-B59E-B740785EA8AF}" destId="{6633CF31-80DD-4601-ABF9-D600CAF0AFBC}" srcOrd="0" destOrd="0" presId="urn:microsoft.com/office/officeart/2018/2/layout/IconVerticalSolidList"/>
    <dgm:cxn modelId="{7695ECE5-DF38-408C-A2DD-9EC3B73343B1}" srcId="{31308AED-C71B-4866-9B4C-EDE622373E7E}" destId="{CF4789D6-C9CA-4B8F-899B-8FDBC74A05FE}" srcOrd="0" destOrd="0" parTransId="{F9A628F1-546B-4D1D-AE51-9AC9FC96388B}" sibTransId="{D765A53D-A9EC-4D2A-91C9-AC984B3312D2}"/>
    <dgm:cxn modelId="{9152D8E9-AA61-4DFE-AD1C-B29037542DB2}" srcId="{D4D588A4-1462-46DA-B524-6D715DEEF41C}" destId="{3BA53DB8-404B-4F10-806D-43F13FEB230F}" srcOrd="0" destOrd="0" parTransId="{6B3F3CCD-B024-4139-802C-E2D5FB4C6507}" sibTransId="{314E4038-5BBA-4F54-8F98-DD07F9BD7FA0}"/>
    <dgm:cxn modelId="{31E79BF4-EAEF-4351-A7F2-C4DEAA9A6E6C}" type="presParOf" srcId="{6633CF31-80DD-4601-ABF9-D600CAF0AFBC}" destId="{B46DB066-D7F0-4E51-848C-EBC10F49DFA5}" srcOrd="0" destOrd="0" presId="urn:microsoft.com/office/officeart/2018/2/layout/IconVerticalSolidList"/>
    <dgm:cxn modelId="{A718E612-5D55-427C-8860-4BA22924B4A1}" type="presParOf" srcId="{B46DB066-D7F0-4E51-848C-EBC10F49DFA5}" destId="{58E3F43C-F96D-45AD-8051-622765135F89}" srcOrd="0" destOrd="0" presId="urn:microsoft.com/office/officeart/2018/2/layout/IconVerticalSolidList"/>
    <dgm:cxn modelId="{E77C1BF8-AC60-46BC-9989-FBAA86501CE4}" type="presParOf" srcId="{B46DB066-D7F0-4E51-848C-EBC10F49DFA5}" destId="{E3E39D5E-B448-414C-9318-07FE39FAE9DC}" srcOrd="1" destOrd="0" presId="urn:microsoft.com/office/officeart/2018/2/layout/IconVerticalSolidList"/>
    <dgm:cxn modelId="{3C4F13C0-A4C3-420B-B87B-1E4F21B10B9F}" type="presParOf" srcId="{B46DB066-D7F0-4E51-848C-EBC10F49DFA5}" destId="{0B15B7A2-4F21-40F2-A7B4-D901E2080FF9}" srcOrd="2" destOrd="0" presId="urn:microsoft.com/office/officeart/2018/2/layout/IconVerticalSolidList"/>
    <dgm:cxn modelId="{DCCBB1B8-FA52-4E07-9A4A-71E8E4A7984E}" type="presParOf" srcId="{B46DB066-D7F0-4E51-848C-EBC10F49DFA5}" destId="{1C9B8BDE-BB36-45D9-8585-53E3438D3A88}" srcOrd="3" destOrd="0" presId="urn:microsoft.com/office/officeart/2018/2/layout/IconVerticalSolidList"/>
    <dgm:cxn modelId="{86F43549-460E-4891-9D56-339CE4EB1DD4}" type="presParOf" srcId="{B46DB066-D7F0-4E51-848C-EBC10F49DFA5}" destId="{78B6A379-4386-4ECF-96B5-0E90EDF112B5}" srcOrd="4" destOrd="0" presId="urn:microsoft.com/office/officeart/2018/2/layout/IconVerticalSolidList"/>
    <dgm:cxn modelId="{3337776E-B0E8-4299-8438-6C781F65E50A}" type="presParOf" srcId="{6633CF31-80DD-4601-ABF9-D600CAF0AFBC}" destId="{A8003269-65FD-425A-BA3E-D3D2B368AAE5}" srcOrd="1" destOrd="0" presId="urn:microsoft.com/office/officeart/2018/2/layout/IconVerticalSolidList"/>
    <dgm:cxn modelId="{0CED34F6-027E-444C-9C35-0EF2AFAE04B6}" type="presParOf" srcId="{6633CF31-80DD-4601-ABF9-D600CAF0AFBC}" destId="{9A8225FD-C98E-4D81-9794-ED3445E7852A}" srcOrd="2" destOrd="0" presId="urn:microsoft.com/office/officeart/2018/2/layout/IconVerticalSolidList"/>
    <dgm:cxn modelId="{0F3B9168-4BAF-4885-AF27-66987608D5E1}" type="presParOf" srcId="{9A8225FD-C98E-4D81-9794-ED3445E7852A}" destId="{1F66DC7C-3EA9-49A6-B2C4-18E3A08095C8}" srcOrd="0" destOrd="0" presId="urn:microsoft.com/office/officeart/2018/2/layout/IconVerticalSolidList"/>
    <dgm:cxn modelId="{85FE8EB7-84CD-47BB-AFCF-6493E94CB909}" type="presParOf" srcId="{9A8225FD-C98E-4D81-9794-ED3445E7852A}" destId="{975E976C-D570-432C-A49F-9355471F7E9F}" srcOrd="1" destOrd="0" presId="urn:microsoft.com/office/officeart/2018/2/layout/IconVerticalSolidList"/>
    <dgm:cxn modelId="{FD4AB123-2A09-496F-B403-6D84DD9BAE3E}" type="presParOf" srcId="{9A8225FD-C98E-4D81-9794-ED3445E7852A}" destId="{82E62475-AB21-4034-B661-D1B7E75F8D2F}" srcOrd="2" destOrd="0" presId="urn:microsoft.com/office/officeart/2018/2/layout/IconVerticalSolidList"/>
    <dgm:cxn modelId="{9B9571D2-8B3D-459C-ACB6-1F81C9E5A311}" type="presParOf" srcId="{9A8225FD-C98E-4D81-9794-ED3445E7852A}" destId="{FFB8B603-3DD5-47E7-9C11-45BBD0677533}" srcOrd="3" destOrd="0" presId="urn:microsoft.com/office/officeart/2018/2/layout/IconVerticalSolidList"/>
    <dgm:cxn modelId="{42AF886C-E607-440A-BCB9-A331D36B2DB5}" type="presParOf" srcId="{9A8225FD-C98E-4D81-9794-ED3445E7852A}" destId="{E80978A1-2D37-4B11-85C8-87E420E43B35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E3F43C-F96D-45AD-8051-622765135F89}">
      <dsp:nvSpPr>
        <dsp:cNvPr id="0" name=""/>
        <dsp:cNvSpPr/>
      </dsp:nvSpPr>
      <dsp:spPr>
        <a:xfrm>
          <a:off x="0" y="508846"/>
          <a:ext cx="10119359" cy="93940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3E39D5E-B448-414C-9318-07FE39FAE9DC}">
      <dsp:nvSpPr>
        <dsp:cNvPr id="0" name=""/>
        <dsp:cNvSpPr/>
      </dsp:nvSpPr>
      <dsp:spPr>
        <a:xfrm>
          <a:off x="284171" y="720213"/>
          <a:ext cx="516675" cy="5166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C9B8BDE-BB36-45D9-8585-53E3438D3A88}">
      <dsp:nvSpPr>
        <dsp:cNvPr id="0" name=""/>
        <dsp:cNvSpPr/>
      </dsp:nvSpPr>
      <dsp:spPr>
        <a:xfrm>
          <a:off x="1085017" y="508846"/>
          <a:ext cx="4553712" cy="939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421" tIns="99421" rIns="99421" bIns="994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if statement</a:t>
          </a:r>
          <a:endParaRPr lang="en-US" sz="2500" kern="1200"/>
        </a:p>
      </dsp:txBody>
      <dsp:txXfrm>
        <a:off x="1085017" y="508846"/>
        <a:ext cx="4553712" cy="939409"/>
      </dsp:txXfrm>
    </dsp:sp>
    <dsp:sp modelId="{78B6A379-4386-4ECF-96B5-0E90EDF112B5}">
      <dsp:nvSpPr>
        <dsp:cNvPr id="0" name=""/>
        <dsp:cNvSpPr/>
      </dsp:nvSpPr>
      <dsp:spPr>
        <a:xfrm>
          <a:off x="5638729" y="508846"/>
          <a:ext cx="4480630" cy="939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421" tIns="99421" rIns="99421" bIns="99421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Gebruikt</a:t>
          </a:r>
          <a:r>
            <a:rPr lang="en-US" sz="1500" kern="1200" dirty="0"/>
            <a:t> </a:t>
          </a:r>
          <a:r>
            <a:rPr lang="en-US" sz="1500" kern="1200" dirty="0" err="1"/>
            <a:t>voor</a:t>
          </a:r>
          <a:r>
            <a:rPr lang="en-US" sz="1500" kern="1200" dirty="0"/>
            <a:t> </a:t>
          </a:r>
          <a:r>
            <a:rPr lang="en-US" sz="1500" kern="1200" dirty="0" err="1"/>
            <a:t>een</a:t>
          </a:r>
          <a:r>
            <a:rPr lang="en-US" sz="1500" kern="1200" dirty="0"/>
            <a:t> </a:t>
          </a:r>
          <a:r>
            <a:rPr lang="en-US" sz="1500" kern="1200" dirty="0" err="1"/>
            <a:t>enkelvoudig</a:t>
          </a:r>
          <a:r>
            <a:rPr lang="en-US" sz="1500" kern="1200" dirty="0"/>
            <a:t> </a:t>
          </a:r>
          <a:r>
            <a:rPr lang="en-US" sz="1500" kern="1200" dirty="0" err="1"/>
            <a:t>alternatief</a:t>
          </a:r>
          <a:r>
            <a:rPr lang="en-US" sz="1500" kern="1200" dirty="0"/>
            <a:t> pad </a:t>
          </a:r>
          <a:r>
            <a:rPr lang="en-US" sz="1500" kern="1200" dirty="0" err="1"/>
            <a:t>aan</a:t>
          </a:r>
          <a:r>
            <a:rPr lang="en-US" sz="1500" kern="1200" dirty="0"/>
            <a:t> </a:t>
          </a:r>
          <a:r>
            <a:rPr lang="en-US" sz="1500" kern="1200" dirty="0" err="1"/>
            <a:t>te</a:t>
          </a:r>
          <a:r>
            <a:rPr lang="en-US" sz="1500" kern="1200" dirty="0"/>
            <a:t> </a:t>
          </a:r>
          <a:r>
            <a:rPr lang="en-US" sz="1500" kern="1200" dirty="0" err="1"/>
            <a:t>duiden</a:t>
          </a:r>
          <a:endParaRPr lang="en-US" sz="1500" kern="1200" dirty="0"/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Afhankelijk</a:t>
          </a:r>
          <a:r>
            <a:rPr lang="en-US" sz="1500" kern="1200" dirty="0"/>
            <a:t> van </a:t>
          </a:r>
          <a:r>
            <a:rPr lang="en-US" sz="1500" kern="1200" dirty="0" err="1"/>
            <a:t>resultaat</a:t>
          </a:r>
          <a:r>
            <a:rPr lang="en-US" sz="1500" kern="1200" dirty="0"/>
            <a:t> </a:t>
          </a:r>
          <a:r>
            <a:rPr lang="en-US" sz="1500" kern="1200" dirty="0" err="1"/>
            <a:t>logische</a:t>
          </a:r>
          <a:r>
            <a:rPr lang="en-US" sz="1500" kern="1200" dirty="0"/>
            <a:t> </a:t>
          </a:r>
          <a:r>
            <a:rPr lang="en-US" sz="1500" kern="1200" dirty="0" err="1"/>
            <a:t>expressie</a:t>
          </a:r>
          <a:r>
            <a:rPr lang="en-US" sz="1500" kern="1200" dirty="0"/>
            <a:t> </a:t>
          </a:r>
        </a:p>
      </dsp:txBody>
      <dsp:txXfrm>
        <a:off x="5638729" y="508846"/>
        <a:ext cx="4480630" cy="939409"/>
      </dsp:txXfrm>
    </dsp:sp>
    <dsp:sp modelId="{1F66DC7C-3EA9-49A6-B2C4-18E3A08095C8}">
      <dsp:nvSpPr>
        <dsp:cNvPr id="0" name=""/>
        <dsp:cNvSpPr/>
      </dsp:nvSpPr>
      <dsp:spPr>
        <a:xfrm>
          <a:off x="0" y="1683108"/>
          <a:ext cx="10119359" cy="93940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75E976C-D570-432C-A49F-9355471F7E9F}">
      <dsp:nvSpPr>
        <dsp:cNvPr id="0" name=""/>
        <dsp:cNvSpPr/>
      </dsp:nvSpPr>
      <dsp:spPr>
        <a:xfrm>
          <a:off x="284171" y="1894475"/>
          <a:ext cx="516675" cy="5166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FB8B603-3DD5-47E7-9C11-45BBD0677533}">
      <dsp:nvSpPr>
        <dsp:cNvPr id="0" name=""/>
        <dsp:cNvSpPr/>
      </dsp:nvSpPr>
      <dsp:spPr>
        <a:xfrm>
          <a:off x="1085017" y="1683108"/>
          <a:ext cx="4553712" cy="939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421" tIns="99421" rIns="99421" bIns="994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Block</a:t>
          </a:r>
          <a:endParaRPr lang="en-US" sz="2500" kern="1200"/>
        </a:p>
      </dsp:txBody>
      <dsp:txXfrm>
        <a:off x="1085017" y="1683108"/>
        <a:ext cx="4553712" cy="939409"/>
      </dsp:txXfrm>
    </dsp:sp>
    <dsp:sp modelId="{E80978A1-2D37-4B11-85C8-87E420E43B35}">
      <dsp:nvSpPr>
        <dsp:cNvPr id="0" name=""/>
        <dsp:cNvSpPr/>
      </dsp:nvSpPr>
      <dsp:spPr>
        <a:xfrm>
          <a:off x="5638729" y="1683108"/>
          <a:ext cx="4480630" cy="939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421" tIns="99421" rIns="99421" bIns="99421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1 of meerdere statements binnen een accolade paar</a:t>
          </a:r>
        </a:p>
      </dsp:txBody>
      <dsp:txXfrm>
        <a:off x="5638729" y="1683108"/>
        <a:ext cx="4480630" cy="9394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B1E9D1-C262-4CF5-AED2-7DBFF7C74527}" type="datetimeFigureOut">
              <a:rPr lang="nl-BE" smtClean="0"/>
              <a:t>17/10/2018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1C8739-5CB2-49BD-94A4-5FD36140319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0771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1pPr>
            <a:lvl2pPr marL="742842" indent="-285709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2pPr>
            <a:lvl3pPr marL="1142835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3pPr>
            <a:lvl4pPr marL="1599969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4pPr>
            <a:lvl5pPr marL="2057103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5pPr>
            <a:lvl6pPr marL="2514237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6pPr>
            <a:lvl7pPr marL="2971370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7pPr>
            <a:lvl8pPr marL="3428505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8pPr>
            <a:lvl9pPr marL="3885639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D75514D7-12B3-4506-BAF4-6863C2534359}" type="slidenum">
              <a:rPr lang="en-US" sz="1200">
                <a:solidFill>
                  <a:prstClr val="black"/>
                </a:solidFill>
              </a:rPr>
              <a:pPr eaLnBrk="1" hangingPunct="1"/>
              <a:t>6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38317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1pPr>
            <a:lvl2pPr marL="742842" indent="-285709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2pPr>
            <a:lvl3pPr marL="1142835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3pPr>
            <a:lvl4pPr marL="1599969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4pPr>
            <a:lvl5pPr marL="2057103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5pPr>
            <a:lvl6pPr marL="2514237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6pPr>
            <a:lvl7pPr marL="2971370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7pPr>
            <a:lvl8pPr marL="3428505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8pPr>
            <a:lvl9pPr marL="3885639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5B73C6CA-42E7-4DD9-818F-5542E029C2BA}" type="slidenum">
              <a:rPr lang="en-US" sz="1200">
                <a:solidFill>
                  <a:prstClr val="black"/>
                </a:solidFill>
              </a:rPr>
              <a:pPr eaLnBrk="1" hangingPunct="1"/>
              <a:t>23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60532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1pPr>
            <a:lvl2pPr marL="742842" indent="-285709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2pPr>
            <a:lvl3pPr marL="1142835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3pPr>
            <a:lvl4pPr marL="1599969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4pPr>
            <a:lvl5pPr marL="2057103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5pPr>
            <a:lvl6pPr marL="2514237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6pPr>
            <a:lvl7pPr marL="2971370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7pPr>
            <a:lvl8pPr marL="3428505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8pPr>
            <a:lvl9pPr marL="3885639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A5556C29-0CDE-4DBD-A282-32DDC16E3742}" type="slidenum">
              <a:rPr lang="en-US" sz="1200">
                <a:solidFill>
                  <a:prstClr val="black"/>
                </a:solidFill>
              </a:rPr>
              <a:pPr eaLnBrk="1" hangingPunct="1"/>
              <a:t>29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69003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1pPr>
            <a:lvl2pPr marL="742842" indent="-285709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2pPr>
            <a:lvl3pPr marL="1142835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3pPr>
            <a:lvl4pPr marL="1599969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4pPr>
            <a:lvl5pPr marL="2057103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5pPr>
            <a:lvl6pPr marL="2514237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6pPr>
            <a:lvl7pPr marL="2971370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7pPr>
            <a:lvl8pPr marL="3428505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8pPr>
            <a:lvl9pPr marL="3885639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9F4A0AF4-6B5B-4046-B59C-6AA31631B726}" type="slidenum">
              <a:rPr lang="en-US" sz="1200">
                <a:solidFill>
                  <a:prstClr val="black"/>
                </a:solidFill>
              </a:rPr>
              <a:pPr eaLnBrk="1" hangingPunct="1"/>
              <a:t>30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4129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1pPr>
            <a:lvl2pPr marL="742842" indent="-285709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2pPr>
            <a:lvl3pPr marL="1142835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3pPr>
            <a:lvl4pPr marL="1599969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4pPr>
            <a:lvl5pPr marL="2057103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5pPr>
            <a:lvl6pPr marL="2514237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6pPr>
            <a:lvl7pPr marL="2971370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7pPr>
            <a:lvl8pPr marL="3428505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8pPr>
            <a:lvl9pPr marL="3885639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6F57C6A3-C7A7-483F-9670-317F594A2D10}" type="slidenum">
              <a:rPr lang="en-US" sz="1200">
                <a:solidFill>
                  <a:prstClr val="black"/>
                </a:solidFill>
              </a:rPr>
              <a:pPr eaLnBrk="1" hangingPunct="1"/>
              <a:t>31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68228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1pPr>
            <a:lvl2pPr marL="742842" indent="-285709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2pPr>
            <a:lvl3pPr marL="1142835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3pPr>
            <a:lvl4pPr marL="1599969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4pPr>
            <a:lvl5pPr marL="2057103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5pPr>
            <a:lvl6pPr marL="2514237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6pPr>
            <a:lvl7pPr marL="2971370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7pPr>
            <a:lvl8pPr marL="3428505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8pPr>
            <a:lvl9pPr marL="3885639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A33A0172-8005-48E6-B091-62B24516FC94}" type="slidenum">
              <a:rPr lang="en-US" sz="1200">
                <a:solidFill>
                  <a:prstClr val="black"/>
                </a:solidFill>
              </a:rPr>
              <a:pPr eaLnBrk="1" hangingPunct="1"/>
              <a:t>33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4578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1pPr>
            <a:lvl2pPr marL="742842" indent="-285709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2pPr>
            <a:lvl3pPr marL="1142835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3pPr>
            <a:lvl4pPr marL="1599969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4pPr>
            <a:lvl5pPr marL="2057103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5pPr>
            <a:lvl6pPr marL="2514237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6pPr>
            <a:lvl7pPr marL="2971370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7pPr>
            <a:lvl8pPr marL="3428505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8pPr>
            <a:lvl9pPr marL="3885639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2BAC6153-2F7F-4759-BFDF-4967F98A250D}" type="slidenum">
              <a:rPr lang="en-US" sz="1200">
                <a:solidFill>
                  <a:prstClr val="black"/>
                </a:solidFill>
              </a:rPr>
              <a:pPr eaLnBrk="1" hangingPunct="1"/>
              <a:t>34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757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1pPr>
            <a:lvl2pPr marL="742842" indent="-285709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2pPr>
            <a:lvl3pPr marL="1142835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3pPr>
            <a:lvl4pPr marL="1599969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4pPr>
            <a:lvl5pPr marL="2057103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5pPr>
            <a:lvl6pPr marL="2514237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6pPr>
            <a:lvl7pPr marL="2971370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7pPr>
            <a:lvl8pPr marL="3428505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8pPr>
            <a:lvl9pPr marL="3885639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ABF2E54E-3BFC-452D-85B6-84011C980E1A}" type="slidenum">
              <a:rPr lang="en-US" sz="1200">
                <a:solidFill>
                  <a:prstClr val="black"/>
                </a:solidFill>
              </a:rPr>
              <a:pPr eaLnBrk="1" hangingPunct="1"/>
              <a:t>10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42436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1pPr>
            <a:lvl2pPr marL="742842" indent="-285709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2pPr>
            <a:lvl3pPr marL="1142835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3pPr>
            <a:lvl4pPr marL="1599969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4pPr>
            <a:lvl5pPr marL="2057103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5pPr>
            <a:lvl6pPr marL="2514237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6pPr>
            <a:lvl7pPr marL="2971370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7pPr>
            <a:lvl8pPr marL="3428505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8pPr>
            <a:lvl9pPr marL="3885639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F43A5C35-FA34-45EF-9FCA-2A6D5BF74A37}" type="slidenum">
              <a:rPr lang="en-US" sz="1200">
                <a:solidFill>
                  <a:prstClr val="black"/>
                </a:solidFill>
              </a:rPr>
              <a:pPr eaLnBrk="1" hangingPunct="1"/>
              <a:t>14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3944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1pPr>
            <a:lvl2pPr marL="742842" indent="-285709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2pPr>
            <a:lvl3pPr marL="1142835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3pPr>
            <a:lvl4pPr marL="1599969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4pPr>
            <a:lvl5pPr marL="2057103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5pPr>
            <a:lvl6pPr marL="2514237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6pPr>
            <a:lvl7pPr marL="2971370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7pPr>
            <a:lvl8pPr marL="3428505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8pPr>
            <a:lvl9pPr marL="3885639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AC8A59B1-5779-422F-9C66-9800D22AC189}" type="slidenum">
              <a:rPr lang="en-US" sz="1200">
                <a:solidFill>
                  <a:prstClr val="black"/>
                </a:solidFill>
              </a:rPr>
              <a:pPr eaLnBrk="1" hangingPunct="1"/>
              <a:t>15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35472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1pPr>
            <a:lvl2pPr marL="742842" indent="-285709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2pPr>
            <a:lvl3pPr marL="1142835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3pPr>
            <a:lvl4pPr marL="1599969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4pPr>
            <a:lvl5pPr marL="2057103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5pPr>
            <a:lvl6pPr marL="2514237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6pPr>
            <a:lvl7pPr marL="2971370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7pPr>
            <a:lvl8pPr marL="3428505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8pPr>
            <a:lvl9pPr marL="3885639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5D709DFD-131D-4934-BB61-CE1085418A55}" type="slidenum">
              <a:rPr lang="en-US" sz="1200">
                <a:solidFill>
                  <a:prstClr val="black"/>
                </a:solidFill>
              </a:rPr>
              <a:pPr eaLnBrk="1" hangingPunct="1"/>
              <a:t>16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13862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1pPr>
            <a:lvl2pPr marL="742842" indent="-285709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2pPr>
            <a:lvl3pPr marL="1142835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3pPr>
            <a:lvl4pPr marL="1599969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4pPr>
            <a:lvl5pPr marL="2057103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5pPr>
            <a:lvl6pPr marL="2514237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6pPr>
            <a:lvl7pPr marL="2971370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7pPr>
            <a:lvl8pPr marL="3428505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8pPr>
            <a:lvl9pPr marL="3885639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1075FEBE-BCEE-4A5E-8B9E-8E7B5F2A324D}" type="slidenum">
              <a:rPr lang="en-US" sz="1200">
                <a:solidFill>
                  <a:prstClr val="black"/>
                </a:solidFill>
              </a:rPr>
              <a:pPr eaLnBrk="1" hangingPunct="1"/>
              <a:t>17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8900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1pPr>
            <a:lvl2pPr marL="742842" indent="-285709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2pPr>
            <a:lvl3pPr marL="1142835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3pPr>
            <a:lvl4pPr marL="1599969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4pPr>
            <a:lvl5pPr marL="2057103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5pPr>
            <a:lvl6pPr marL="2514237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6pPr>
            <a:lvl7pPr marL="2971370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7pPr>
            <a:lvl8pPr marL="3428505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8pPr>
            <a:lvl9pPr marL="3885639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3106DC7F-ABE0-4245-A40F-FC581923CBCC}" type="slidenum">
              <a:rPr lang="en-US" sz="1200">
                <a:solidFill>
                  <a:prstClr val="black"/>
                </a:solidFill>
              </a:rPr>
              <a:pPr eaLnBrk="1" hangingPunct="1"/>
              <a:t>18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2541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1pPr>
            <a:lvl2pPr marL="742842" indent="-285709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2pPr>
            <a:lvl3pPr marL="1142835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3pPr>
            <a:lvl4pPr marL="1599969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4pPr>
            <a:lvl5pPr marL="2057103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5pPr>
            <a:lvl6pPr marL="2514237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6pPr>
            <a:lvl7pPr marL="2971370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7pPr>
            <a:lvl8pPr marL="3428505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8pPr>
            <a:lvl9pPr marL="3885639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6E544DE2-3BF1-43DA-BF85-FED18D5195E4}" type="slidenum">
              <a:rPr lang="en-US" sz="1200">
                <a:solidFill>
                  <a:prstClr val="black"/>
                </a:solidFill>
              </a:rPr>
              <a:pPr eaLnBrk="1" hangingPunct="1"/>
              <a:t>20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9413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1pPr>
            <a:lvl2pPr marL="742842" indent="-285709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2pPr>
            <a:lvl3pPr marL="1142835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3pPr>
            <a:lvl4pPr marL="1599969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4pPr>
            <a:lvl5pPr marL="2057103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5pPr>
            <a:lvl6pPr marL="2514237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6pPr>
            <a:lvl7pPr marL="2971370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7pPr>
            <a:lvl8pPr marL="3428505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8pPr>
            <a:lvl9pPr marL="3885639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8F23B7E1-AA4F-4C71-91C5-9B8CEB85B3A1}" type="slidenum">
              <a:rPr lang="en-US" sz="1200">
                <a:solidFill>
                  <a:prstClr val="black"/>
                </a:solidFill>
              </a:rPr>
              <a:pPr eaLnBrk="1" hangingPunct="1"/>
              <a:t>21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229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7F7303-D4E6-407F-9BC4-4B3E9D12FF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2D3A9443-2D11-4DFB-8487-62B287B89C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7BD53E2-0A8E-46EA-95E1-559A7AA73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17/10/2018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E3E8329-2E9B-4D46-B0CC-C3675D319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A3DE918-69E4-4351-9EBD-AC0B04247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6818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F92714-FE01-4CF2-B3D8-0D20A5CDC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031E2FB3-6809-41DF-BBC6-1990B684C6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9B4AA55-6A82-47E7-896F-A1D2DCCC5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17/10/2018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835BB05-AB0F-4FB1-BEAE-9E43D6278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ADF9644-9294-461A-B6A7-860B492A2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93632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B3544075-C503-473E-88C1-AAF88CD025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633FB2F0-C475-4422-B22D-13BD1CEB62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1EC2E31-A42D-442B-9260-212D6741A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17/10/2018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2BFC9C3-F7B9-48E6-9978-DE9E4DDB1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3B67629-004B-4F0B-BCA0-E87F758C4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30266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AF9FEF-164A-44A1-A90B-3AD0B97EF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55FC0B3-756B-4329-85C7-3F634A08D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DC1CDA1-1422-4327-8AD6-F6FCC11B5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17/10/2018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53F767B-70B6-4B27-9633-50533ED9C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1F333C1-49D3-441E-8A8F-2FF11D4F1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6189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2DEB6E-3FBF-40EC-A046-B32C66622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8AE5E5B-713E-4BA6-BBAB-AD71C7451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5C0AC69-0B52-4B29-8A56-3AA125291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17/10/2018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B24652E-2FBF-49CF-9261-5D5942F90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96EA660-F43E-49A5-9309-D2DC3474D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8045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D8C473-E5C3-4EAE-9686-ABD67CF87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977416D-556F-4DC8-87FD-8AB6EABC6B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E08B440B-0008-4F5B-B299-65AADA69EE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9B15737-3439-4519-9798-0C70A0135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17/10/2018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3A9CD71-08B4-4034-A151-00DBE1E48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979EE53-361B-4609-8BA6-6FAF7170B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2740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028657-005F-4FFA-ADEB-1E6C90DD3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A4CABC2-143F-4312-9DE1-917ADCBFCD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F9F3FA6E-73E7-4189-AA1D-A15C40F017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7D853EAE-6392-4958-A89C-9128F430B8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6B666BB1-E5E3-4471-A842-FB0705A8BF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94E50815-B938-4960-833D-2A39E11DD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17/10/2018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5568359F-A87E-4726-86F2-1FA2E974A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81D6664B-2069-4886-8EF2-E679A5639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6961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5A7AA9-260B-4DCD-B061-FA50595D3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DF1AFBA7-0F22-46CF-B10C-56537986E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17/10/2018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B4D692B-B7C3-4DDC-8169-CFEC0D6CA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DD6BF28E-CB53-4985-8C9A-1A48A02BE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09427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C4E89D43-5DDC-407A-B46F-85515B8E0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17/10/2018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8F1B66D5-51FB-4680-91F9-BCB20830E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0731E14-63E7-4AC4-89B9-2D7B4FFDC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0395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1AB834-F11C-4FE5-A2AC-C5BE752B7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BF7CC54-638A-4B39-B31C-2B5898052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A83E7090-885C-4BCF-8D55-FD36DEA679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C37EF4B5-9F38-4BD1-9985-FA63C0AE7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17/10/2018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E579D01-580B-433A-B4A6-F36796C62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359DFDC-9260-4071-B45A-F99F029C8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4408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C8D063-5468-47DE-8A51-985D51F32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F7F4526F-0660-4B48-9DFC-B4223E7CED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535D3DB3-405B-44A8-A8C1-D0BDD3BA11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1E99A40-8299-4415-A621-6ABE96CAB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17/10/2018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5BBCECF1-9ED7-497B-94DB-F97DA57B5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16EBA22-1F85-4858-96A7-708A3248D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0467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74D61F8B-9CBA-4FD2-AE4C-D41350156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3F139A7-A597-47DE-BBE0-B5D9656C71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1602452-3B1D-4100-BD02-A06155E3AA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1A00B-007A-4326-8859-8C83DD4C6E5D}" type="datetimeFigureOut">
              <a:rPr lang="nl-BE" smtClean="0"/>
              <a:t>17/10/2018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4AEDD10-75F2-4B0B-98A7-0C6535E6D2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A1A606D-3755-4434-B2FF-043A2D7F4B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74736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7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://youtu.be/8Px-GHPxB4I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entimeter.com/s/e9f727d728cf11567601507c24b6af34/e4fe00722a9d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choice">
            <a:extLst>
              <a:ext uri="{FF2B5EF4-FFF2-40B4-BE49-F238E27FC236}">
                <a16:creationId xmlns:a16="http://schemas.microsoft.com/office/drawing/2014/main" id="{37978199-F275-49AA-859B-9A1566E485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43" r="2369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7559172-BB57-4B04-8000-02F892B03F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nl-BE">
                <a:solidFill>
                  <a:srgbClr val="FFFFFF"/>
                </a:solidFill>
              </a:rPr>
              <a:t>if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72A37B9-A6B1-4469-8707-57FEFE8435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endParaRPr lang="nl-BE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20730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sz="4000" dirty="0" err="1">
                <a:solidFill>
                  <a:srgbClr val="FFFFFF"/>
                </a:solidFill>
              </a:rPr>
              <a:t>Definities</a:t>
            </a:r>
            <a:endParaRPr lang="en-US" sz="4000" dirty="0">
              <a:solidFill>
                <a:srgbClr val="FFFFFF"/>
              </a:solidFill>
            </a:endParaRPr>
          </a:p>
        </p:txBody>
      </p:sp>
      <p:graphicFrame>
        <p:nvGraphicFramePr>
          <p:cNvPr id="11272" name="Rectangle 3">
            <a:extLst>
              <a:ext uri="{FF2B5EF4-FFF2-40B4-BE49-F238E27FC236}">
                <a16:creationId xmlns:a16="http://schemas.microsoft.com/office/drawing/2014/main" id="{4486E435-F2FD-4E64-B36A-E6E57232EA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88491822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639833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UML Activity diagram</a:t>
            </a:r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Programmeren in C#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11</a:t>
            </a:fld>
            <a:endParaRPr lang="nl-BE"/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3287192" y="2990677"/>
            <a:ext cx="1504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nl-BE" i="1">
                <a:solidFill>
                  <a:schemeClr val="hlink"/>
                </a:solidFill>
              </a:rPr>
              <a:t>starttoestand</a:t>
            </a:r>
            <a:endParaRPr lang="nl-NL" i="1">
              <a:solidFill>
                <a:schemeClr val="hlink"/>
              </a:solidFill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7779413" y="5675987"/>
            <a:ext cx="1492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nl-BE" i="1" dirty="0">
                <a:solidFill>
                  <a:schemeClr val="hlink"/>
                </a:solidFill>
              </a:rPr>
              <a:t>eindtoestand</a:t>
            </a:r>
            <a:endParaRPr lang="nl-NL" i="1" dirty="0">
              <a:solidFill>
                <a:schemeClr val="hlink"/>
              </a:solidFill>
            </a:endParaRP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7752830" y="2997027"/>
            <a:ext cx="1644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nl-BE" i="1">
                <a:solidFill>
                  <a:schemeClr val="hlink"/>
                </a:solidFill>
              </a:rPr>
              <a:t>Actie, activiteit</a:t>
            </a:r>
            <a:endParaRPr lang="nl-NL" i="1">
              <a:solidFill>
                <a:schemeClr val="hlink"/>
              </a:solidFill>
            </a:endParaRP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3432274" y="5470178"/>
            <a:ext cx="1187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nl-BE" i="1">
                <a:solidFill>
                  <a:schemeClr val="hlink"/>
                </a:solidFill>
              </a:rPr>
              <a:t>beslissing</a:t>
            </a:r>
            <a:endParaRPr lang="nl-NL" i="1">
              <a:solidFill>
                <a:schemeClr val="hlink"/>
              </a:solidFill>
            </a:endParaRP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3626830" y="2235027"/>
            <a:ext cx="574675" cy="574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nl-BE"/>
          </a:p>
        </p:txBody>
      </p:sp>
      <p:grpSp>
        <p:nvGrpSpPr>
          <p:cNvPr id="12" name="Group 15"/>
          <p:cNvGrpSpPr>
            <a:grpSpLocks/>
          </p:cNvGrpSpPr>
          <p:nvPr/>
        </p:nvGrpSpPr>
        <p:grpSpPr bwMode="auto">
          <a:xfrm>
            <a:off x="8237750" y="4769072"/>
            <a:ext cx="574675" cy="574675"/>
            <a:chOff x="4468" y="2659"/>
            <a:chExt cx="362" cy="362"/>
          </a:xfrm>
        </p:grpSpPr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4468" y="2659"/>
              <a:ext cx="362" cy="362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nl-BE"/>
            </a:p>
          </p:txBody>
        </p:sp>
        <p:sp>
          <p:nvSpPr>
            <p:cNvPr id="14" name="Oval 13"/>
            <p:cNvSpPr>
              <a:spLocks noChangeArrowheads="1"/>
            </p:cNvSpPr>
            <p:nvPr/>
          </p:nvSpPr>
          <p:spPr bwMode="auto">
            <a:xfrm>
              <a:off x="4513" y="2704"/>
              <a:ext cx="272" cy="27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nl-BE"/>
            </a:p>
          </p:txBody>
        </p:sp>
      </p:grpSp>
      <p:sp>
        <p:nvSpPr>
          <p:cNvPr id="15" name="AutoShape 16"/>
          <p:cNvSpPr>
            <a:spLocks noChangeArrowheads="1"/>
          </p:cNvSpPr>
          <p:nvPr/>
        </p:nvSpPr>
        <p:spPr bwMode="auto">
          <a:xfrm>
            <a:off x="7679805" y="2204865"/>
            <a:ext cx="1778000" cy="62706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nl-BE"/>
              <a:t>activiteit</a:t>
            </a:r>
            <a:endParaRPr lang="nl-NL"/>
          </a:p>
        </p:txBody>
      </p:sp>
      <p:sp>
        <p:nvSpPr>
          <p:cNvPr id="16" name="AutoShape 17"/>
          <p:cNvSpPr>
            <a:spLocks noChangeArrowheads="1"/>
          </p:cNvSpPr>
          <p:nvPr/>
        </p:nvSpPr>
        <p:spPr bwMode="auto">
          <a:xfrm>
            <a:off x="3503713" y="4462116"/>
            <a:ext cx="936625" cy="936625"/>
          </a:xfrm>
          <a:prstGeom prst="diamond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l-BE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>
            <a:off x="4440337" y="4932015"/>
            <a:ext cx="1008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8" name="Line 19"/>
          <p:cNvSpPr>
            <a:spLocks noChangeShapeType="1"/>
          </p:cNvSpPr>
          <p:nvPr/>
        </p:nvSpPr>
        <p:spPr bwMode="auto">
          <a:xfrm rot="10800000">
            <a:off x="2495650" y="4932015"/>
            <a:ext cx="1008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9" name="Text Box 20"/>
          <p:cNvSpPr txBox="1">
            <a:spLocks noChangeArrowheads="1"/>
          </p:cNvSpPr>
          <p:nvPr/>
        </p:nvSpPr>
        <p:spPr bwMode="auto">
          <a:xfrm>
            <a:off x="4584799" y="4462116"/>
            <a:ext cx="730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nl-BE"/>
              <a:t>[else]</a:t>
            </a:r>
            <a:endParaRPr lang="nl-NL"/>
          </a:p>
        </p:txBody>
      </p: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2495649" y="4462116"/>
            <a:ext cx="1098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nl-BE"/>
              <a:t>[conditie]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81941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UML Activity diagram</a:t>
            </a:r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Programmeren in C#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12</a:t>
            </a:fld>
            <a:endParaRPr lang="nl-BE"/>
          </a:p>
        </p:txBody>
      </p:sp>
      <p:pic>
        <p:nvPicPr>
          <p:cNvPr id="1027" name="Picture 3" descr="C:\Users\Kris\Dropbox\pearson-c-sharp\csharp\slides\Figuur7_2_I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672" y="1434040"/>
            <a:ext cx="6048672" cy="4947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228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Condities</a:t>
            </a:r>
          </a:p>
        </p:txBody>
      </p:sp>
      <p:sp>
        <p:nvSpPr>
          <p:cNvPr id="187395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  <a:p>
            <a:r>
              <a:rPr lang="nl-BE" dirty="0"/>
              <a:t>Met </a:t>
            </a:r>
            <a:r>
              <a:rPr lang="nl-BE" dirty="0" err="1"/>
              <a:t>bool</a:t>
            </a:r>
            <a:r>
              <a:rPr lang="nl-BE" dirty="0"/>
              <a:t> kunnen we ‘</a:t>
            </a:r>
            <a:r>
              <a:rPr lang="nl-BE" dirty="0" err="1"/>
              <a:t>true</a:t>
            </a:r>
            <a:r>
              <a:rPr lang="nl-BE" dirty="0"/>
              <a:t>’ of ‘</a:t>
            </a:r>
            <a:r>
              <a:rPr lang="nl-BE" dirty="0" err="1"/>
              <a:t>false</a:t>
            </a:r>
            <a:r>
              <a:rPr lang="nl-BE" dirty="0"/>
              <a:t>’ status bepalen </a:t>
            </a:r>
          </a:p>
          <a:p>
            <a:r>
              <a:rPr lang="nl-BE" dirty="0"/>
              <a:t>Een logische expressie heeft een </a:t>
            </a:r>
            <a:r>
              <a:rPr lang="nl-BE" dirty="0" err="1"/>
              <a:t>bool</a:t>
            </a:r>
            <a:r>
              <a:rPr lang="nl-BE" dirty="0"/>
              <a:t> als resultaat</a:t>
            </a:r>
          </a:p>
          <a:p>
            <a:r>
              <a:rPr lang="nl-BE" dirty="0"/>
              <a:t>Voorbeeld</a:t>
            </a:r>
          </a:p>
        </p:txBody>
      </p:sp>
      <p:sp>
        <p:nvSpPr>
          <p:cNvPr id="187396" name="Tijdelijke aanduiding voor dianummer 3"/>
          <p:cNvSpPr>
            <a:spLocks noGrp="1"/>
          </p:cNvSpPr>
          <p:nvPr>
            <p:ph type="sldNum" sz="quarter" idx="4294967295"/>
          </p:nvPr>
        </p:nvSpPr>
        <p:spPr>
          <a:xfrm>
            <a:off x="8042275" y="6470650"/>
            <a:ext cx="2406650" cy="3127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dirty="0">
                <a:solidFill>
                  <a:srgbClr val="666666"/>
                </a:solidFill>
              </a:rPr>
              <a:t> | </a:t>
            </a:r>
            <a:fld id="{3B9616BD-CE9A-4653-AE0D-12745F5F184D}" type="slidenum">
              <a:rPr lang="nl-NL" smtClean="0">
                <a:solidFill>
                  <a:srgbClr val="666666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nl-NL" dirty="0">
              <a:solidFill>
                <a:srgbClr val="666666"/>
              </a:solidFill>
            </a:endParaRPr>
          </a:p>
        </p:txBody>
      </p:sp>
      <p:pic>
        <p:nvPicPr>
          <p:cNvPr id="1730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62339" y="3921125"/>
            <a:ext cx="545782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kstvak 7"/>
          <p:cNvSpPr txBox="1">
            <a:spLocks noChangeArrowheads="1"/>
          </p:cNvSpPr>
          <p:nvPr/>
        </p:nvSpPr>
        <p:spPr bwMode="auto">
          <a:xfrm>
            <a:off x="3544889" y="5029201"/>
            <a:ext cx="4156075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BE" sz="1100">
                <a:solidFill>
                  <a:srgbClr val="666666"/>
                </a:solidFill>
              </a:rPr>
              <a:t>Redelijk domme conditie, daar deze altijd ‘true’ is en de code dus altijd uitgevoerd zal worden.</a:t>
            </a:r>
          </a:p>
        </p:txBody>
      </p:sp>
      <p:cxnSp>
        <p:nvCxnSpPr>
          <p:cNvPr id="9" name="Rechte verbindingslijn met pijl 8"/>
          <p:cNvCxnSpPr/>
          <p:nvPr/>
        </p:nvCxnSpPr>
        <p:spPr>
          <a:xfrm rot="5400000">
            <a:off x="8274051" y="4321176"/>
            <a:ext cx="500062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uit 9"/>
          <p:cNvSpPr/>
          <p:nvPr/>
        </p:nvSpPr>
        <p:spPr>
          <a:xfrm>
            <a:off x="7810500" y="4570414"/>
            <a:ext cx="1428750" cy="100012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IE" sz="1200" dirty="0" err="1">
                <a:solidFill>
                  <a:srgbClr val="FFFFFF"/>
                </a:solidFill>
              </a:rPr>
              <a:t>conditie</a:t>
            </a:r>
            <a:endParaRPr lang="en-IE" sz="1200" dirty="0">
              <a:solidFill>
                <a:srgbClr val="FFFFFF"/>
              </a:solidFill>
            </a:endParaRPr>
          </a:p>
        </p:txBody>
      </p:sp>
      <p:cxnSp>
        <p:nvCxnSpPr>
          <p:cNvPr id="11" name="Rechte verbindingslijn met pijl 10"/>
          <p:cNvCxnSpPr>
            <a:stCxn id="10" idx="2"/>
          </p:cNvCxnSpPr>
          <p:nvPr/>
        </p:nvCxnSpPr>
        <p:spPr>
          <a:xfrm rot="5400000">
            <a:off x="7881145" y="6214270"/>
            <a:ext cx="1285875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402" name="Tekstvak 11"/>
          <p:cNvSpPr txBox="1">
            <a:spLocks noChangeArrowheads="1"/>
          </p:cNvSpPr>
          <p:nvPr/>
        </p:nvSpPr>
        <p:spPr bwMode="auto">
          <a:xfrm>
            <a:off x="7453313" y="5713413"/>
            <a:ext cx="118173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E" sz="1100">
                <a:solidFill>
                  <a:srgbClr val="666666"/>
                </a:solidFill>
              </a:rPr>
              <a:t>Conditie is false</a:t>
            </a:r>
          </a:p>
        </p:txBody>
      </p:sp>
      <p:cxnSp>
        <p:nvCxnSpPr>
          <p:cNvPr id="13" name="Rechte verbindingslijn 12"/>
          <p:cNvCxnSpPr>
            <a:stCxn id="10" idx="3"/>
          </p:cNvCxnSpPr>
          <p:nvPr/>
        </p:nvCxnSpPr>
        <p:spPr>
          <a:xfrm>
            <a:off x="9239250" y="5070475"/>
            <a:ext cx="857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hoek 13"/>
          <p:cNvSpPr/>
          <p:nvPr/>
        </p:nvSpPr>
        <p:spPr>
          <a:xfrm>
            <a:off x="9525000" y="5713414"/>
            <a:ext cx="1143000" cy="357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IE" i="1" dirty="0">
                <a:solidFill>
                  <a:srgbClr val="FFFFFF"/>
                </a:solidFill>
              </a:rPr>
              <a:t>If </a:t>
            </a:r>
            <a:r>
              <a:rPr lang="en-IE" dirty="0">
                <a:solidFill>
                  <a:srgbClr val="FFFFFF"/>
                </a:solidFill>
              </a:rPr>
              <a:t>code</a:t>
            </a:r>
          </a:p>
        </p:txBody>
      </p:sp>
      <p:cxnSp>
        <p:nvCxnSpPr>
          <p:cNvPr id="15" name="Rechte verbindingslijn 14"/>
          <p:cNvCxnSpPr/>
          <p:nvPr/>
        </p:nvCxnSpPr>
        <p:spPr>
          <a:xfrm rot="5400000">
            <a:off x="9775031" y="5391944"/>
            <a:ext cx="6429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hte verbindingslijn met pijl 15"/>
          <p:cNvCxnSpPr>
            <a:endCxn id="14" idx="0"/>
          </p:cNvCxnSpPr>
          <p:nvPr/>
        </p:nvCxnSpPr>
        <p:spPr>
          <a:xfrm rot="5400000">
            <a:off x="9774239" y="5392739"/>
            <a:ext cx="642937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echte verbindingslijn met pijl 16"/>
          <p:cNvCxnSpPr/>
          <p:nvPr/>
        </p:nvCxnSpPr>
        <p:spPr>
          <a:xfrm rot="10800000">
            <a:off x="8524876" y="6569075"/>
            <a:ext cx="157162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echte verbindingslijn 17"/>
          <p:cNvCxnSpPr>
            <a:stCxn id="14" idx="2"/>
          </p:cNvCxnSpPr>
          <p:nvPr/>
        </p:nvCxnSpPr>
        <p:spPr>
          <a:xfrm rot="5400000">
            <a:off x="9846469" y="6320632"/>
            <a:ext cx="5000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409" name="Tekstvak 18"/>
          <p:cNvSpPr txBox="1">
            <a:spLocks noChangeArrowheads="1"/>
          </p:cNvSpPr>
          <p:nvPr/>
        </p:nvSpPr>
        <p:spPr bwMode="auto">
          <a:xfrm>
            <a:off x="9167814" y="4713288"/>
            <a:ext cx="1125629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E" sz="1100">
                <a:solidFill>
                  <a:srgbClr val="666666"/>
                </a:solidFill>
              </a:rPr>
              <a:t>Conditie is true</a:t>
            </a:r>
          </a:p>
        </p:txBody>
      </p:sp>
    </p:spTree>
    <p:extLst>
      <p:ext uri="{BB962C8B-B14F-4D97-AF65-F5344CB8AC3E}">
        <p14:creationId xmlns:p14="http://schemas.microsoft.com/office/powerpoint/2010/main" val="1428368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90371"/>
            <a:ext cx="8077200" cy="1143000"/>
          </a:xfrm>
        </p:spPr>
        <p:txBody>
          <a:bodyPr/>
          <a:lstStyle/>
          <a:p>
            <a:pPr eaLnBrk="1" hangingPunct="1"/>
            <a:r>
              <a:rPr lang="en-US" dirty="0" err="1"/>
              <a:t>Gebruik</a:t>
            </a:r>
            <a:r>
              <a:rPr lang="en-US" dirty="0"/>
              <a:t> if statement</a:t>
            </a:r>
          </a:p>
        </p:txBody>
      </p:sp>
      <p:pic>
        <p:nvPicPr>
          <p:cNvPr id="12294" name="Picture 7" descr="Picture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600200"/>
            <a:ext cx="6705600" cy="461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8806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154169"/>
            <a:ext cx="80772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err="1"/>
              <a:t>Opgelet</a:t>
            </a:r>
            <a:r>
              <a:rPr lang="en-US" dirty="0"/>
              <a:t> </a:t>
            </a:r>
            <a:r>
              <a:rPr lang="en-US" dirty="0" err="1"/>
              <a:t>bij</a:t>
            </a:r>
            <a:r>
              <a:rPr lang="en-US" dirty="0"/>
              <a:t> </a:t>
            </a:r>
            <a:r>
              <a:rPr lang="en-US" dirty="0" err="1"/>
              <a:t>gebruik</a:t>
            </a:r>
            <a:r>
              <a:rPr lang="en-US" dirty="0"/>
              <a:t> van </a:t>
            </a:r>
            <a:r>
              <a:rPr lang="en-US" dirty="0" err="1"/>
              <a:t>puntkomma</a:t>
            </a:r>
            <a:r>
              <a:rPr lang="en-US" dirty="0"/>
              <a:t>  </a:t>
            </a:r>
          </a:p>
        </p:txBody>
      </p:sp>
      <p:pic>
        <p:nvPicPr>
          <p:cNvPr id="13318" name="Picture 7" descr="Picture 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600201"/>
            <a:ext cx="5943600" cy="463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43939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228600"/>
            <a:ext cx="8077200" cy="1143000"/>
          </a:xfrm>
        </p:spPr>
        <p:txBody>
          <a:bodyPr/>
          <a:lstStyle/>
          <a:p>
            <a:pPr eaLnBrk="1" hangingPunct="1"/>
            <a:r>
              <a:rPr lang="en-US" dirty="0"/>
              <a:t>Block code</a:t>
            </a:r>
          </a:p>
        </p:txBody>
      </p:sp>
      <p:pic>
        <p:nvPicPr>
          <p:cNvPr id="14342" name="Picture 7" descr="Picture 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524000"/>
            <a:ext cx="6553200" cy="429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98469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228600"/>
            <a:ext cx="8077200" cy="1143000"/>
          </a:xfrm>
        </p:spPr>
        <p:txBody>
          <a:bodyPr/>
          <a:lstStyle/>
          <a:p>
            <a:pPr eaLnBrk="1" hangingPunct="1"/>
            <a:r>
              <a:rPr lang="en-US" dirty="0" err="1"/>
              <a:t>Gebruik</a:t>
            </a:r>
            <a:r>
              <a:rPr lang="en-US" dirty="0"/>
              <a:t> if statement</a:t>
            </a:r>
          </a:p>
        </p:txBody>
      </p:sp>
      <p:pic>
        <p:nvPicPr>
          <p:cNvPr id="15366" name="Picture 7" descr="Picture 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9026" y="1600200"/>
            <a:ext cx="7470775" cy="467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21782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pPr eaLnBrk="1" hangingPunct="1"/>
            <a:r>
              <a:rPr lang="en-US">
                <a:solidFill>
                  <a:srgbClr val="FFFFFF"/>
                </a:solidFill>
              </a:rPr>
              <a:t>If-else statement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400" b="1">
                <a:solidFill>
                  <a:srgbClr val="000000"/>
                </a:solidFill>
              </a:rPr>
              <a:t>Dual-alternative decisions</a:t>
            </a:r>
          </a:p>
          <a:p>
            <a:pPr lvl="1" eaLnBrk="1" hangingPunct="1"/>
            <a:r>
              <a:rPr lang="en-US">
                <a:solidFill>
                  <a:srgbClr val="000000"/>
                </a:solidFill>
              </a:rPr>
              <a:t>Heeft 2 mogelijke uitkomsten</a:t>
            </a:r>
          </a:p>
          <a:p>
            <a:pPr lvl="1" eaLnBrk="1" hangingPunct="1"/>
            <a:endParaRPr lang="en-US">
              <a:solidFill>
                <a:srgbClr val="000000"/>
              </a:solidFill>
            </a:endParaRPr>
          </a:p>
          <a:p>
            <a:pPr lvl="1" eaLnBrk="1" hangingPunct="1"/>
            <a:endParaRPr lang="en-US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</a:pPr>
            <a:r>
              <a:rPr lang="en-US" sz="2400" b="1">
                <a:solidFill>
                  <a:srgbClr val="000000"/>
                </a:solidFill>
                <a:latin typeface="Courier New" pitchFamily="1" charset="0"/>
              </a:rPr>
              <a:t>if-else</a:t>
            </a:r>
            <a:r>
              <a:rPr lang="en-US" sz="2400" b="1">
                <a:solidFill>
                  <a:srgbClr val="000000"/>
                </a:solidFill>
              </a:rPr>
              <a:t> statement</a:t>
            </a:r>
          </a:p>
          <a:p>
            <a:pPr lvl="1" eaLnBrk="1" hangingPunct="1"/>
            <a:r>
              <a:rPr lang="en-US">
                <a:solidFill>
                  <a:srgbClr val="000000"/>
                </a:solidFill>
              </a:rPr>
              <a:t>Gebruikt om een actie (of block acties) indien de expressie </a:t>
            </a:r>
            <a:r>
              <a:rPr lang="en-US" i="1">
                <a:solidFill>
                  <a:srgbClr val="000000"/>
                </a:solidFill>
              </a:rPr>
              <a:t>true </a:t>
            </a:r>
            <a:r>
              <a:rPr lang="en-US">
                <a:solidFill>
                  <a:srgbClr val="000000"/>
                </a:solidFill>
              </a:rPr>
              <a:t>is </a:t>
            </a:r>
          </a:p>
          <a:p>
            <a:pPr lvl="1" eaLnBrk="1" hangingPunct="1"/>
            <a:r>
              <a:rPr lang="en-US">
                <a:solidFill>
                  <a:srgbClr val="000000"/>
                </a:solidFill>
              </a:rPr>
              <a:t>Een andere, alternatieve actie(s) indien de expressie </a:t>
            </a:r>
            <a:r>
              <a:rPr lang="en-US" i="1">
                <a:solidFill>
                  <a:srgbClr val="000000"/>
                </a:solidFill>
              </a:rPr>
              <a:t>false </a:t>
            </a:r>
            <a:r>
              <a:rPr lang="en-US">
                <a:solidFill>
                  <a:srgbClr val="000000"/>
                </a:solidFill>
              </a:rPr>
              <a:t>is</a:t>
            </a:r>
          </a:p>
        </p:txBody>
      </p:sp>
    </p:spTree>
    <p:extLst>
      <p:ext uri="{BB962C8B-B14F-4D97-AF65-F5344CB8AC3E}">
        <p14:creationId xmlns:p14="http://schemas.microsoft.com/office/powerpoint/2010/main" val="26676660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Voorwaardelijke uitvoer: if/else</a:t>
            </a:r>
          </a:p>
        </p:txBody>
      </p:sp>
      <p:sp>
        <p:nvSpPr>
          <p:cNvPr id="186371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/>
              <a:t>Gebruiken om af te takken in programma</a:t>
            </a:r>
          </a:p>
          <a:p>
            <a:endParaRPr lang="nl-BE"/>
          </a:p>
          <a:p>
            <a:r>
              <a:rPr lang="nl-BE"/>
              <a:t>Syntax:</a:t>
            </a:r>
          </a:p>
        </p:txBody>
      </p:sp>
      <p:sp>
        <p:nvSpPr>
          <p:cNvPr id="186372" name="Tijdelijke aanduiding voor dianummer 3"/>
          <p:cNvSpPr>
            <a:spLocks noGrp="1"/>
          </p:cNvSpPr>
          <p:nvPr>
            <p:ph type="sldNum" sz="quarter" idx="4294967295"/>
          </p:nvPr>
        </p:nvSpPr>
        <p:spPr>
          <a:xfrm>
            <a:off x="8042275" y="6470650"/>
            <a:ext cx="2406650" cy="3127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dirty="0">
                <a:solidFill>
                  <a:srgbClr val="666666"/>
                </a:solidFill>
              </a:rPr>
              <a:t> | </a:t>
            </a:r>
            <a:fld id="{E58E72D4-9484-4103-A18A-8F3D24290278}" type="slidenum">
              <a:rPr lang="nl-NL" smtClean="0">
                <a:solidFill>
                  <a:srgbClr val="666666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nl-NL" dirty="0">
              <a:solidFill>
                <a:srgbClr val="666666"/>
              </a:solidFill>
            </a:endParaRPr>
          </a:p>
        </p:txBody>
      </p:sp>
      <p:pic>
        <p:nvPicPr>
          <p:cNvPr id="18637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78113" y="2759076"/>
            <a:ext cx="741045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Rechte verbindingslijn met pijl 16"/>
          <p:cNvCxnSpPr/>
          <p:nvPr/>
        </p:nvCxnSpPr>
        <p:spPr>
          <a:xfrm rot="5400000">
            <a:off x="5726907" y="3963195"/>
            <a:ext cx="501650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uit 17"/>
          <p:cNvSpPr/>
          <p:nvPr/>
        </p:nvSpPr>
        <p:spPr>
          <a:xfrm>
            <a:off x="5264150" y="4213226"/>
            <a:ext cx="1428750" cy="100012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IE" sz="1200" dirty="0" err="1">
                <a:solidFill>
                  <a:srgbClr val="FFFFFF"/>
                </a:solidFill>
              </a:rPr>
              <a:t>conditie</a:t>
            </a:r>
            <a:endParaRPr lang="en-IE" sz="1200" dirty="0">
              <a:solidFill>
                <a:srgbClr val="FFFFFF"/>
              </a:solidFill>
            </a:endParaRPr>
          </a:p>
        </p:txBody>
      </p:sp>
      <p:cxnSp>
        <p:nvCxnSpPr>
          <p:cNvPr id="19" name="Rechte verbindingslijn met pijl 18"/>
          <p:cNvCxnSpPr>
            <a:stCxn id="18" idx="2"/>
          </p:cNvCxnSpPr>
          <p:nvPr/>
        </p:nvCxnSpPr>
        <p:spPr>
          <a:xfrm rot="5400000">
            <a:off x="5763420" y="5426870"/>
            <a:ext cx="428625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377" name="Tekstvak 19"/>
          <p:cNvSpPr txBox="1">
            <a:spLocks noChangeArrowheads="1"/>
          </p:cNvSpPr>
          <p:nvPr/>
        </p:nvSpPr>
        <p:spPr bwMode="auto">
          <a:xfrm>
            <a:off x="4906963" y="5213350"/>
            <a:ext cx="118173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E" sz="1100">
                <a:solidFill>
                  <a:srgbClr val="666666"/>
                </a:solidFill>
              </a:rPr>
              <a:t>Conditie is false</a:t>
            </a:r>
          </a:p>
        </p:txBody>
      </p:sp>
      <p:cxnSp>
        <p:nvCxnSpPr>
          <p:cNvPr id="21" name="Rechte verbindingslijn 20"/>
          <p:cNvCxnSpPr>
            <a:stCxn id="18" idx="3"/>
          </p:cNvCxnSpPr>
          <p:nvPr/>
        </p:nvCxnSpPr>
        <p:spPr>
          <a:xfrm>
            <a:off x="6692900" y="4713288"/>
            <a:ext cx="857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hoek 21"/>
          <p:cNvSpPr/>
          <p:nvPr/>
        </p:nvSpPr>
        <p:spPr>
          <a:xfrm>
            <a:off x="6978650" y="5356225"/>
            <a:ext cx="1143000" cy="357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IE" i="1" dirty="0">
                <a:solidFill>
                  <a:srgbClr val="FFFFFF"/>
                </a:solidFill>
              </a:rPr>
              <a:t>If </a:t>
            </a:r>
            <a:r>
              <a:rPr lang="en-IE" dirty="0">
                <a:solidFill>
                  <a:srgbClr val="FFFFFF"/>
                </a:solidFill>
              </a:rPr>
              <a:t>code</a:t>
            </a:r>
          </a:p>
        </p:txBody>
      </p:sp>
      <p:cxnSp>
        <p:nvCxnSpPr>
          <p:cNvPr id="23" name="Rechte verbindingslijn 22"/>
          <p:cNvCxnSpPr/>
          <p:nvPr/>
        </p:nvCxnSpPr>
        <p:spPr>
          <a:xfrm rot="5400000">
            <a:off x="7228682" y="5034757"/>
            <a:ext cx="6429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echte verbindingslijn met pijl 23"/>
          <p:cNvCxnSpPr>
            <a:endCxn id="22" idx="0"/>
          </p:cNvCxnSpPr>
          <p:nvPr/>
        </p:nvCxnSpPr>
        <p:spPr>
          <a:xfrm rot="5400000">
            <a:off x="7227889" y="5033964"/>
            <a:ext cx="642937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echte verbindingslijn met pijl 24"/>
          <p:cNvCxnSpPr/>
          <p:nvPr/>
        </p:nvCxnSpPr>
        <p:spPr>
          <a:xfrm rot="10800000" flipV="1">
            <a:off x="6049964" y="6213475"/>
            <a:ext cx="150018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Rechte verbindingslijn 25"/>
          <p:cNvCxnSpPr>
            <a:stCxn id="22" idx="2"/>
          </p:cNvCxnSpPr>
          <p:nvPr/>
        </p:nvCxnSpPr>
        <p:spPr>
          <a:xfrm rot="5400000">
            <a:off x="7300119" y="5963444"/>
            <a:ext cx="5000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384" name="Tekstvak 26"/>
          <p:cNvSpPr txBox="1">
            <a:spLocks noChangeArrowheads="1"/>
          </p:cNvSpPr>
          <p:nvPr/>
        </p:nvSpPr>
        <p:spPr bwMode="auto">
          <a:xfrm>
            <a:off x="6621464" y="4427538"/>
            <a:ext cx="1125629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E" sz="1100">
                <a:solidFill>
                  <a:srgbClr val="666666"/>
                </a:solidFill>
              </a:rPr>
              <a:t>Conditie is true</a:t>
            </a:r>
          </a:p>
        </p:txBody>
      </p:sp>
      <p:sp>
        <p:nvSpPr>
          <p:cNvPr id="28" name="Rechthoek 27"/>
          <p:cNvSpPr/>
          <p:nvPr/>
        </p:nvSpPr>
        <p:spPr>
          <a:xfrm>
            <a:off x="5478463" y="5641975"/>
            <a:ext cx="1143000" cy="357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IE" sz="1600" i="1" dirty="0">
                <a:solidFill>
                  <a:srgbClr val="FFFFFF"/>
                </a:solidFill>
              </a:rPr>
              <a:t>Else</a:t>
            </a:r>
            <a:r>
              <a:rPr lang="en-IE" sz="1600" dirty="0">
                <a:solidFill>
                  <a:srgbClr val="FFFFFF"/>
                </a:solidFill>
              </a:rPr>
              <a:t> code</a:t>
            </a:r>
          </a:p>
        </p:txBody>
      </p:sp>
      <p:cxnSp>
        <p:nvCxnSpPr>
          <p:cNvPr id="29" name="Rechte verbindingslijn met pijl 28"/>
          <p:cNvCxnSpPr>
            <a:stCxn id="28" idx="2"/>
          </p:cNvCxnSpPr>
          <p:nvPr/>
        </p:nvCxnSpPr>
        <p:spPr>
          <a:xfrm rot="5400000">
            <a:off x="5763419" y="6284119"/>
            <a:ext cx="5715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7157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5168E7B-6D42-4B3A-B7A1-17D4C49E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8A030C2-9F23-4593-9F99-7B73C232A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26432" y="1741337"/>
            <a:ext cx="6739136" cy="23879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Program flow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2729559" y="4200522"/>
            <a:ext cx="6740685" cy="68207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sz="24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39751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228600"/>
            <a:ext cx="8077200" cy="1143000"/>
          </a:xfrm>
        </p:spPr>
        <p:txBody>
          <a:bodyPr/>
          <a:lstStyle/>
          <a:p>
            <a:pPr eaLnBrk="1" hangingPunct="1"/>
            <a:r>
              <a:rPr lang="en-US" dirty="0"/>
              <a:t>If-else statement</a:t>
            </a:r>
          </a:p>
        </p:txBody>
      </p:sp>
      <p:pic>
        <p:nvPicPr>
          <p:cNvPr id="20486" name="Picture 7" descr="Picture 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524001"/>
            <a:ext cx="5791200" cy="477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24297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228600"/>
            <a:ext cx="8077200" cy="1143000"/>
          </a:xfrm>
        </p:spPr>
        <p:txBody>
          <a:bodyPr/>
          <a:lstStyle/>
          <a:p>
            <a:pPr eaLnBrk="1" hangingPunct="1"/>
            <a:r>
              <a:rPr lang="en-US" dirty="0"/>
              <a:t>If-else </a:t>
            </a:r>
            <a:r>
              <a:rPr lang="en-US" dirty="0" err="1"/>
              <a:t>gebruik</a:t>
            </a:r>
            <a:endParaRPr lang="en-US" dirty="0"/>
          </a:p>
        </p:txBody>
      </p:sp>
      <p:pic>
        <p:nvPicPr>
          <p:cNvPr id="21510" name="Picture 7" descr="Picture 2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524001"/>
            <a:ext cx="5943600" cy="469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6765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E697B1-2D77-499C-A870-9A2470CB2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6FD05E5-9C32-42C8-8EA4-3B581B730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4" name="Picture 2" descr="C:\Users\Kris\Dropbox\pearson-c-sharp\csharp\bewerking\h07\Figuur7_4_If_Else.png">
            <a:extLst>
              <a:ext uri="{FF2B5EF4-FFF2-40B4-BE49-F238E27FC236}">
                <a16:creationId xmlns:a16="http://schemas.microsoft.com/office/drawing/2014/main" id="{448D8B0F-2582-40C2-8231-8B008167C8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814" y="910835"/>
            <a:ext cx="4910967" cy="5368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hoek 4">
            <a:extLst>
              <a:ext uri="{FF2B5EF4-FFF2-40B4-BE49-F238E27FC236}">
                <a16:creationId xmlns:a16="http://schemas.microsoft.com/office/drawing/2014/main" id="{68DF3A1B-4597-43FA-B734-F8E107EC6485}"/>
              </a:ext>
            </a:extLst>
          </p:cNvPr>
          <p:cNvSpPr/>
          <p:nvPr/>
        </p:nvSpPr>
        <p:spPr>
          <a:xfrm>
            <a:off x="5192294" y="1050507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BE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   int</a:t>
            </a:r>
            <a:r>
              <a:rPr lang="nl-BE" dirty="0">
                <a:latin typeface="Consolas" pitchFamily="49" charset="0"/>
                <a:cs typeface="Consolas" pitchFamily="49" charset="0"/>
              </a:rPr>
              <a:t> </a:t>
            </a:r>
            <a:r>
              <a:rPr lang="nl-BE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age</a:t>
            </a:r>
            <a:r>
              <a:rPr lang="nl-BE" dirty="0">
                <a:latin typeface="Consolas" pitchFamily="49" charset="0"/>
                <a:cs typeface="Consolas" pitchFamily="49" charset="0"/>
              </a:rPr>
              <a:t>;</a:t>
            </a:r>
            <a:br>
              <a:rPr lang="nl-BE" dirty="0">
                <a:latin typeface="Consolas" pitchFamily="49" charset="0"/>
                <a:cs typeface="Consolas" pitchFamily="49" charset="0"/>
              </a:rPr>
            </a:br>
            <a:r>
              <a:rPr lang="nl-BE" dirty="0">
                <a:latin typeface="Consolas" pitchFamily="49" charset="0"/>
                <a:cs typeface="Consolas" pitchFamily="49" charset="0"/>
              </a:rPr>
              <a:t>    </a:t>
            </a:r>
            <a:r>
              <a:rPr lang="nl-BE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age</a:t>
            </a:r>
            <a:r>
              <a:rPr lang="nl-BE" dirty="0">
                <a:latin typeface="Consolas" pitchFamily="49" charset="0"/>
                <a:cs typeface="Consolas" pitchFamily="49" charset="0"/>
              </a:rPr>
              <a:t> = </a:t>
            </a:r>
            <a:r>
              <a:rPr lang="nl-BE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Convert</a:t>
            </a:r>
            <a:r>
              <a:rPr lang="nl-BE" dirty="0">
                <a:latin typeface="Consolas" pitchFamily="49" charset="0"/>
                <a:cs typeface="Consolas" pitchFamily="49" charset="0"/>
              </a:rPr>
              <a:t>.</a:t>
            </a:r>
            <a:r>
              <a:rPr lang="nl-BE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ToInt32</a:t>
            </a:r>
            <a:r>
              <a:rPr lang="nl-BE" dirty="0">
                <a:latin typeface="Consolas" pitchFamily="49" charset="0"/>
                <a:cs typeface="Consolas" pitchFamily="49" charset="0"/>
              </a:rPr>
              <a:t>(</a:t>
            </a:r>
            <a:r>
              <a:rPr lang="nl-BE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Console.ReadLine</a:t>
            </a:r>
            <a:r>
              <a:rPr lang="nl-BE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nl-BE" dirty="0">
                <a:latin typeface="Consolas" pitchFamily="49" charset="0"/>
                <a:cs typeface="Consolas" pitchFamily="49" charset="0"/>
              </a:rPr>
              <a:t>);</a:t>
            </a:r>
            <a:br>
              <a:rPr lang="nl-BE" dirty="0">
                <a:latin typeface="Consolas" pitchFamily="49" charset="0"/>
                <a:cs typeface="Consolas" pitchFamily="49" charset="0"/>
              </a:rPr>
            </a:br>
            <a:br>
              <a:rPr lang="nl-BE" dirty="0">
                <a:latin typeface="Consolas" pitchFamily="49" charset="0"/>
                <a:cs typeface="Consolas" pitchFamily="49" charset="0"/>
              </a:rPr>
            </a:br>
            <a:r>
              <a:rPr lang="nl-BE" dirty="0">
                <a:latin typeface="Consolas" pitchFamily="49" charset="0"/>
                <a:cs typeface="Consolas" pitchFamily="49" charset="0"/>
              </a:rPr>
              <a:t>    </a:t>
            </a:r>
            <a:r>
              <a:rPr lang="nl-BE" dirty="0" err="1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nl-BE" dirty="0">
                <a:latin typeface="Consolas" pitchFamily="49" charset="0"/>
                <a:cs typeface="Consolas" pitchFamily="49" charset="0"/>
              </a:rPr>
              <a:t> (</a:t>
            </a:r>
            <a:r>
              <a:rPr lang="nl-BE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age</a:t>
            </a:r>
            <a:r>
              <a:rPr lang="nl-BE" dirty="0">
                <a:latin typeface="Consolas" pitchFamily="49" charset="0"/>
                <a:cs typeface="Consolas" pitchFamily="49" charset="0"/>
              </a:rPr>
              <a:t> &gt; 17)</a:t>
            </a:r>
            <a:br>
              <a:rPr lang="nl-BE" dirty="0">
                <a:latin typeface="Consolas" pitchFamily="49" charset="0"/>
                <a:cs typeface="Consolas" pitchFamily="49" charset="0"/>
              </a:rPr>
            </a:br>
            <a:r>
              <a:rPr lang="nl-BE" dirty="0">
                <a:latin typeface="Consolas" pitchFamily="49" charset="0"/>
                <a:cs typeface="Consolas" pitchFamily="49" charset="0"/>
              </a:rPr>
              <a:t>    {</a:t>
            </a:r>
            <a:br>
              <a:rPr lang="nl-BE" dirty="0">
                <a:latin typeface="Consolas" pitchFamily="49" charset="0"/>
                <a:cs typeface="Consolas" pitchFamily="49" charset="0"/>
              </a:rPr>
            </a:br>
            <a:r>
              <a:rPr lang="nl-BE" dirty="0">
                <a:latin typeface="Consolas" pitchFamily="49" charset="0"/>
                <a:cs typeface="Consolas" pitchFamily="49" charset="0"/>
              </a:rPr>
              <a:t>        </a:t>
            </a:r>
            <a:r>
              <a:rPr lang="nl-BE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nl-BE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nl-BE" dirty="0">
                <a:latin typeface="Consolas" pitchFamily="49" charset="0"/>
                <a:cs typeface="Consolas" pitchFamily="49" charset="0"/>
              </a:rPr>
              <a:t>"</a:t>
            </a:r>
            <a:r>
              <a:rPr lang="nl-BE" dirty="0" err="1">
                <a:latin typeface="Consolas" pitchFamily="49" charset="0"/>
                <a:cs typeface="Consolas" pitchFamily="49" charset="0"/>
              </a:rPr>
              <a:t>You</a:t>
            </a:r>
            <a:r>
              <a:rPr lang="nl-BE" dirty="0">
                <a:latin typeface="Consolas" pitchFamily="49" charset="0"/>
                <a:cs typeface="Consolas" pitchFamily="49" charset="0"/>
              </a:rPr>
              <a:t> </a:t>
            </a:r>
            <a:r>
              <a:rPr lang="nl-BE" dirty="0" err="1">
                <a:latin typeface="Consolas" pitchFamily="49" charset="0"/>
                <a:cs typeface="Consolas" pitchFamily="49" charset="0"/>
              </a:rPr>
              <a:t>may</a:t>
            </a:r>
            <a:r>
              <a:rPr lang="nl-BE" dirty="0">
                <a:latin typeface="Consolas" pitchFamily="49" charset="0"/>
                <a:cs typeface="Consolas" pitchFamily="49" charset="0"/>
              </a:rPr>
              <a:t> </a:t>
            </a:r>
            <a:r>
              <a:rPr lang="nl-BE" dirty="0" err="1">
                <a:latin typeface="Consolas" pitchFamily="49" charset="0"/>
                <a:cs typeface="Consolas" pitchFamily="49" charset="0"/>
              </a:rPr>
              <a:t>vote</a:t>
            </a:r>
            <a:r>
              <a:rPr lang="nl-BE" dirty="0">
                <a:latin typeface="Consolas" pitchFamily="49" charset="0"/>
                <a:cs typeface="Consolas" pitchFamily="49" charset="0"/>
              </a:rPr>
              <a:t>.“);</a:t>
            </a:r>
            <a:br>
              <a:rPr lang="nl-BE" dirty="0">
                <a:latin typeface="Consolas" pitchFamily="49" charset="0"/>
                <a:cs typeface="Consolas" pitchFamily="49" charset="0"/>
              </a:rPr>
            </a:br>
            <a:r>
              <a:rPr lang="nl-BE" dirty="0">
                <a:latin typeface="Consolas" pitchFamily="49" charset="0"/>
                <a:cs typeface="Consolas" pitchFamily="49" charset="0"/>
              </a:rPr>
              <a:t>    }</a:t>
            </a:r>
            <a:br>
              <a:rPr lang="nl-BE" dirty="0">
                <a:latin typeface="Consolas" pitchFamily="49" charset="0"/>
                <a:cs typeface="Consolas" pitchFamily="49" charset="0"/>
              </a:rPr>
            </a:br>
            <a:r>
              <a:rPr lang="nl-BE" dirty="0">
                <a:latin typeface="Consolas" pitchFamily="49" charset="0"/>
                <a:cs typeface="Consolas" pitchFamily="49" charset="0"/>
              </a:rPr>
              <a:t>    </a:t>
            </a:r>
            <a:r>
              <a:rPr lang="nl-BE" dirty="0" err="1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else</a:t>
            </a:r>
            <a:br>
              <a:rPr lang="nl-BE" dirty="0">
                <a:latin typeface="Consolas" pitchFamily="49" charset="0"/>
                <a:cs typeface="Consolas" pitchFamily="49" charset="0"/>
              </a:rPr>
            </a:br>
            <a:r>
              <a:rPr lang="nl-BE" dirty="0">
                <a:latin typeface="Consolas" pitchFamily="49" charset="0"/>
                <a:cs typeface="Consolas" pitchFamily="49" charset="0"/>
              </a:rPr>
              <a:t>    {</a:t>
            </a:r>
            <a:br>
              <a:rPr lang="nl-BE" dirty="0">
                <a:latin typeface="Consolas" pitchFamily="49" charset="0"/>
                <a:cs typeface="Consolas" pitchFamily="49" charset="0"/>
              </a:rPr>
            </a:br>
            <a:r>
              <a:rPr lang="nl-BE" dirty="0">
                <a:latin typeface="Consolas" pitchFamily="49" charset="0"/>
                <a:cs typeface="Consolas" pitchFamily="49" charset="0"/>
              </a:rPr>
              <a:t>         </a:t>
            </a:r>
            <a:r>
              <a:rPr lang="nl-BE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nl-BE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nl-BE" dirty="0">
                <a:latin typeface="Consolas" pitchFamily="49" charset="0"/>
                <a:cs typeface="Consolas" pitchFamily="49" charset="0"/>
              </a:rPr>
              <a:t>"</a:t>
            </a:r>
            <a:r>
              <a:rPr lang="nl-BE" dirty="0" err="1">
                <a:latin typeface="Consolas" pitchFamily="49" charset="0"/>
                <a:cs typeface="Consolas" pitchFamily="49" charset="0"/>
              </a:rPr>
              <a:t>You</a:t>
            </a:r>
            <a:r>
              <a:rPr lang="nl-BE" dirty="0">
                <a:latin typeface="Consolas" pitchFamily="49" charset="0"/>
                <a:cs typeface="Consolas" pitchFamily="49" charset="0"/>
              </a:rPr>
              <a:t> </a:t>
            </a:r>
            <a:r>
              <a:rPr lang="nl-BE" dirty="0" err="1">
                <a:latin typeface="Consolas" pitchFamily="49" charset="0"/>
                <a:cs typeface="Consolas" pitchFamily="49" charset="0"/>
              </a:rPr>
              <a:t>may</a:t>
            </a:r>
            <a:r>
              <a:rPr lang="nl-BE" dirty="0">
                <a:latin typeface="Consolas" pitchFamily="49" charset="0"/>
                <a:cs typeface="Consolas" pitchFamily="49" charset="0"/>
              </a:rPr>
              <a:t> </a:t>
            </a:r>
            <a:r>
              <a:rPr lang="nl-BE" dirty="0" err="1">
                <a:latin typeface="Consolas" pitchFamily="49" charset="0"/>
                <a:cs typeface="Consolas" pitchFamily="49" charset="0"/>
              </a:rPr>
              <a:t>not</a:t>
            </a:r>
            <a:r>
              <a:rPr lang="nl-BE" dirty="0">
                <a:latin typeface="Consolas" pitchFamily="49" charset="0"/>
                <a:cs typeface="Consolas" pitchFamily="49" charset="0"/>
              </a:rPr>
              <a:t> </a:t>
            </a:r>
            <a:r>
              <a:rPr lang="nl-BE" dirty="0" err="1">
                <a:latin typeface="Consolas" pitchFamily="49" charset="0"/>
                <a:cs typeface="Consolas" pitchFamily="49" charset="0"/>
              </a:rPr>
              <a:t>vote</a:t>
            </a:r>
            <a:r>
              <a:rPr lang="nl-BE" dirty="0">
                <a:latin typeface="Consolas" pitchFamily="49" charset="0"/>
                <a:cs typeface="Consolas" pitchFamily="49" charset="0"/>
              </a:rPr>
              <a:t>”);</a:t>
            </a:r>
            <a:br>
              <a:rPr lang="nl-BE" dirty="0">
                <a:latin typeface="Consolas" pitchFamily="49" charset="0"/>
                <a:cs typeface="Consolas" pitchFamily="49" charset="0"/>
              </a:rPr>
            </a:br>
            <a:r>
              <a:rPr lang="nl-BE" dirty="0">
                <a:latin typeface="Consolas" pitchFamily="49" charset="0"/>
                <a:cs typeface="Consolas" pitchFamily="49" charset="0"/>
              </a:rPr>
              <a:t>    }</a:t>
            </a:r>
            <a:br>
              <a:rPr lang="nl-BE" dirty="0">
                <a:latin typeface="Consolas" pitchFamily="49" charset="0"/>
                <a:cs typeface="Consolas" pitchFamily="49" charset="0"/>
              </a:rPr>
            </a:br>
            <a:r>
              <a:rPr lang="nl-BE" dirty="0">
                <a:latin typeface="Consolas" pitchFamily="49" charset="0"/>
                <a:cs typeface="Consolas" pitchFamily="49" charset="0"/>
              </a:rPr>
              <a:t>     </a:t>
            </a:r>
            <a:r>
              <a:rPr lang="nl-BE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nl-BE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nl-BE" dirty="0">
                <a:latin typeface="Consolas" pitchFamily="49" charset="0"/>
                <a:cs typeface="Consolas" pitchFamily="49" charset="0"/>
              </a:rPr>
              <a:t>"Best </a:t>
            </a:r>
            <a:r>
              <a:rPr lang="nl-BE" dirty="0" err="1">
                <a:latin typeface="Consolas" pitchFamily="49" charset="0"/>
                <a:cs typeface="Consolas" pitchFamily="49" charset="0"/>
              </a:rPr>
              <a:t>Wishes</a:t>
            </a:r>
            <a:r>
              <a:rPr lang="nl-BE" dirty="0">
                <a:latin typeface="Consolas" pitchFamily="49" charset="0"/>
                <a:cs typeface="Consolas" pitchFamily="49" charset="0"/>
              </a:rPr>
              <a:t>“);</a:t>
            </a:r>
            <a:br>
              <a:rPr lang="nl-BE" dirty="0">
                <a:latin typeface="Consolas" pitchFamily="49" charset="0"/>
                <a:cs typeface="Consolas" pitchFamily="49" charset="0"/>
              </a:rPr>
            </a:b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5419101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 eaLnBrk="1" hangingPunct="1"/>
            <a:r>
              <a:rPr lang="en-US">
                <a:solidFill>
                  <a:schemeClr val="accent1"/>
                </a:solidFill>
              </a:rPr>
              <a:t>Geneste if structuur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400" b="1"/>
              <a:t>Nested </a:t>
            </a:r>
            <a:r>
              <a:rPr lang="en-US" sz="2400" b="1">
                <a:latin typeface="Courier New" pitchFamily="1" charset="0"/>
              </a:rPr>
              <a:t>if</a:t>
            </a:r>
          </a:p>
          <a:p>
            <a:pPr lvl="1" eaLnBrk="1" hangingPunct="1"/>
            <a:r>
              <a:rPr lang="en-US"/>
              <a:t>Een</a:t>
            </a:r>
            <a:r>
              <a:rPr lang="en-US" dirty="0"/>
              <a:t> </a:t>
            </a:r>
            <a:r>
              <a:rPr lang="en-US"/>
              <a:t>keuzestructuur</a:t>
            </a:r>
            <a:r>
              <a:rPr lang="en-US" dirty="0"/>
              <a:t> </a:t>
            </a:r>
            <a:r>
              <a:rPr lang="en-US"/>
              <a:t>bevindt</a:t>
            </a:r>
            <a:r>
              <a:rPr lang="en-US" dirty="0"/>
              <a:t> </a:t>
            </a:r>
            <a:r>
              <a:rPr lang="en-US"/>
              <a:t>zich</a:t>
            </a:r>
            <a:r>
              <a:rPr lang="en-US" dirty="0"/>
              <a:t> in </a:t>
            </a:r>
            <a:r>
              <a:rPr lang="en-US"/>
              <a:t>een</a:t>
            </a:r>
            <a:r>
              <a:rPr lang="en-US" dirty="0"/>
              <a:t> </a:t>
            </a:r>
            <a:r>
              <a:rPr lang="en-US"/>
              <a:t>andere</a:t>
            </a:r>
            <a:r>
              <a:rPr lang="en-US" dirty="0"/>
              <a:t> </a:t>
            </a:r>
            <a:r>
              <a:rPr lang="en-US"/>
              <a:t>keuze</a:t>
            </a:r>
            <a:r>
              <a:rPr lang="en-US" dirty="0"/>
              <a:t> </a:t>
            </a:r>
            <a:r>
              <a:rPr lang="en-US"/>
              <a:t>structuur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3854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Geneste </a:t>
            </a:r>
            <a:r>
              <a:rPr lang="nl-BE" dirty="0" err="1">
                <a:latin typeface="Consolas" pitchFamily="49" charset="0"/>
                <a:cs typeface="Consolas" pitchFamily="49" charset="0"/>
              </a:rPr>
              <a:t>if</a:t>
            </a:r>
            <a:r>
              <a:rPr lang="nl-BE" dirty="0" err="1"/>
              <a:t>s</a:t>
            </a:r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Programmeren in C#</a:t>
            </a:r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24</a:t>
            </a:fld>
            <a:endParaRPr lang="nl-BE"/>
          </a:p>
        </p:txBody>
      </p:sp>
      <p:sp>
        <p:nvSpPr>
          <p:cNvPr id="7" name="Rechthoek 6"/>
          <p:cNvSpPr/>
          <p:nvPr/>
        </p:nvSpPr>
        <p:spPr>
          <a:xfrm>
            <a:off x="3017912" y="1701964"/>
            <a:ext cx="6174432" cy="42473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nl-BE" dirty="0" err="1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nl-BE" dirty="0">
                <a:latin typeface="Consolas" pitchFamily="49" charset="0"/>
                <a:cs typeface="Consolas" pitchFamily="49" charset="0"/>
              </a:rPr>
              <a:t> (</a:t>
            </a:r>
            <a:r>
              <a:rPr lang="nl-BE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age</a:t>
            </a:r>
            <a:r>
              <a:rPr lang="nl-BE" dirty="0">
                <a:latin typeface="Consolas" pitchFamily="49" charset="0"/>
                <a:cs typeface="Consolas" pitchFamily="49" charset="0"/>
              </a:rPr>
              <a:t> &gt; 6)</a:t>
            </a:r>
            <a:br>
              <a:rPr lang="nl-BE" dirty="0">
                <a:latin typeface="Consolas" pitchFamily="49" charset="0"/>
                <a:cs typeface="Consolas" pitchFamily="49" charset="0"/>
              </a:rPr>
            </a:br>
            <a:r>
              <a:rPr lang="nl-BE" dirty="0">
                <a:latin typeface="Consolas" pitchFamily="49" charset="0"/>
                <a:cs typeface="Consolas" pitchFamily="49" charset="0"/>
              </a:rPr>
              <a:t>{</a:t>
            </a:r>
            <a:br>
              <a:rPr lang="nl-BE" dirty="0">
                <a:latin typeface="Consolas" pitchFamily="49" charset="0"/>
                <a:cs typeface="Consolas" pitchFamily="49" charset="0"/>
              </a:rPr>
            </a:br>
            <a:r>
              <a:rPr lang="nl-BE" dirty="0">
                <a:latin typeface="Consolas" pitchFamily="49" charset="0"/>
                <a:cs typeface="Consolas" pitchFamily="49" charset="0"/>
              </a:rPr>
              <a:t>    </a:t>
            </a:r>
            <a:r>
              <a:rPr lang="nl-BE" dirty="0" err="1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nl-BE" dirty="0">
                <a:latin typeface="Consolas" pitchFamily="49" charset="0"/>
                <a:cs typeface="Consolas" pitchFamily="49" charset="0"/>
              </a:rPr>
              <a:t> (</a:t>
            </a:r>
            <a:r>
              <a:rPr lang="nl-BE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age</a:t>
            </a:r>
            <a:r>
              <a:rPr lang="nl-BE" dirty="0">
                <a:latin typeface="Consolas" pitchFamily="49" charset="0"/>
                <a:cs typeface="Consolas" pitchFamily="49" charset="0"/>
              </a:rPr>
              <a:t> &lt; 16)</a:t>
            </a:r>
            <a:br>
              <a:rPr lang="nl-BE" dirty="0">
                <a:latin typeface="Consolas" pitchFamily="49" charset="0"/>
                <a:cs typeface="Consolas" pitchFamily="49" charset="0"/>
              </a:rPr>
            </a:br>
            <a:r>
              <a:rPr lang="nl-BE" dirty="0">
                <a:latin typeface="Consolas" pitchFamily="49" charset="0"/>
                <a:cs typeface="Consolas" pitchFamily="49" charset="0"/>
              </a:rPr>
              <a:t>    {</a:t>
            </a:r>
            <a:br>
              <a:rPr lang="nl-BE" dirty="0">
                <a:latin typeface="Consolas" pitchFamily="49" charset="0"/>
                <a:cs typeface="Consolas" pitchFamily="49" charset="0"/>
              </a:rPr>
            </a:br>
            <a:r>
              <a:rPr lang="nl-BE" dirty="0">
                <a:latin typeface="Consolas" pitchFamily="49" charset="0"/>
                <a:cs typeface="Consolas" pitchFamily="49" charset="0"/>
              </a:rPr>
              <a:t>        </a:t>
            </a:r>
            <a:r>
              <a:rPr lang="nl-BE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nl-BE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nl-BE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(“</a:t>
            </a:r>
            <a:r>
              <a:rPr lang="nl-BE" dirty="0">
                <a:latin typeface="Consolas" pitchFamily="49" charset="0"/>
                <a:cs typeface="Consolas" pitchFamily="49" charset="0"/>
              </a:rPr>
              <a:t>junior </a:t>
            </a:r>
            <a:r>
              <a:rPr lang="nl-BE" dirty="0" err="1">
                <a:latin typeface="Consolas" pitchFamily="49" charset="0"/>
                <a:cs typeface="Consolas" pitchFamily="49" charset="0"/>
              </a:rPr>
              <a:t>rate</a:t>
            </a:r>
            <a:r>
              <a:rPr lang="nl-BE" dirty="0">
                <a:latin typeface="Consolas" pitchFamily="49" charset="0"/>
                <a:cs typeface="Consolas" pitchFamily="49" charset="0"/>
              </a:rPr>
              <a:t>.“);</a:t>
            </a:r>
            <a:br>
              <a:rPr lang="nl-BE" dirty="0">
                <a:latin typeface="Consolas" pitchFamily="49" charset="0"/>
                <a:cs typeface="Consolas" pitchFamily="49" charset="0"/>
              </a:rPr>
            </a:br>
            <a:r>
              <a:rPr lang="nl-BE" dirty="0">
                <a:latin typeface="Consolas" pitchFamily="49" charset="0"/>
                <a:cs typeface="Consolas" pitchFamily="49" charset="0"/>
              </a:rPr>
              <a:t>    }</a:t>
            </a:r>
            <a:br>
              <a:rPr lang="nl-BE" dirty="0">
                <a:latin typeface="Consolas" pitchFamily="49" charset="0"/>
                <a:cs typeface="Consolas" pitchFamily="49" charset="0"/>
              </a:rPr>
            </a:br>
            <a:r>
              <a:rPr lang="nl-BE" dirty="0">
                <a:latin typeface="Consolas" pitchFamily="49" charset="0"/>
                <a:cs typeface="Consolas" pitchFamily="49" charset="0"/>
              </a:rPr>
              <a:t>    </a:t>
            </a:r>
            <a:r>
              <a:rPr lang="nl-BE" dirty="0" err="1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else</a:t>
            </a:r>
            <a:br>
              <a:rPr lang="nl-BE" dirty="0">
                <a:latin typeface="Consolas" pitchFamily="49" charset="0"/>
                <a:cs typeface="Consolas" pitchFamily="49" charset="0"/>
              </a:rPr>
            </a:br>
            <a:r>
              <a:rPr lang="nl-BE" dirty="0">
                <a:latin typeface="Consolas" pitchFamily="49" charset="0"/>
                <a:cs typeface="Consolas" pitchFamily="49" charset="0"/>
              </a:rPr>
              <a:t>    {</a:t>
            </a:r>
            <a:br>
              <a:rPr lang="nl-BE" dirty="0">
                <a:latin typeface="Consolas" pitchFamily="49" charset="0"/>
                <a:cs typeface="Consolas" pitchFamily="49" charset="0"/>
              </a:rPr>
            </a:br>
            <a:r>
              <a:rPr lang="nl-BE" dirty="0">
                <a:latin typeface="Consolas" pitchFamily="49" charset="0"/>
                <a:cs typeface="Consolas" pitchFamily="49" charset="0"/>
              </a:rPr>
              <a:t>        </a:t>
            </a:r>
            <a:r>
              <a:rPr lang="nl-BE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nl-BE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nl-BE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nl-BE" dirty="0">
                <a:latin typeface="Consolas" pitchFamily="49" charset="0"/>
                <a:cs typeface="Consolas" pitchFamily="49" charset="0"/>
              </a:rPr>
              <a:t>"adult </a:t>
            </a:r>
            <a:r>
              <a:rPr lang="nl-BE" dirty="0" err="1">
                <a:latin typeface="Consolas" pitchFamily="49" charset="0"/>
                <a:cs typeface="Consolas" pitchFamily="49" charset="0"/>
              </a:rPr>
              <a:t>rate</a:t>
            </a:r>
            <a:r>
              <a:rPr lang="nl-BE" dirty="0">
                <a:latin typeface="Consolas" pitchFamily="49" charset="0"/>
                <a:cs typeface="Consolas" pitchFamily="49" charset="0"/>
              </a:rPr>
              <a:t>.“);</a:t>
            </a:r>
            <a:br>
              <a:rPr lang="nl-BE" dirty="0">
                <a:latin typeface="Consolas" pitchFamily="49" charset="0"/>
                <a:cs typeface="Consolas" pitchFamily="49" charset="0"/>
              </a:rPr>
            </a:br>
            <a:r>
              <a:rPr lang="nl-BE" dirty="0">
                <a:latin typeface="Consolas" pitchFamily="49" charset="0"/>
                <a:cs typeface="Consolas" pitchFamily="49" charset="0"/>
              </a:rPr>
              <a:t>    }</a:t>
            </a:r>
            <a:br>
              <a:rPr lang="nl-BE" dirty="0">
                <a:latin typeface="Consolas" pitchFamily="49" charset="0"/>
                <a:cs typeface="Consolas" pitchFamily="49" charset="0"/>
              </a:rPr>
            </a:br>
            <a:r>
              <a:rPr lang="nl-BE" dirty="0">
                <a:latin typeface="Consolas" pitchFamily="49" charset="0"/>
                <a:cs typeface="Consolas" pitchFamily="49" charset="0"/>
              </a:rPr>
              <a:t>}</a:t>
            </a:r>
            <a:br>
              <a:rPr lang="nl-BE" dirty="0">
                <a:latin typeface="Consolas" pitchFamily="49" charset="0"/>
                <a:cs typeface="Consolas" pitchFamily="49" charset="0"/>
              </a:rPr>
            </a:br>
            <a:r>
              <a:rPr lang="nl-BE" dirty="0" err="1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else</a:t>
            </a:r>
            <a:br>
              <a:rPr lang="nl-BE" dirty="0">
                <a:latin typeface="Consolas" pitchFamily="49" charset="0"/>
                <a:cs typeface="Consolas" pitchFamily="49" charset="0"/>
              </a:rPr>
            </a:br>
            <a:r>
              <a:rPr lang="nl-BE" dirty="0">
                <a:latin typeface="Consolas" pitchFamily="49" charset="0"/>
                <a:cs typeface="Consolas" pitchFamily="49" charset="0"/>
              </a:rPr>
              <a:t>{</a:t>
            </a:r>
            <a:br>
              <a:rPr lang="nl-BE" dirty="0">
                <a:latin typeface="Consolas" pitchFamily="49" charset="0"/>
                <a:cs typeface="Consolas" pitchFamily="49" charset="0"/>
              </a:rPr>
            </a:br>
            <a:r>
              <a:rPr lang="nl-BE" dirty="0">
                <a:latin typeface="Consolas" pitchFamily="49" charset="0"/>
                <a:cs typeface="Consolas" pitchFamily="49" charset="0"/>
              </a:rPr>
              <a:t>    </a:t>
            </a:r>
            <a:r>
              <a:rPr lang="nl-BE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nl-BE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nl-BE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nl-BE" dirty="0">
                <a:latin typeface="Consolas" pitchFamily="49" charset="0"/>
                <a:cs typeface="Consolas" pitchFamily="49" charset="0"/>
              </a:rPr>
              <a:t>"</a:t>
            </a:r>
            <a:r>
              <a:rPr lang="nl-BE" dirty="0" err="1">
                <a:latin typeface="Consolas" pitchFamily="49" charset="0"/>
                <a:cs typeface="Consolas" pitchFamily="49" charset="0"/>
              </a:rPr>
              <a:t>child</a:t>
            </a:r>
            <a:r>
              <a:rPr lang="nl-BE" dirty="0">
                <a:latin typeface="Consolas" pitchFamily="49" charset="0"/>
                <a:cs typeface="Consolas" pitchFamily="49" charset="0"/>
              </a:rPr>
              <a:t> </a:t>
            </a:r>
            <a:r>
              <a:rPr lang="nl-BE" dirty="0" err="1">
                <a:latin typeface="Consolas" pitchFamily="49" charset="0"/>
                <a:cs typeface="Consolas" pitchFamily="49" charset="0"/>
              </a:rPr>
              <a:t>rate</a:t>
            </a:r>
            <a:r>
              <a:rPr lang="nl-BE" dirty="0">
                <a:latin typeface="Consolas" pitchFamily="49" charset="0"/>
                <a:cs typeface="Consolas" pitchFamily="49" charset="0"/>
              </a:rPr>
              <a:t>.“);</a:t>
            </a:r>
            <a:br>
              <a:rPr lang="nl-BE" dirty="0">
                <a:latin typeface="Consolas" pitchFamily="49" charset="0"/>
                <a:cs typeface="Consolas" pitchFamily="49" charset="0"/>
              </a:rPr>
            </a:br>
            <a:r>
              <a:rPr lang="nl-BE" dirty="0">
                <a:latin typeface="Consolas" pitchFamily="49" charset="0"/>
                <a:cs typeface="Consolas" pitchFamily="49" charset="0"/>
              </a:rPr>
              <a:t>}</a:t>
            </a:r>
            <a:endParaRPr lang="nl-BE" dirty="0">
              <a:solidFill>
                <a:prstClr val="black"/>
              </a:solidFill>
              <a:highlight>
                <a:srgbClr val="FFFFE6"/>
              </a:highligh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71612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Vereenvoudigen </a:t>
            </a:r>
            <a:r>
              <a:rPr lang="nl-BE" dirty="0" err="1">
                <a:latin typeface="Consolas" pitchFamily="49" charset="0"/>
                <a:cs typeface="Consolas" pitchFamily="49" charset="0"/>
              </a:rPr>
              <a:t>if</a:t>
            </a:r>
            <a:r>
              <a:rPr lang="nl-BE" dirty="0" err="1"/>
              <a:t>s</a:t>
            </a:r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Programmeren in C#</a:t>
            </a:r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25</a:t>
            </a:fld>
            <a:endParaRPr lang="nl-BE"/>
          </a:p>
        </p:txBody>
      </p:sp>
      <p:sp>
        <p:nvSpPr>
          <p:cNvPr id="7" name="Rechthoek 6"/>
          <p:cNvSpPr/>
          <p:nvPr/>
        </p:nvSpPr>
        <p:spPr>
          <a:xfrm>
            <a:off x="3017912" y="1701963"/>
            <a:ext cx="6174432" cy="34163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nl-BE" dirty="0" err="1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nl-BE" dirty="0">
                <a:latin typeface="Consolas" pitchFamily="49" charset="0"/>
                <a:cs typeface="Consolas" pitchFamily="49" charset="0"/>
              </a:rPr>
              <a:t> ((</a:t>
            </a:r>
            <a:r>
              <a:rPr lang="nl-BE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age</a:t>
            </a:r>
            <a:r>
              <a:rPr lang="nl-BE" dirty="0">
                <a:latin typeface="Consolas" pitchFamily="49" charset="0"/>
                <a:cs typeface="Consolas" pitchFamily="49" charset="0"/>
              </a:rPr>
              <a:t> &gt; 6) &amp;&amp; (</a:t>
            </a:r>
            <a:r>
              <a:rPr lang="nl-BE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age</a:t>
            </a:r>
            <a:r>
              <a:rPr lang="nl-BE" dirty="0">
                <a:latin typeface="Consolas" pitchFamily="49" charset="0"/>
                <a:cs typeface="Consolas" pitchFamily="49" charset="0"/>
              </a:rPr>
              <a:t> &lt; 16))</a:t>
            </a:r>
            <a:br>
              <a:rPr lang="nl-BE" dirty="0">
                <a:latin typeface="Consolas" pitchFamily="49" charset="0"/>
                <a:cs typeface="Consolas" pitchFamily="49" charset="0"/>
              </a:rPr>
            </a:br>
            <a:r>
              <a:rPr lang="nl-BE" dirty="0">
                <a:latin typeface="Consolas" pitchFamily="49" charset="0"/>
                <a:cs typeface="Consolas" pitchFamily="49" charset="0"/>
              </a:rPr>
              <a:t>{</a:t>
            </a:r>
            <a:br>
              <a:rPr lang="nl-BE" dirty="0">
                <a:latin typeface="Consolas" pitchFamily="49" charset="0"/>
                <a:cs typeface="Consolas" pitchFamily="49" charset="0"/>
              </a:rPr>
            </a:br>
            <a:r>
              <a:rPr lang="nl-BE" dirty="0">
                <a:latin typeface="Consolas" pitchFamily="49" charset="0"/>
                <a:cs typeface="Consolas" pitchFamily="49" charset="0"/>
              </a:rPr>
              <a:t>    </a:t>
            </a:r>
            <a:r>
              <a:rPr lang="nl-BE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nl-BE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nl-BE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nl-BE" dirty="0">
                <a:latin typeface="Consolas" pitchFamily="49" charset="0"/>
                <a:cs typeface="Consolas" pitchFamily="49" charset="0"/>
              </a:rPr>
              <a:t>"junior </a:t>
            </a:r>
            <a:r>
              <a:rPr lang="nl-BE" dirty="0" err="1">
                <a:latin typeface="Consolas" pitchFamily="49" charset="0"/>
                <a:cs typeface="Consolas" pitchFamily="49" charset="0"/>
              </a:rPr>
              <a:t>rate</a:t>
            </a:r>
            <a:r>
              <a:rPr lang="nl-BE" dirty="0">
                <a:latin typeface="Consolas" pitchFamily="49" charset="0"/>
                <a:cs typeface="Consolas" pitchFamily="49" charset="0"/>
              </a:rPr>
              <a:t>.“);</a:t>
            </a:r>
            <a:br>
              <a:rPr lang="nl-BE" dirty="0">
                <a:latin typeface="Consolas" pitchFamily="49" charset="0"/>
                <a:cs typeface="Consolas" pitchFamily="49" charset="0"/>
              </a:rPr>
            </a:br>
            <a:r>
              <a:rPr lang="nl-BE" dirty="0">
                <a:latin typeface="Consolas" pitchFamily="49" charset="0"/>
                <a:cs typeface="Consolas" pitchFamily="49" charset="0"/>
              </a:rPr>
              <a:t>}</a:t>
            </a:r>
            <a:br>
              <a:rPr lang="nl-BE" dirty="0">
                <a:latin typeface="Consolas" pitchFamily="49" charset="0"/>
                <a:cs typeface="Consolas" pitchFamily="49" charset="0"/>
              </a:rPr>
            </a:br>
            <a:r>
              <a:rPr lang="nl-BE" dirty="0" err="1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nl-BE" dirty="0">
                <a:latin typeface="Consolas" pitchFamily="49" charset="0"/>
                <a:cs typeface="Consolas" pitchFamily="49" charset="0"/>
              </a:rPr>
              <a:t> </a:t>
            </a:r>
            <a:r>
              <a:rPr lang="nl-BE" dirty="0" err="1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nl-BE" dirty="0">
                <a:latin typeface="Consolas" pitchFamily="49" charset="0"/>
                <a:cs typeface="Consolas" pitchFamily="49" charset="0"/>
              </a:rPr>
              <a:t> (</a:t>
            </a:r>
            <a:r>
              <a:rPr lang="nl-BE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age</a:t>
            </a:r>
            <a:r>
              <a:rPr lang="nl-BE" dirty="0">
                <a:latin typeface="Consolas" pitchFamily="49" charset="0"/>
                <a:cs typeface="Consolas" pitchFamily="49" charset="0"/>
              </a:rPr>
              <a:t> &gt;= 16)</a:t>
            </a:r>
            <a:br>
              <a:rPr lang="nl-BE" dirty="0">
                <a:latin typeface="Consolas" pitchFamily="49" charset="0"/>
                <a:cs typeface="Consolas" pitchFamily="49" charset="0"/>
              </a:rPr>
            </a:br>
            <a:r>
              <a:rPr lang="nl-BE" dirty="0">
                <a:latin typeface="Consolas" pitchFamily="49" charset="0"/>
                <a:cs typeface="Consolas" pitchFamily="49" charset="0"/>
              </a:rPr>
              <a:t>{</a:t>
            </a:r>
            <a:br>
              <a:rPr lang="nl-BE" dirty="0">
                <a:latin typeface="Consolas" pitchFamily="49" charset="0"/>
                <a:cs typeface="Consolas" pitchFamily="49" charset="0"/>
              </a:rPr>
            </a:br>
            <a:r>
              <a:rPr lang="nl-BE" dirty="0">
                <a:latin typeface="Consolas" pitchFamily="49" charset="0"/>
                <a:cs typeface="Consolas" pitchFamily="49" charset="0"/>
              </a:rPr>
              <a:t>    </a:t>
            </a:r>
            <a:r>
              <a:rPr lang="nl-BE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nl-BE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nl-BE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nl-BE" dirty="0">
                <a:latin typeface="Consolas" pitchFamily="49" charset="0"/>
                <a:cs typeface="Consolas" pitchFamily="49" charset="0"/>
              </a:rPr>
              <a:t>"adult </a:t>
            </a:r>
            <a:r>
              <a:rPr lang="nl-BE" dirty="0" err="1">
                <a:latin typeface="Consolas" pitchFamily="49" charset="0"/>
                <a:cs typeface="Consolas" pitchFamily="49" charset="0"/>
              </a:rPr>
              <a:t>rate</a:t>
            </a:r>
            <a:r>
              <a:rPr lang="nl-BE" dirty="0">
                <a:latin typeface="Consolas" pitchFamily="49" charset="0"/>
                <a:cs typeface="Consolas" pitchFamily="49" charset="0"/>
              </a:rPr>
              <a:t>.“);</a:t>
            </a:r>
            <a:br>
              <a:rPr lang="nl-BE" dirty="0">
                <a:latin typeface="Consolas" pitchFamily="49" charset="0"/>
                <a:cs typeface="Consolas" pitchFamily="49" charset="0"/>
              </a:rPr>
            </a:br>
            <a:r>
              <a:rPr lang="nl-BE" dirty="0">
                <a:latin typeface="Consolas" pitchFamily="49" charset="0"/>
                <a:cs typeface="Consolas" pitchFamily="49" charset="0"/>
              </a:rPr>
              <a:t>}</a:t>
            </a:r>
            <a:br>
              <a:rPr lang="nl-BE" dirty="0">
                <a:latin typeface="Consolas" pitchFamily="49" charset="0"/>
                <a:cs typeface="Consolas" pitchFamily="49" charset="0"/>
              </a:rPr>
            </a:br>
            <a:r>
              <a:rPr lang="nl-BE" dirty="0" err="1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else</a:t>
            </a:r>
            <a:br>
              <a:rPr lang="nl-BE" dirty="0">
                <a:latin typeface="Consolas" pitchFamily="49" charset="0"/>
                <a:cs typeface="Consolas" pitchFamily="49" charset="0"/>
              </a:rPr>
            </a:br>
            <a:r>
              <a:rPr lang="nl-BE" dirty="0">
                <a:latin typeface="Consolas" pitchFamily="49" charset="0"/>
                <a:cs typeface="Consolas" pitchFamily="49" charset="0"/>
              </a:rPr>
              <a:t>{</a:t>
            </a:r>
            <a:br>
              <a:rPr lang="nl-BE" dirty="0">
                <a:latin typeface="Consolas" pitchFamily="49" charset="0"/>
                <a:cs typeface="Consolas" pitchFamily="49" charset="0"/>
              </a:rPr>
            </a:br>
            <a:r>
              <a:rPr lang="nl-BE" dirty="0">
                <a:latin typeface="Consolas" pitchFamily="49" charset="0"/>
                <a:cs typeface="Consolas" pitchFamily="49" charset="0"/>
              </a:rPr>
              <a:t>    </a:t>
            </a:r>
            <a:r>
              <a:rPr lang="nl-BE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nl-BE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nl-BE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nl-BE" dirty="0">
                <a:latin typeface="Consolas" pitchFamily="49" charset="0"/>
                <a:cs typeface="Consolas" pitchFamily="49" charset="0"/>
              </a:rPr>
              <a:t>"</a:t>
            </a:r>
            <a:r>
              <a:rPr lang="nl-BE" dirty="0" err="1">
                <a:latin typeface="Consolas" pitchFamily="49" charset="0"/>
                <a:cs typeface="Consolas" pitchFamily="49" charset="0"/>
              </a:rPr>
              <a:t>child</a:t>
            </a:r>
            <a:r>
              <a:rPr lang="nl-BE" dirty="0">
                <a:latin typeface="Consolas" pitchFamily="49" charset="0"/>
                <a:cs typeface="Consolas" pitchFamily="49" charset="0"/>
              </a:rPr>
              <a:t> </a:t>
            </a:r>
            <a:r>
              <a:rPr lang="nl-BE" dirty="0" err="1">
                <a:latin typeface="Consolas" pitchFamily="49" charset="0"/>
                <a:cs typeface="Consolas" pitchFamily="49" charset="0"/>
              </a:rPr>
              <a:t>rate</a:t>
            </a:r>
            <a:r>
              <a:rPr lang="nl-BE" dirty="0">
                <a:latin typeface="Consolas" pitchFamily="49" charset="0"/>
                <a:cs typeface="Consolas" pitchFamily="49" charset="0"/>
              </a:rPr>
              <a:t>.“);</a:t>
            </a:r>
            <a:br>
              <a:rPr lang="nl-BE" dirty="0">
                <a:latin typeface="Consolas" pitchFamily="49" charset="0"/>
                <a:cs typeface="Consolas" pitchFamily="49" charset="0"/>
              </a:rPr>
            </a:br>
            <a:r>
              <a:rPr lang="nl-BE" dirty="0">
                <a:latin typeface="Consolas" pitchFamily="49" charset="0"/>
                <a:cs typeface="Consolas" pitchFamily="49" charset="0"/>
              </a:rPr>
              <a:t>}</a:t>
            </a:r>
            <a:endParaRPr lang="nl-BE" dirty="0">
              <a:solidFill>
                <a:prstClr val="black"/>
              </a:solidFill>
              <a:highlight>
                <a:srgbClr val="FFFFE6"/>
              </a:highligh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59374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1026" name="Picture 2" descr="Trust me, I'm a cod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664" y="1"/>
            <a:ext cx="5328592" cy="6843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71925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Programmer’s Point </a:t>
            </a:r>
          </a:p>
        </p:txBody>
      </p:sp>
      <p:sp>
        <p:nvSpPr>
          <p:cNvPr id="191491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Times" charset="0"/>
              <a:buNone/>
            </a:pPr>
            <a:r>
              <a:rPr lang="nl-BE" sz="3200"/>
              <a:t>“Break down your conditions”</a:t>
            </a:r>
          </a:p>
          <a:p>
            <a:endParaRPr lang="nl-BE" sz="3200"/>
          </a:p>
          <a:p>
            <a:pPr>
              <a:buFont typeface="Times" charset="0"/>
              <a:buNone/>
            </a:pPr>
            <a:r>
              <a:rPr lang="nl-BE" sz="2400"/>
              <a:t>Probeer niet alles in één if te zetten, maar overwegen om op te splitsen in aparte if’s onder mekaar.</a:t>
            </a:r>
          </a:p>
          <a:p>
            <a:pPr>
              <a:buFont typeface="Times" charset="0"/>
              <a:buNone/>
            </a:pPr>
            <a:endParaRPr lang="nl-BE" sz="2400"/>
          </a:p>
          <a:p>
            <a:pPr>
              <a:buFont typeface="Times" charset="0"/>
              <a:buNone/>
            </a:pPr>
            <a:r>
              <a:rPr lang="nl-BE" sz="2400"/>
              <a:t>Dus ipv:</a:t>
            </a:r>
          </a:p>
          <a:p>
            <a:pPr>
              <a:buFont typeface="Times" charset="0"/>
              <a:buNone/>
            </a:pPr>
            <a:endParaRPr lang="nl-BE" sz="2400"/>
          </a:p>
          <a:p>
            <a:pPr>
              <a:buFont typeface="Times" charset="0"/>
              <a:buNone/>
            </a:pPr>
            <a:r>
              <a:rPr lang="nl-BE" sz="2400"/>
              <a:t>Overweeg:</a:t>
            </a:r>
          </a:p>
          <a:p>
            <a:pPr>
              <a:buFont typeface="Times" charset="0"/>
              <a:buNone/>
            </a:pPr>
            <a:endParaRPr lang="nl-BE" sz="2400"/>
          </a:p>
          <a:p>
            <a:pPr>
              <a:buFont typeface="Times" charset="0"/>
              <a:buNone/>
            </a:pPr>
            <a:endParaRPr lang="nl-BE" sz="2400"/>
          </a:p>
          <a:p>
            <a:pPr>
              <a:buFont typeface="Times" charset="0"/>
              <a:buNone/>
            </a:pPr>
            <a:r>
              <a:rPr lang="nl-BE" sz="2400"/>
              <a:t>	</a:t>
            </a:r>
          </a:p>
        </p:txBody>
      </p:sp>
      <p:sp>
        <p:nvSpPr>
          <p:cNvPr id="191492" name="Tijdelijke aanduiding voor dianummer 3"/>
          <p:cNvSpPr>
            <a:spLocks noGrp="1"/>
          </p:cNvSpPr>
          <p:nvPr>
            <p:ph type="sldNum" sz="quarter" idx="4294967295"/>
          </p:nvPr>
        </p:nvSpPr>
        <p:spPr>
          <a:xfrm>
            <a:off x="8042275" y="6470650"/>
            <a:ext cx="2406650" cy="3127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>
                <a:solidFill>
                  <a:srgbClr val="666666"/>
                </a:solidFill>
              </a:rPr>
              <a:t>© </a:t>
            </a:r>
            <a:r>
              <a:rPr lang="nl-NL" b="1">
                <a:solidFill>
                  <a:srgbClr val="666666"/>
                </a:solidFill>
              </a:rPr>
              <a:t>artesis</a:t>
            </a:r>
            <a:r>
              <a:rPr lang="nl-NL">
                <a:solidFill>
                  <a:srgbClr val="666666"/>
                </a:solidFill>
              </a:rPr>
              <a:t> 2008 | </a:t>
            </a:r>
            <a:fld id="{72CAD98F-F0B0-4837-A7F8-83DCC2A7A30A}" type="slidenum">
              <a:rPr lang="nl-NL" smtClean="0">
                <a:solidFill>
                  <a:srgbClr val="666666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27</a:t>
            </a:fld>
            <a:endParaRPr lang="nl-NL">
              <a:solidFill>
                <a:srgbClr val="666666"/>
              </a:solidFill>
            </a:endParaRPr>
          </a:p>
        </p:txBody>
      </p:sp>
      <p:pic>
        <p:nvPicPr>
          <p:cNvPr id="19149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29025" y="3765551"/>
            <a:ext cx="4527550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149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95713" y="4624389"/>
            <a:ext cx="4629150" cy="90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39569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Lumping code together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/>
              <a:t>Alles tussen accolades { } wordt beschouwd als één blok en samen behandeld:</a:t>
            </a:r>
          </a:p>
          <a:p>
            <a:pPr lvl="1"/>
            <a:endParaRPr lang="en-IE" sz="1800"/>
          </a:p>
          <a:p>
            <a:endParaRPr lang="en-IE"/>
          </a:p>
          <a:p>
            <a:endParaRPr lang="en-IE"/>
          </a:p>
          <a:p>
            <a:r>
              <a:rPr lang="en-IE"/>
              <a:t>Blokken in blokken mag ook, dit is </a:t>
            </a:r>
            <a:r>
              <a:rPr lang="en-IE" b="1"/>
              <a:t>nesting:</a:t>
            </a:r>
          </a:p>
        </p:txBody>
      </p:sp>
      <p:sp>
        <p:nvSpPr>
          <p:cNvPr id="192516" name="Tijdelijke aanduiding voor dianummer 3"/>
          <p:cNvSpPr>
            <a:spLocks noGrp="1"/>
          </p:cNvSpPr>
          <p:nvPr>
            <p:ph type="sldNum" sz="quarter" idx="4294967295"/>
          </p:nvPr>
        </p:nvSpPr>
        <p:spPr>
          <a:xfrm>
            <a:off x="8042275" y="6470650"/>
            <a:ext cx="2406650" cy="3127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dirty="0">
                <a:solidFill>
                  <a:srgbClr val="666666"/>
                </a:solidFill>
              </a:rPr>
              <a:t> | </a:t>
            </a:r>
            <a:fld id="{6273F0F4-94EE-495B-BA02-25F739535525}" type="slidenum">
              <a:rPr lang="nl-NL" smtClean="0">
                <a:solidFill>
                  <a:srgbClr val="666666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28</a:t>
            </a:fld>
            <a:endParaRPr lang="nl-NL" dirty="0">
              <a:solidFill>
                <a:srgbClr val="666666"/>
              </a:solidFill>
            </a:endParaRPr>
          </a:p>
        </p:txBody>
      </p:sp>
      <p:pic>
        <p:nvPicPr>
          <p:cNvPr id="19251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11526" y="2560638"/>
            <a:ext cx="3705225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715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51891" y="4775753"/>
            <a:ext cx="4867275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6237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7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15940"/>
            <a:ext cx="8077200" cy="1295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err="1"/>
              <a:t>Veel</a:t>
            </a:r>
            <a:r>
              <a:rPr lang="en-US" dirty="0"/>
              <a:t> </a:t>
            </a:r>
            <a:r>
              <a:rPr lang="en-US" dirty="0" err="1"/>
              <a:t>voorkomende</a:t>
            </a:r>
            <a:r>
              <a:rPr lang="en-US" dirty="0"/>
              <a:t> </a:t>
            </a:r>
            <a:r>
              <a:rPr lang="en-US" dirty="0" err="1"/>
              <a:t>fouten</a:t>
            </a:r>
            <a:r>
              <a:rPr lang="en-US" dirty="0"/>
              <a:t> </a:t>
            </a:r>
            <a:r>
              <a:rPr lang="en-US" dirty="0" err="1"/>
              <a:t>bij</a:t>
            </a:r>
            <a:r>
              <a:rPr lang="en-US" dirty="0"/>
              <a:t> if/else</a:t>
            </a:r>
          </a:p>
        </p:txBody>
      </p:sp>
      <p:sp>
        <p:nvSpPr>
          <p:cNvPr id="389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828800"/>
            <a:ext cx="8229600" cy="4343400"/>
          </a:xfrm>
        </p:spPr>
        <p:txBody>
          <a:bodyPr/>
          <a:lstStyle/>
          <a:p>
            <a:pPr eaLnBrk="1" hangingPunct="1"/>
            <a:r>
              <a:rPr lang="en-US" dirty="0" err="1"/>
              <a:t>Meest</a:t>
            </a:r>
            <a:r>
              <a:rPr lang="en-US" dirty="0"/>
              <a:t> </a:t>
            </a:r>
            <a:r>
              <a:rPr lang="en-US" dirty="0" err="1"/>
              <a:t>voorkomende</a:t>
            </a:r>
            <a:r>
              <a:rPr lang="en-US" dirty="0"/>
              <a:t> </a:t>
            </a:r>
            <a:r>
              <a:rPr lang="en-US" dirty="0" err="1"/>
              <a:t>fouten</a:t>
            </a:r>
            <a:r>
              <a:rPr lang="en-US" dirty="0"/>
              <a:t> </a:t>
            </a:r>
            <a:r>
              <a:rPr lang="en-US" dirty="0" err="1"/>
              <a:t>zijn</a:t>
            </a:r>
            <a:endParaRPr lang="en-US" dirty="0"/>
          </a:p>
          <a:p>
            <a:pPr lvl="1" eaLnBrk="1" hangingPunct="1"/>
            <a:r>
              <a:rPr lang="en-US" dirty="0" err="1"/>
              <a:t>Gebruik</a:t>
            </a:r>
            <a:r>
              <a:rPr lang="en-US" dirty="0"/>
              <a:t> van de = </a:t>
            </a:r>
            <a:r>
              <a:rPr lang="en-US" dirty="0" err="1"/>
              <a:t>ipv</a:t>
            </a:r>
            <a:r>
              <a:rPr lang="en-US" dirty="0"/>
              <a:t> de == operator</a:t>
            </a:r>
          </a:p>
          <a:p>
            <a:pPr lvl="1" eaLnBrk="1" hangingPunct="1"/>
            <a:r>
              <a:rPr lang="en-US" dirty="0"/>
              <a:t>; direct </a:t>
            </a:r>
            <a:r>
              <a:rPr lang="en-US" dirty="0" err="1"/>
              <a:t>na</a:t>
            </a:r>
            <a:r>
              <a:rPr lang="en-US" dirty="0"/>
              <a:t> if </a:t>
            </a:r>
            <a:r>
              <a:rPr lang="en-US" dirty="0" err="1"/>
              <a:t>expressie</a:t>
            </a:r>
            <a:r>
              <a:rPr lang="en-US" dirty="0"/>
              <a:t> </a:t>
            </a:r>
            <a:r>
              <a:rPr lang="en-US" dirty="0" err="1"/>
              <a:t>plaatsen</a:t>
            </a:r>
            <a:endParaRPr lang="en-US" dirty="0"/>
          </a:p>
          <a:p>
            <a:pPr lvl="1" eaLnBrk="1" hangingPunct="1"/>
            <a:r>
              <a:rPr lang="en-US" dirty="0" err="1"/>
              <a:t>Geen</a:t>
            </a:r>
            <a:r>
              <a:rPr lang="en-US" dirty="0"/>
              <a:t> accolades </a:t>
            </a:r>
            <a:r>
              <a:rPr lang="en-US" dirty="0" err="1"/>
              <a:t>gebruiken</a:t>
            </a:r>
            <a:r>
              <a:rPr lang="en-US" dirty="0"/>
              <a:t> </a:t>
            </a:r>
            <a:r>
              <a:rPr lang="en-US" dirty="0" err="1"/>
              <a:t>om</a:t>
            </a:r>
            <a:r>
              <a:rPr lang="en-US" dirty="0"/>
              <a:t> block code </a:t>
            </a:r>
            <a:r>
              <a:rPr lang="en-US" dirty="0" err="1"/>
              <a:t>onder</a:t>
            </a:r>
            <a:r>
              <a:rPr lang="en-US" dirty="0"/>
              <a:t> if </a:t>
            </a:r>
            <a:r>
              <a:rPr lang="en-US" dirty="0" err="1"/>
              <a:t>aan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geven</a:t>
            </a:r>
            <a:endParaRPr lang="en-US" dirty="0"/>
          </a:p>
        </p:txBody>
      </p:sp>
      <p:pic>
        <p:nvPicPr>
          <p:cNvPr id="3074" name="Picture 2" descr="http://rlv.zcache.com/warning_programmer_greeting_card-p137642611352081312q6k5_4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8022" y="3519377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287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4098" name="Picture 2" descr=" Desktop Wallpaper-s &gt; Abstract &gt; Color Flow Light Effe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54175" y="-2000250"/>
            <a:ext cx="18288000" cy="1143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hoek 4"/>
          <p:cNvSpPr/>
          <p:nvPr/>
        </p:nvSpPr>
        <p:spPr>
          <a:xfrm>
            <a:off x="2066446" y="1105971"/>
            <a:ext cx="431296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BE" sz="3600" b="1" dirty="0">
                <a:solidFill>
                  <a:srgbClr val="F3F3F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 flow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nl-BE" sz="3600" b="1" dirty="0">
              <a:solidFill>
                <a:srgbClr val="F3F3F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BE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Het pad dat een programma volgt (ook thread of </a:t>
            </a:r>
            <a:r>
              <a:rPr lang="nl-BE" sz="3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execution</a:t>
            </a:r>
            <a:r>
              <a:rPr lang="nl-BE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genoemd)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nl-BE" sz="3600" b="1" dirty="0">
              <a:solidFill>
                <a:srgbClr val="F3F3F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188409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1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-19050"/>
            <a:ext cx="8077200" cy="1295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Accurate en </a:t>
            </a:r>
            <a:r>
              <a:rPr lang="en-US" dirty="0" err="1"/>
              <a:t>correcte</a:t>
            </a:r>
            <a:r>
              <a:rPr lang="en-US" dirty="0"/>
              <a:t> </a:t>
            </a:r>
            <a:r>
              <a:rPr lang="en-US" dirty="0" err="1"/>
              <a:t>bereikcontroles</a:t>
            </a:r>
            <a:r>
              <a:rPr lang="en-US" dirty="0"/>
              <a:t> </a:t>
            </a:r>
            <a:r>
              <a:rPr lang="en-US" dirty="0" err="1"/>
              <a:t>uitvoerens</a:t>
            </a:r>
            <a:endParaRPr lang="en-US" dirty="0"/>
          </a:p>
        </p:txBody>
      </p:sp>
      <p:sp>
        <p:nvSpPr>
          <p:cNvPr id="39942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981200" y="1752600"/>
            <a:ext cx="8229600" cy="1905000"/>
          </a:xfrm>
          <a:noFill/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b="1" dirty="0"/>
              <a:t>Range check</a:t>
            </a:r>
          </a:p>
          <a:p>
            <a:pPr lvl="1" eaLnBrk="1" hangingPunct="1"/>
            <a:r>
              <a:rPr lang="en-US" dirty="0" err="1"/>
              <a:t>Een</a:t>
            </a:r>
            <a:r>
              <a:rPr lang="en-US" dirty="0"/>
              <a:t> series van if statement </a:t>
            </a:r>
            <a:r>
              <a:rPr lang="en-US" dirty="0" err="1"/>
              <a:t>om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weten</a:t>
            </a:r>
            <a:r>
              <a:rPr lang="en-US" dirty="0"/>
              <a:t> </a:t>
            </a:r>
            <a:r>
              <a:rPr lang="en-US" dirty="0" err="1"/>
              <a:t>binnen</a:t>
            </a:r>
            <a:r>
              <a:rPr lang="en-US" dirty="0"/>
              <a:t> </a:t>
            </a:r>
            <a:r>
              <a:rPr lang="en-US" dirty="0" err="1"/>
              <a:t>welk</a:t>
            </a:r>
            <a:r>
              <a:rPr lang="en-US" dirty="0"/>
              <a:t> </a:t>
            </a:r>
            <a:r>
              <a:rPr lang="en-US" dirty="0" err="1"/>
              <a:t>bereik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bepaalde</a:t>
            </a:r>
            <a:r>
              <a:rPr lang="en-US" dirty="0"/>
              <a:t> </a:t>
            </a:r>
            <a:r>
              <a:rPr lang="en-US" dirty="0" err="1"/>
              <a:t>waarde</a:t>
            </a:r>
            <a:r>
              <a:rPr lang="en-US" dirty="0"/>
              <a:t> </a:t>
            </a:r>
            <a:r>
              <a:rPr lang="en-US" dirty="0" err="1"/>
              <a:t>valt</a:t>
            </a:r>
            <a:endParaRPr lang="en-US" dirty="0"/>
          </a:p>
          <a:p>
            <a:pPr lvl="1" eaLnBrk="1" hangingPunct="1"/>
            <a:endParaRPr lang="en-US" dirty="0"/>
          </a:p>
          <a:p>
            <a:pPr eaLnBrk="1" hangingPunct="1"/>
            <a:r>
              <a:rPr lang="en-US" dirty="0" err="1"/>
              <a:t>Probleem</a:t>
            </a:r>
            <a:r>
              <a:rPr lang="en-US" dirty="0"/>
              <a:t>:</a:t>
            </a:r>
          </a:p>
          <a:p>
            <a:pPr lvl="2" eaLnBrk="1" hangingPunct="1">
              <a:buFontTx/>
              <a:buNone/>
            </a:pPr>
            <a:endParaRPr lang="en-US" dirty="0">
              <a:latin typeface="Courier New" pitchFamily="1" charset="0"/>
            </a:endParaRPr>
          </a:p>
        </p:txBody>
      </p:sp>
      <p:pic>
        <p:nvPicPr>
          <p:cNvPr id="3994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903664"/>
            <a:ext cx="7924800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8454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5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0"/>
            <a:ext cx="8077200" cy="1295400"/>
          </a:xfrm>
        </p:spPr>
        <p:txBody>
          <a:bodyPr/>
          <a:lstStyle/>
          <a:p>
            <a:pPr eaLnBrk="1" hangingPunct="1"/>
            <a:r>
              <a:rPr lang="en-US" dirty="0"/>
              <a:t>If - else if</a:t>
            </a:r>
          </a:p>
        </p:txBody>
      </p:sp>
      <p:sp>
        <p:nvSpPr>
          <p:cNvPr id="409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752600"/>
            <a:ext cx="8229600" cy="4343400"/>
          </a:xfrm>
          <a:noFill/>
        </p:spPr>
        <p:txBody>
          <a:bodyPr/>
          <a:lstStyle/>
          <a:p>
            <a:pPr eaLnBrk="1" hangingPunct="1"/>
            <a:r>
              <a:rPr lang="en-US" dirty="0" err="1"/>
              <a:t>Oplossing</a:t>
            </a:r>
            <a:endParaRPr lang="en-US" dirty="0"/>
          </a:p>
          <a:p>
            <a:pPr lvl="2" eaLnBrk="1" hangingPunct="1">
              <a:buFontTx/>
              <a:buNone/>
            </a:pPr>
            <a:r>
              <a:rPr lang="en-US" dirty="0">
                <a:latin typeface="Courier New" pitchFamily="1" charset="0"/>
              </a:rPr>
              <a:t>if(</a:t>
            </a:r>
            <a:r>
              <a:rPr lang="en-US" dirty="0" err="1">
                <a:latin typeface="Courier New" pitchFamily="1" charset="0"/>
              </a:rPr>
              <a:t>saleAmount</a:t>
            </a:r>
            <a:r>
              <a:rPr lang="en-US" dirty="0">
                <a:latin typeface="Courier New" pitchFamily="1" charset="0"/>
              </a:rPr>
              <a:t> &gt;= 1000)</a:t>
            </a:r>
          </a:p>
          <a:p>
            <a:pPr lvl="2" eaLnBrk="1" hangingPunct="1">
              <a:buFontTx/>
              <a:buNone/>
            </a:pPr>
            <a:r>
              <a:rPr lang="en-US" dirty="0">
                <a:latin typeface="Courier New" pitchFamily="1" charset="0"/>
              </a:rPr>
              <a:t>   </a:t>
            </a:r>
            <a:r>
              <a:rPr lang="en-US" dirty="0" err="1">
                <a:latin typeface="Courier New" pitchFamily="1" charset="0"/>
              </a:rPr>
              <a:t>commissionRate</a:t>
            </a:r>
            <a:r>
              <a:rPr lang="en-US" dirty="0">
                <a:latin typeface="Courier New" pitchFamily="1" charset="0"/>
              </a:rPr>
              <a:t> = 0.08;</a:t>
            </a:r>
          </a:p>
          <a:p>
            <a:pPr lvl="2" eaLnBrk="1" hangingPunct="1">
              <a:buFontTx/>
              <a:buNone/>
            </a:pPr>
            <a:r>
              <a:rPr lang="en-US" dirty="0">
                <a:latin typeface="Courier New" pitchFamily="1" charset="0"/>
              </a:rPr>
              <a:t>else if(</a:t>
            </a:r>
            <a:r>
              <a:rPr lang="en-US" dirty="0" err="1">
                <a:latin typeface="Courier New" pitchFamily="1" charset="0"/>
              </a:rPr>
              <a:t>saleAmount</a:t>
            </a:r>
            <a:r>
              <a:rPr lang="en-US" dirty="0">
                <a:latin typeface="Courier New" pitchFamily="1" charset="0"/>
              </a:rPr>
              <a:t> &gt;= 500)</a:t>
            </a:r>
          </a:p>
          <a:p>
            <a:pPr lvl="2" eaLnBrk="1" hangingPunct="1">
              <a:buFontTx/>
              <a:buNone/>
            </a:pPr>
            <a:r>
              <a:rPr lang="en-US" dirty="0">
                <a:latin typeface="Courier New" pitchFamily="1" charset="0"/>
              </a:rPr>
              <a:t>   </a:t>
            </a:r>
            <a:r>
              <a:rPr lang="en-US" dirty="0" err="1">
                <a:latin typeface="Courier New" pitchFamily="1" charset="0"/>
              </a:rPr>
              <a:t>commissionRate</a:t>
            </a:r>
            <a:r>
              <a:rPr lang="en-US" dirty="0">
                <a:latin typeface="Courier New" pitchFamily="1" charset="0"/>
              </a:rPr>
              <a:t> = 0.06;</a:t>
            </a:r>
          </a:p>
          <a:p>
            <a:pPr lvl="2" eaLnBrk="1" hangingPunct="1">
              <a:buFontTx/>
              <a:buNone/>
            </a:pPr>
            <a:r>
              <a:rPr lang="en-US" dirty="0">
                <a:latin typeface="Courier New" pitchFamily="1" charset="0"/>
              </a:rPr>
              <a:t>else </a:t>
            </a:r>
            <a:r>
              <a:rPr lang="en-US" dirty="0" err="1">
                <a:latin typeface="Courier New" pitchFamily="1" charset="0"/>
              </a:rPr>
              <a:t>commissionRate</a:t>
            </a:r>
            <a:r>
              <a:rPr lang="en-US" dirty="0">
                <a:latin typeface="Courier New" pitchFamily="1" charset="0"/>
              </a:rPr>
              <a:t> = 0.05;</a:t>
            </a:r>
          </a:p>
        </p:txBody>
      </p:sp>
    </p:spTree>
    <p:extLst>
      <p:ext uri="{BB962C8B-B14F-4D97-AF65-F5344CB8AC3E}">
        <p14:creationId xmlns:p14="http://schemas.microsoft.com/office/powerpoint/2010/main" val="24356930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18CC5D-02B8-417D-AD0E-B4FB75B5F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Uitleg </a:t>
            </a:r>
            <a:r>
              <a:rPr lang="nl-BE" dirty="0" err="1"/>
              <a:t>if</a:t>
            </a:r>
            <a:r>
              <a:rPr lang="nl-BE" dirty="0"/>
              <a:t> </a:t>
            </a:r>
            <a:r>
              <a:rPr lang="nl-BE" dirty="0" err="1"/>
              <a:t>else</a:t>
            </a:r>
            <a:r>
              <a:rPr lang="nl-BE" dirty="0"/>
              <a:t> </a:t>
            </a:r>
            <a:r>
              <a:rPr lang="nl-BE" dirty="0" err="1"/>
              <a:t>if</a:t>
            </a:r>
            <a:r>
              <a:rPr lang="nl-BE" dirty="0"/>
              <a:t> </a:t>
            </a:r>
            <a:r>
              <a:rPr lang="nl-BE" dirty="0" err="1"/>
              <a:t>else</a:t>
            </a:r>
            <a:r>
              <a:rPr lang="nl-BE" dirty="0"/>
              <a:t> </a:t>
            </a:r>
            <a:r>
              <a:rPr lang="nl-BE" dirty="0" err="1"/>
              <a:t>if</a:t>
            </a:r>
            <a:r>
              <a:rPr lang="nl-BE" dirty="0"/>
              <a:t>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16F0828-5F95-4312-B6EC-5D7F759FD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/>
              <a:t>TODODODODODO</a:t>
            </a:r>
          </a:p>
        </p:txBody>
      </p:sp>
    </p:spTree>
    <p:extLst>
      <p:ext uri="{BB962C8B-B14F-4D97-AF65-F5344CB8AC3E}">
        <p14:creationId xmlns:p14="http://schemas.microsoft.com/office/powerpoint/2010/main" val="36776950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9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-76200"/>
            <a:ext cx="8077200" cy="1295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Correct </a:t>
            </a:r>
            <a:r>
              <a:rPr lang="en-US" dirty="0" err="1"/>
              <a:t>gebruik</a:t>
            </a:r>
            <a:r>
              <a:rPr lang="en-US" dirty="0"/>
              <a:t> van &amp;&amp; en || operator</a:t>
            </a:r>
          </a:p>
        </p:txBody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752600"/>
            <a:ext cx="8229600" cy="4343400"/>
          </a:xfrm>
          <a:noFill/>
        </p:spPr>
        <p:txBody>
          <a:bodyPr/>
          <a:lstStyle/>
          <a:p>
            <a:pPr eaLnBrk="1" hangingPunct="1"/>
            <a:r>
              <a:rPr lang="en-US" dirty="0" err="1"/>
              <a:t>Probleem</a:t>
            </a:r>
            <a:r>
              <a:rPr lang="en-US" dirty="0"/>
              <a:t>:</a:t>
            </a:r>
          </a:p>
          <a:p>
            <a:pPr lvl="1" eaLnBrk="1" hangingPunct="1"/>
            <a:r>
              <a:rPr lang="en-US" dirty="0"/>
              <a:t>Toon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foutboodschap</a:t>
            </a:r>
            <a:r>
              <a:rPr lang="en-US" dirty="0"/>
              <a:t> </a:t>
            </a:r>
            <a:r>
              <a:rPr lang="en-US" dirty="0" err="1"/>
              <a:t>wanneer</a:t>
            </a:r>
            <a:r>
              <a:rPr lang="en-US" dirty="0"/>
              <a:t> de </a:t>
            </a:r>
            <a:r>
              <a:rPr lang="en-US" dirty="0" err="1"/>
              <a:t>payrate</a:t>
            </a:r>
            <a:r>
              <a:rPr lang="en-US" dirty="0"/>
              <a:t> </a:t>
            </a:r>
            <a:r>
              <a:rPr lang="en-US" dirty="0" err="1"/>
              <a:t>onder</a:t>
            </a:r>
            <a:r>
              <a:rPr lang="en-US" dirty="0"/>
              <a:t> de 5.56 </a:t>
            </a:r>
            <a:r>
              <a:rPr lang="en-US" dirty="0" err="1"/>
              <a:t>gaat</a:t>
            </a:r>
            <a:r>
              <a:rPr lang="en-US" dirty="0"/>
              <a:t> </a:t>
            </a:r>
            <a:r>
              <a:rPr lang="en-US" b="1" dirty="0"/>
              <a:t>en </a:t>
            </a:r>
            <a:r>
              <a:rPr lang="en-US" dirty="0" err="1"/>
              <a:t>wanneer</a:t>
            </a:r>
            <a:r>
              <a:rPr lang="en-US" dirty="0"/>
              <a:t> de </a:t>
            </a:r>
            <a:r>
              <a:rPr lang="en-US" dirty="0" err="1"/>
              <a:t>payrate</a:t>
            </a:r>
            <a:r>
              <a:rPr lang="en-US" dirty="0"/>
              <a:t> over de 60 </a:t>
            </a:r>
            <a:r>
              <a:rPr lang="en-US" dirty="0" err="1"/>
              <a:t>gaat</a:t>
            </a:r>
            <a:r>
              <a:rPr lang="en-US" dirty="0"/>
              <a:t>.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 err="1"/>
              <a:t>Oplossing</a:t>
            </a:r>
            <a:endParaRPr lang="en-US" dirty="0"/>
          </a:p>
          <a:p>
            <a:pPr eaLnBrk="1" hangingPunct="1"/>
            <a:endParaRPr lang="en-US" sz="1800" dirty="0">
              <a:latin typeface="Courier New" pitchFamily="1" charset="0"/>
            </a:endParaRPr>
          </a:p>
          <a:p>
            <a:pPr lvl="1" eaLnBrk="1" hangingPunct="1"/>
            <a:r>
              <a:rPr lang="en-US" sz="1800" dirty="0">
                <a:latin typeface="Courier New" pitchFamily="1" charset="0"/>
              </a:rPr>
              <a:t>if(</a:t>
            </a:r>
            <a:r>
              <a:rPr lang="en-US" sz="1800" dirty="0" err="1">
                <a:latin typeface="Courier New" pitchFamily="1" charset="0"/>
              </a:rPr>
              <a:t>payRate</a:t>
            </a:r>
            <a:r>
              <a:rPr lang="en-US" sz="1800" dirty="0">
                <a:latin typeface="Courier New" pitchFamily="1" charset="0"/>
              </a:rPr>
              <a:t> &lt; 5.65 </a:t>
            </a:r>
            <a:r>
              <a:rPr lang="en-US" sz="1800" b="1" dirty="0">
                <a:solidFill>
                  <a:srgbClr val="FF0000"/>
                </a:solidFill>
                <a:latin typeface="Courier New" pitchFamily="1" charset="0"/>
              </a:rPr>
              <a:t>||</a:t>
            </a:r>
            <a:r>
              <a:rPr lang="en-US" sz="1800" dirty="0">
                <a:latin typeface="Courier New" pitchFamily="1" charset="0"/>
              </a:rPr>
              <a:t> </a:t>
            </a:r>
            <a:r>
              <a:rPr lang="en-US" sz="1800" dirty="0" err="1">
                <a:latin typeface="Courier New" pitchFamily="1" charset="0"/>
              </a:rPr>
              <a:t>payRate</a:t>
            </a:r>
            <a:r>
              <a:rPr lang="en-US" sz="1800" dirty="0">
                <a:latin typeface="Courier New" pitchFamily="1" charset="0"/>
              </a:rPr>
              <a:t> &gt; 60)</a:t>
            </a:r>
          </a:p>
          <a:p>
            <a:pPr lvl="2" eaLnBrk="1" hangingPunct="1">
              <a:buFontTx/>
              <a:buNone/>
            </a:pPr>
            <a:r>
              <a:rPr lang="en-US" sz="1800" dirty="0">
                <a:latin typeface="Courier New" pitchFamily="1" charset="0"/>
              </a:rPr>
              <a:t>   </a:t>
            </a:r>
            <a:r>
              <a:rPr lang="en-US" sz="1800" dirty="0" err="1">
                <a:latin typeface="Courier New" pitchFamily="1" charset="0"/>
              </a:rPr>
              <a:t>Console.WriteLine</a:t>
            </a:r>
            <a:r>
              <a:rPr lang="en-US" sz="1800" dirty="0">
                <a:latin typeface="Courier New" pitchFamily="1" charset="0"/>
              </a:rPr>
              <a:t> (“Error in pay rate”);</a:t>
            </a:r>
          </a:p>
          <a:p>
            <a:pPr lvl="1" eaLnBrk="1" hangingPunct="1"/>
            <a:endParaRPr lang="en-US" sz="1800" dirty="0">
              <a:latin typeface="Courier New" pitchFamily="1" charset="0"/>
            </a:endParaRPr>
          </a:p>
          <a:p>
            <a:pPr lvl="1"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397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3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-57150"/>
            <a:ext cx="8077200" cy="1295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Correct </a:t>
            </a:r>
            <a:r>
              <a:rPr lang="en-US" dirty="0" err="1"/>
              <a:t>gebruik</a:t>
            </a:r>
            <a:r>
              <a:rPr lang="en-US" dirty="0"/>
              <a:t> ! Operator (not operator)</a:t>
            </a:r>
          </a:p>
        </p:txBody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752600"/>
            <a:ext cx="8229600" cy="4343400"/>
          </a:xfrm>
          <a:noFill/>
        </p:spPr>
        <p:txBody>
          <a:bodyPr/>
          <a:lstStyle/>
          <a:p>
            <a:pPr eaLnBrk="1" hangingPunct="1"/>
            <a:r>
              <a:rPr lang="en-US" dirty="0" err="1"/>
              <a:t>Probleem</a:t>
            </a:r>
            <a:endParaRPr lang="en-US" dirty="0"/>
          </a:p>
          <a:p>
            <a:pPr lvl="1" eaLnBrk="1" hangingPunct="1"/>
            <a:r>
              <a:rPr lang="en-US" dirty="0" err="1"/>
              <a:t>Indien</a:t>
            </a:r>
            <a:r>
              <a:rPr lang="en-US" dirty="0"/>
              <a:t> de </a:t>
            </a:r>
            <a:r>
              <a:rPr lang="en-US" dirty="0" err="1"/>
              <a:t>salesCode</a:t>
            </a:r>
            <a:r>
              <a:rPr lang="en-US" dirty="0"/>
              <a:t> </a:t>
            </a: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gelijk</a:t>
            </a:r>
            <a:r>
              <a:rPr lang="en-US" dirty="0"/>
              <a:t> is </a:t>
            </a:r>
            <a:r>
              <a:rPr lang="en-US" dirty="0" err="1"/>
              <a:t>aan</a:t>
            </a:r>
            <a:r>
              <a:rPr lang="en-US" dirty="0"/>
              <a:t> ‘A’ of ‘B’ </a:t>
            </a:r>
            <a:r>
              <a:rPr lang="en-US" dirty="0" err="1"/>
              <a:t>krijgt</a:t>
            </a:r>
            <a:r>
              <a:rPr lang="en-US" dirty="0"/>
              <a:t> de </a:t>
            </a:r>
            <a:r>
              <a:rPr lang="en-US" dirty="0" err="1"/>
              <a:t>klant</a:t>
            </a:r>
            <a:r>
              <a:rPr lang="en-US" dirty="0"/>
              <a:t> 10% </a:t>
            </a:r>
            <a:r>
              <a:rPr lang="en-US" dirty="0" err="1"/>
              <a:t>korting</a:t>
            </a:r>
            <a:r>
              <a:rPr lang="en-US" dirty="0"/>
              <a:t>.</a:t>
            </a:r>
          </a:p>
          <a:p>
            <a:pPr lvl="1" eaLnBrk="1" hangingPunct="1"/>
            <a:endParaRPr lang="en-US" dirty="0"/>
          </a:p>
          <a:p>
            <a:pPr eaLnBrk="1" hangingPunct="1"/>
            <a:r>
              <a:rPr lang="en-US" dirty="0" err="1"/>
              <a:t>Oplossingen</a:t>
            </a:r>
            <a:endParaRPr lang="en-US" dirty="0"/>
          </a:p>
          <a:p>
            <a:pPr lvl="2" eaLnBrk="1" hangingPunct="1">
              <a:buFontTx/>
              <a:buNone/>
            </a:pPr>
            <a:r>
              <a:rPr lang="en-US" sz="1800" dirty="0">
                <a:latin typeface="Courier New" pitchFamily="1" charset="0"/>
              </a:rPr>
              <a:t>if(</a:t>
            </a:r>
            <a:r>
              <a:rPr lang="en-US" sz="1800" dirty="0" err="1">
                <a:latin typeface="Courier New" pitchFamily="1" charset="0"/>
              </a:rPr>
              <a:t>salesCode</a:t>
            </a:r>
            <a:r>
              <a:rPr lang="en-US" sz="1800" dirty="0">
                <a:latin typeface="Courier New" pitchFamily="1" charset="0"/>
              </a:rPr>
              <a:t> != ‘A’ &amp;&amp; </a:t>
            </a:r>
            <a:r>
              <a:rPr lang="en-US" sz="1800" dirty="0" err="1">
                <a:latin typeface="Courier New" pitchFamily="1" charset="0"/>
              </a:rPr>
              <a:t>salesCode</a:t>
            </a:r>
            <a:r>
              <a:rPr lang="en-US" sz="1800" dirty="0">
                <a:latin typeface="Courier New" pitchFamily="1" charset="0"/>
              </a:rPr>
              <a:t> != ‘B’)</a:t>
            </a:r>
          </a:p>
          <a:p>
            <a:pPr lvl="2" eaLnBrk="1" hangingPunct="1">
              <a:buFontTx/>
              <a:buNone/>
            </a:pPr>
            <a:r>
              <a:rPr lang="en-US" sz="1800" dirty="0">
                <a:latin typeface="Courier New" pitchFamily="1" charset="0"/>
              </a:rPr>
              <a:t>   discount = 0.10;</a:t>
            </a:r>
          </a:p>
          <a:p>
            <a:pPr lvl="2" eaLnBrk="1" hangingPunct="1">
              <a:buFontTx/>
              <a:buNone/>
            </a:pPr>
            <a:endParaRPr lang="en-US" sz="1800" dirty="0">
              <a:latin typeface="Courier New" pitchFamily="1" charset="0"/>
            </a:endParaRPr>
          </a:p>
          <a:p>
            <a:pPr lvl="2" eaLnBrk="1" hangingPunct="1">
              <a:buFontTx/>
              <a:buNone/>
            </a:pPr>
            <a:r>
              <a:rPr lang="en-US" sz="1800" dirty="0">
                <a:latin typeface="Courier New" pitchFamily="1" charset="0"/>
              </a:rPr>
              <a:t>if(!(</a:t>
            </a:r>
            <a:r>
              <a:rPr lang="en-US" sz="1800" dirty="0" err="1">
                <a:latin typeface="Courier New" pitchFamily="1" charset="0"/>
              </a:rPr>
              <a:t>salesCode</a:t>
            </a:r>
            <a:r>
              <a:rPr lang="en-US" sz="1800" dirty="0">
                <a:latin typeface="Courier New" pitchFamily="1" charset="0"/>
              </a:rPr>
              <a:t> == ‘A’ || </a:t>
            </a:r>
            <a:r>
              <a:rPr lang="en-US" sz="1800" dirty="0" err="1">
                <a:latin typeface="Courier New" pitchFamily="1" charset="0"/>
              </a:rPr>
              <a:t>salesCode</a:t>
            </a:r>
            <a:r>
              <a:rPr lang="en-US" sz="1800" dirty="0">
                <a:latin typeface="Courier New" pitchFamily="1" charset="0"/>
              </a:rPr>
              <a:t> == ‘B’))</a:t>
            </a:r>
          </a:p>
          <a:p>
            <a:pPr lvl="2" eaLnBrk="1" hangingPunct="1">
              <a:buFontTx/>
              <a:buNone/>
            </a:pPr>
            <a:r>
              <a:rPr lang="en-US" sz="1800" dirty="0">
                <a:latin typeface="Courier New" pitchFamily="1" charset="0"/>
              </a:rPr>
              <a:t>   discount = 0.10;</a:t>
            </a:r>
          </a:p>
          <a:p>
            <a:pPr lvl="1" eaLnBrk="1" hangingPunct="1">
              <a:buFontTx/>
              <a:buNone/>
            </a:pPr>
            <a:endParaRPr lang="en-US" sz="1800" dirty="0">
              <a:latin typeface="Courier New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454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4294967295"/>
          </p:nvPr>
        </p:nvSpPr>
        <p:spPr>
          <a:xfrm>
            <a:off x="8042275" y="6470650"/>
            <a:ext cx="2406650" cy="312738"/>
          </a:xfrm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nl-NL" dirty="0">
                <a:solidFill>
                  <a:srgbClr val="666666"/>
                </a:solidFill>
              </a:rPr>
              <a:t> | </a:t>
            </a:r>
            <a:fld id="{7E500CA7-43EB-4A42-B0CC-83D08B9BDB36}" type="slidenum">
              <a:rPr lang="nl-NL">
                <a:solidFill>
                  <a:srgbClr val="666666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35</a:t>
            </a:fld>
            <a:endParaRPr lang="nl-NL" dirty="0">
              <a:solidFill>
                <a:srgbClr val="666666"/>
              </a:solidFill>
            </a:endParaRPr>
          </a:p>
        </p:txBody>
      </p:sp>
      <p:pic>
        <p:nvPicPr>
          <p:cNvPr id="10242" name="Picture 2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909637"/>
            <a:ext cx="9144000" cy="5598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04999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E78DBA-9E59-4DD4-BEB7-6B7D47E84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719DDDB-577C-417A-97E5-B72865BF9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>
                <a:hlinkClick r:id="rId2"/>
              </a:rPr>
              <a:t>https://www.mentimeter.com/s/e9f727d728cf11567601507c24b6af34/e4fe00722a9d</a:t>
            </a:r>
            <a:r>
              <a:rPr lang="nl-BE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87733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nl-BE">
                <a:solidFill>
                  <a:schemeClr val="accent1"/>
                </a:solidFill>
              </a:rPr>
              <a:t>Flow van eenvoudige programma’s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>
              <a:defRPr/>
            </a:pPr>
            <a:r>
              <a:rPr lang="nl-BE" sz="2400" dirty="0"/>
              <a:t>3 basistypes:</a:t>
            </a:r>
          </a:p>
          <a:p>
            <a:pPr marL="1257300" lvl="2" indent="-342900">
              <a:buFont typeface="+mj-lt"/>
              <a:buAutoNum type="arabicPeriod"/>
              <a:defRPr/>
            </a:pPr>
            <a:r>
              <a:rPr lang="nl-BE" sz="2400" dirty="0"/>
              <a:t>‘Straight line’ (tot nu)</a:t>
            </a:r>
          </a:p>
          <a:p>
            <a:pPr marL="1257300" lvl="2" indent="-342900">
              <a:buFont typeface="+mj-lt"/>
              <a:buAutoNum type="arabicPeriod"/>
              <a:defRPr/>
            </a:pPr>
            <a:r>
              <a:rPr lang="nl-BE" sz="2400" dirty="0"/>
              <a:t>Gekozen naargelang een gegeven voorwaarde (focus deze les)</a:t>
            </a:r>
          </a:p>
          <a:p>
            <a:pPr marL="1257300" lvl="2" indent="-342900">
              <a:buFont typeface="+mj-lt"/>
              <a:buAutoNum type="arabicPeriod"/>
              <a:defRPr/>
            </a:pPr>
            <a:r>
              <a:rPr lang="nl-BE" sz="2400" dirty="0"/>
              <a:t>Herhaalt zolang een bepaalde voorwaarde geldt (loops, volgende module)</a:t>
            </a:r>
          </a:p>
          <a:p>
            <a:pPr marL="1257300" lvl="2" indent="-342900">
              <a:buFont typeface="+mj-lt"/>
              <a:buAutoNum type="arabicPeriod"/>
              <a:defRPr/>
            </a:pPr>
            <a:endParaRPr lang="nl-BE" sz="2400" dirty="0"/>
          </a:p>
          <a:p>
            <a:pPr marL="1257300" lvl="2" indent="-342900">
              <a:buFont typeface="+mj-lt"/>
              <a:buAutoNum type="arabicPeriod"/>
              <a:defRPr/>
            </a:pPr>
            <a:endParaRPr lang="nl-BE" sz="2400" dirty="0"/>
          </a:p>
          <a:p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4113526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Straight program flow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4" name="Picture 7" descr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3514" y="1524000"/>
            <a:ext cx="4244975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1243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 eaLnBrk="1" hangingPunct="1"/>
            <a:r>
              <a:rPr lang="en-US">
                <a:solidFill>
                  <a:schemeClr val="accent1"/>
                </a:solidFill>
              </a:rPr>
              <a:t>Keuzes maken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400" b="1" dirty="0" err="1"/>
              <a:t>Beslissingsstructuur</a:t>
            </a:r>
            <a:r>
              <a:rPr lang="en-US" sz="2400" b="1" dirty="0"/>
              <a:t>:</a:t>
            </a:r>
          </a:p>
          <a:p>
            <a:pPr lvl="1" eaLnBrk="1" hangingPunct="1"/>
            <a:r>
              <a:rPr lang="en-US" dirty="0" err="1"/>
              <a:t>Alternatieve</a:t>
            </a:r>
            <a:r>
              <a:rPr lang="en-US" dirty="0"/>
              <a:t> </a:t>
            </a:r>
            <a:r>
              <a:rPr lang="en-US" dirty="0" err="1"/>
              <a:t>programmaflow</a:t>
            </a:r>
            <a:r>
              <a:rPr lang="en-US" dirty="0"/>
              <a:t> (course of action) </a:t>
            </a:r>
            <a:r>
              <a:rPr lang="en-US" dirty="0" err="1"/>
              <a:t>aanbieden</a:t>
            </a:r>
            <a:r>
              <a:rPr lang="en-US" dirty="0"/>
              <a:t> </a:t>
            </a:r>
            <a:r>
              <a:rPr lang="en-US" dirty="0" err="1"/>
              <a:t>afhankelijk</a:t>
            </a:r>
            <a:r>
              <a:rPr lang="en-US" dirty="0"/>
              <a:t> van </a:t>
            </a:r>
            <a:r>
              <a:rPr lang="en-US" dirty="0" err="1"/>
              <a:t>bepaalde</a:t>
            </a:r>
            <a:r>
              <a:rPr lang="en-US" dirty="0"/>
              <a:t> </a:t>
            </a:r>
            <a:r>
              <a:rPr lang="en-US" dirty="0" err="1"/>
              <a:t>waarde</a:t>
            </a:r>
            <a:r>
              <a:rPr lang="en-US" dirty="0"/>
              <a:t> in het </a:t>
            </a:r>
            <a:r>
              <a:rPr lang="en-US" dirty="0" err="1"/>
              <a:t>programma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074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Keuzes maken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8" descr="Picture 17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6753" y="492573"/>
            <a:ext cx="4307682" cy="5880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9421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www.icoachmath.com/image_md/Flow%20Chart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5438" y="1541187"/>
            <a:ext cx="2857500" cy="447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432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Identificeer program flow types</a:t>
            </a:r>
          </a:p>
        </p:txBody>
      </p:sp>
      <p:sp>
        <p:nvSpPr>
          <p:cNvPr id="184323" name="Tijdelijke aanduiding voor inhoud 2"/>
          <p:cNvSpPr>
            <a:spLocks noGrp="1"/>
          </p:cNvSpPr>
          <p:nvPr>
            <p:ph idx="1"/>
          </p:nvPr>
        </p:nvSpPr>
        <p:spPr>
          <a:xfrm>
            <a:off x="2279651" y="1271588"/>
            <a:ext cx="3571875" cy="4902200"/>
          </a:xfrm>
        </p:spPr>
        <p:txBody>
          <a:bodyPr/>
          <a:lstStyle/>
          <a:p>
            <a:r>
              <a:rPr lang="nl-BE" dirty="0"/>
              <a:t>3 types:</a:t>
            </a:r>
          </a:p>
          <a:p>
            <a:pPr marL="1257300" lvl="2" indent="-342900">
              <a:buFont typeface="Arial" pitchFamily="34" charset="0"/>
              <a:buAutoNum type="arabicPeriod"/>
            </a:pPr>
            <a:r>
              <a:rPr lang="nl-BE" dirty="0"/>
              <a:t>‘Straight line’</a:t>
            </a:r>
          </a:p>
          <a:p>
            <a:pPr marL="1257300" lvl="2" indent="-342900">
              <a:buFont typeface="Arial" pitchFamily="34" charset="0"/>
              <a:buAutoNum type="arabicPeriod"/>
            </a:pPr>
            <a:r>
              <a:rPr lang="nl-BE" dirty="0"/>
              <a:t>Gekozen naargelang een gegeven voorwaarde</a:t>
            </a:r>
          </a:p>
          <a:p>
            <a:pPr marL="1257300" lvl="2" indent="-342900">
              <a:buFont typeface="Arial" pitchFamily="34" charset="0"/>
              <a:buAutoNum type="arabicPeriod"/>
            </a:pPr>
            <a:r>
              <a:rPr lang="nl-BE" dirty="0"/>
              <a:t>Herhaalt zolang een bepaalde voorwaarde geldt</a:t>
            </a:r>
          </a:p>
          <a:p>
            <a:endParaRPr lang="nl-BE" dirty="0"/>
          </a:p>
        </p:txBody>
      </p:sp>
      <p:sp>
        <p:nvSpPr>
          <p:cNvPr id="184324" name="Tijdelijke aanduiding voor dianummer 3"/>
          <p:cNvSpPr>
            <a:spLocks noGrp="1"/>
          </p:cNvSpPr>
          <p:nvPr>
            <p:ph type="sldNum" sz="quarter" idx="4294967295"/>
          </p:nvPr>
        </p:nvSpPr>
        <p:spPr>
          <a:xfrm>
            <a:off x="8042275" y="6470650"/>
            <a:ext cx="2406650" cy="3127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dirty="0">
                <a:solidFill>
                  <a:srgbClr val="666666"/>
                </a:solidFill>
              </a:rPr>
              <a:t> | </a:t>
            </a:r>
            <a:fld id="{CEA69C35-8532-4C6F-8636-E406AB8C0331}" type="slidenum">
              <a:rPr lang="nl-NL" smtClean="0">
                <a:solidFill>
                  <a:srgbClr val="666666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nl-NL" dirty="0">
              <a:solidFill>
                <a:srgbClr val="666666"/>
              </a:solidFill>
            </a:endParaRPr>
          </a:p>
        </p:txBody>
      </p:sp>
      <p:sp>
        <p:nvSpPr>
          <p:cNvPr id="8" name="Ovaal 7"/>
          <p:cNvSpPr>
            <a:spLocks noChangeArrowheads="1"/>
          </p:cNvSpPr>
          <p:nvPr/>
        </p:nvSpPr>
        <p:spPr bwMode="auto">
          <a:xfrm>
            <a:off x="7564577" y="1858688"/>
            <a:ext cx="339725" cy="350837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BE" b="1">
                <a:solidFill>
                  <a:srgbClr val="666666"/>
                </a:solidFill>
              </a:rPr>
              <a:t>1</a:t>
            </a:r>
          </a:p>
        </p:txBody>
      </p:sp>
      <p:sp>
        <p:nvSpPr>
          <p:cNvPr id="12" name="Ovaal 11"/>
          <p:cNvSpPr>
            <a:spLocks noChangeArrowheads="1"/>
          </p:cNvSpPr>
          <p:nvPr/>
        </p:nvSpPr>
        <p:spPr bwMode="auto">
          <a:xfrm>
            <a:off x="7936052" y="3308074"/>
            <a:ext cx="338137" cy="255588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BE" b="1">
                <a:solidFill>
                  <a:srgbClr val="666666"/>
                </a:solidFill>
              </a:rPr>
              <a:t>2</a:t>
            </a:r>
          </a:p>
        </p:txBody>
      </p:sp>
      <p:sp>
        <p:nvSpPr>
          <p:cNvPr id="15" name="Ovaal 14"/>
          <p:cNvSpPr>
            <a:spLocks noChangeArrowheads="1"/>
          </p:cNvSpPr>
          <p:nvPr/>
        </p:nvSpPr>
        <p:spPr bwMode="auto">
          <a:xfrm>
            <a:off x="9532282" y="4720949"/>
            <a:ext cx="341313" cy="350838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BE" b="1">
                <a:solidFill>
                  <a:srgbClr val="666666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021254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5168E7B-6D42-4B3A-B7A1-17D4C49E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8A030C2-9F23-4593-9F99-7B73C232A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6432" y="1741337"/>
            <a:ext cx="6739136" cy="23879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IF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29559" y="4200522"/>
            <a:ext cx="6740685" cy="68207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sz="24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8202521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649</Words>
  <Application>Microsoft Office PowerPoint</Application>
  <PresentationFormat>Breedbeeld</PresentationFormat>
  <Paragraphs>166</Paragraphs>
  <Slides>36</Slides>
  <Notes>15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7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36</vt:i4>
      </vt:variant>
    </vt:vector>
  </HeadingPairs>
  <TitlesOfParts>
    <vt:vector size="44" baseType="lpstr">
      <vt:lpstr>Calibri</vt:lpstr>
      <vt:lpstr>Calibri Light</vt:lpstr>
      <vt:lpstr>Arial</vt:lpstr>
      <vt:lpstr>Times New Roman</vt:lpstr>
      <vt:lpstr>Times</vt:lpstr>
      <vt:lpstr>Courier New</vt:lpstr>
      <vt:lpstr>Consolas</vt:lpstr>
      <vt:lpstr>Kantoorthema</vt:lpstr>
      <vt:lpstr>if</vt:lpstr>
      <vt:lpstr>Program flow</vt:lpstr>
      <vt:lpstr>PowerPoint-presentatie</vt:lpstr>
      <vt:lpstr>Flow van eenvoudige programma’s</vt:lpstr>
      <vt:lpstr>Straight program flow</vt:lpstr>
      <vt:lpstr>Keuzes maken</vt:lpstr>
      <vt:lpstr>Keuzes maken</vt:lpstr>
      <vt:lpstr>Identificeer program flow types</vt:lpstr>
      <vt:lpstr>IF</vt:lpstr>
      <vt:lpstr>Definities</vt:lpstr>
      <vt:lpstr>UML Activity diagram</vt:lpstr>
      <vt:lpstr>UML Activity diagram</vt:lpstr>
      <vt:lpstr>Condities</vt:lpstr>
      <vt:lpstr>Gebruik if statement</vt:lpstr>
      <vt:lpstr>Opgelet bij gebruik van puntkomma  </vt:lpstr>
      <vt:lpstr>Block code</vt:lpstr>
      <vt:lpstr>Gebruik if statement</vt:lpstr>
      <vt:lpstr>If-else statement</vt:lpstr>
      <vt:lpstr>Voorwaardelijke uitvoer: if/else</vt:lpstr>
      <vt:lpstr>If-else statement</vt:lpstr>
      <vt:lpstr>If-else gebruik</vt:lpstr>
      <vt:lpstr>PowerPoint-presentatie</vt:lpstr>
      <vt:lpstr>Geneste if structuur</vt:lpstr>
      <vt:lpstr>Geneste ifs</vt:lpstr>
      <vt:lpstr>Vereenvoudigen ifs</vt:lpstr>
      <vt:lpstr>PowerPoint-presentatie</vt:lpstr>
      <vt:lpstr>Programmer’s Point </vt:lpstr>
      <vt:lpstr>Lumping code together</vt:lpstr>
      <vt:lpstr>Veel voorkomende fouten bij if/else</vt:lpstr>
      <vt:lpstr>Accurate en correcte bereikcontroles uitvoerens</vt:lpstr>
      <vt:lpstr>If - else if</vt:lpstr>
      <vt:lpstr>Uitleg if else if else if </vt:lpstr>
      <vt:lpstr>Correct gebruik van &amp;&amp; en || operator</vt:lpstr>
      <vt:lpstr>Correct gebruik ! Operator (not operator)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if</dc:title>
  <dc:creator>Tim Dams</dc:creator>
  <cp:lastModifiedBy>Tim Dams</cp:lastModifiedBy>
  <cp:revision>5</cp:revision>
  <dcterms:created xsi:type="dcterms:W3CDTF">2018-10-11T13:27:19Z</dcterms:created>
  <dcterms:modified xsi:type="dcterms:W3CDTF">2018-10-17T08:13:41Z</dcterms:modified>
</cp:coreProperties>
</file>