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sldIdLst>
    <p:sldId id="256" r:id="rId2"/>
    <p:sldId id="258" r:id="rId3"/>
    <p:sldId id="260" r:id="rId4"/>
    <p:sldId id="275" r:id="rId5"/>
    <p:sldId id="280" r:id="rId6"/>
    <p:sldId id="276" r:id="rId7"/>
    <p:sldId id="277" r:id="rId8"/>
    <p:sldId id="281" r:id="rId9"/>
    <p:sldId id="278" r:id="rId10"/>
    <p:sldId id="287" r:id="rId11"/>
    <p:sldId id="283" r:id="rId12"/>
    <p:sldId id="284" r:id="rId13"/>
    <p:sldId id="285" r:id="rId14"/>
    <p:sldId id="286" r:id="rId15"/>
    <p:sldId id="288" r:id="rId16"/>
    <p:sldId id="279" r:id="rId17"/>
    <p:sldId id="259" r:id="rId18"/>
    <p:sldId id="266" r:id="rId19"/>
    <p:sldId id="269" r:id="rId20"/>
    <p:sldId id="270" r:id="rId21"/>
    <p:sldId id="267" r:id="rId22"/>
    <p:sldId id="271" r:id="rId23"/>
    <p:sldId id="272" r:id="rId24"/>
    <p:sldId id="268" r:id="rId25"/>
    <p:sldId id="273" r:id="rId26"/>
    <p:sldId id="274" r:id="rId27"/>
    <p:sldId id="264" r:id="rId28"/>
    <p:sldId id="262" r:id="rId29"/>
    <p:sldId id="261" r:id="rId30"/>
    <p:sldId id="289" r:id="rId31"/>
    <p:sldId id="290" r:id="rId32"/>
    <p:sldId id="265" r:id="rId33"/>
    <p:sldId id="282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Stijl, licht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Stijl, lich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455" autoAdjust="0"/>
    <p:restoredTop sz="94660"/>
  </p:normalViewPr>
  <p:slideViewPr>
    <p:cSldViewPr snapToGrid="0">
      <p:cViewPr varScale="1">
        <p:scale>
          <a:sx n="39" d="100"/>
          <a:sy n="39" d="100"/>
        </p:scale>
        <p:origin x="60" y="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206F8-05F8-4571-81A4-372034B2064D}" type="datetimeFigureOut">
              <a:rPr lang="nl-BE" smtClean="0"/>
              <a:t>20/12/2018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25B75-9111-44F8-B8BD-DAFCC2AC48D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7343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206F8-05F8-4571-81A4-372034B2064D}" type="datetimeFigureOut">
              <a:rPr lang="nl-BE" smtClean="0"/>
              <a:t>20/12/2018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25B75-9111-44F8-B8BD-DAFCC2AC48D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0023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206F8-05F8-4571-81A4-372034B2064D}" type="datetimeFigureOut">
              <a:rPr lang="nl-BE" smtClean="0"/>
              <a:t>20/12/2018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25B75-9111-44F8-B8BD-DAFCC2AC48DD}" type="slidenum">
              <a:rPr lang="nl-BE" smtClean="0"/>
              <a:t>‹nr.›</a:t>
            </a:fld>
            <a:endParaRPr lang="nl-B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515640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206F8-05F8-4571-81A4-372034B2064D}" type="datetimeFigureOut">
              <a:rPr lang="nl-BE" smtClean="0"/>
              <a:t>20/12/2018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25B75-9111-44F8-B8BD-DAFCC2AC48D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46118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206F8-05F8-4571-81A4-372034B2064D}" type="datetimeFigureOut">
              <a:rPr lang="nl-BE" smtClean="0"/>
              <a:t>20/12/2018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25B75-9111-44F8-B8BD-DAFCC2AC48DD}" type="slidenum">
              <a:rPr lang="nl-BE" smtClean="0"/>
              <a:t>‹nr.›</a:t>
            </a:fld>
            <a:endParaRPr lang="nl-B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949049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206F8-05F8-4571-81A4-372034B2064D}" type="datetimeFigureOut">
              <a:rPr lang="nl-BE" smtClean="0"/>
              <a:t>20/12/2018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25B75-9111-44F8-B8BD-DAFCC2AC48D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17983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206F8-05F8-4571-81A4-372034B2064D}" type="datetimeFigureOut">
              <a:rPr lang="nl-BE" smtClean="0"/>
              <a:t>20/12/2018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25B75-9111-44F8-B8BD-DAFCC2AC48D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07120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206F8-05F8-4571-81A4-372034B2064D}" type="datetimeFigureOut">
              <a:rPr lang="nl-BE" smtClean="0"/>
              <a:t>20/12/2018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25B75-9111-44F8-B8BD-DAFCC2AC48D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33308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206F8-05F8-4571-81A4-372034B2064D}" type="datetimeFigureOut">
              <a:rPr lang="nl-BE" smtClean="0"/>
              <a:t>20/12/2018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25B75-9111-44F8-B8BD-DAFCC2AC48D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9450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206F8-05F8-4571-81A4-372034B2064D}" type="datetimeFigureOut">
              <a:rPr lang="nl-BE" smtClean="0"/>
              <a:t>20/12/2018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25B75-9111-44F8-B8BD-DAFCC2AC48D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1013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206F8-05F8-4571-81A4-372034B2064D}" type="datetimeFigureOut">
              <a:rPr lang="nl-BE" smtClean="0"/>
              <a:t>20/12/2018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25B75-9111-44F8-B8BD-DAFCC2AC48D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7639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206F8-05F8-4571-81A4-372034B2064D}" type="datetimeFigureOut">
              <a:rPr lang="nl-BE" smtClean="0"/>
              <a:t>20/12/2018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25B75-9111-44F8-B8BD-DAFCC2AC48D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97439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206F8-05F8-4571-81A4-372034B2064D}" type="datetimeFigureOut">
              <a:rPr lang="nl-BE" smtClean="0"/>
              <a:t>20/12/2018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25B75-9111-44F8-B8BD-DAFCC2AC48D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1866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206F8-05F8-4571-81A4-372034B2064D}" type="datetimeFigureOut">
              <a:rPr lang="nl-BE" smtClean="0"/>
              <a:t>20/12/2018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25B75-9111-44F8-B8BD-DAFCC2AC48D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0791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206F8-05F8-4571-81A4-372034B2064D}" type="datetimeFigureOut">
              <a:rPr lang="nl-BE" smtClean="0"/>
              <a:t>20/12/2018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25B75-9111-44F8-B8BD-DAFCC2AC48D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95870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206F8-05F8-4571-81A4-372034B2064D}" type="datetimeFigureOut">
              <a:rPr lang="nl-BE" smtClean="0"/>
              <a:t>20/12/2018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25B75-9111-44F8-B8BD-DAFCC2AC48D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49300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206F8-05F8-4571-81A4-372034B2064D}" type="datetimeFigureOut">
              <a:rPr lang="nl-BE" smtClean="0"/>
              <a:t>20/12/2018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B625B75-9111-44F8-B8BD-DAFCC2AC48D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3730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jira.ap.be/secure/RapidBoard.jspa?rapidView=215&amp;projectKey=IOT18LF1&amp;view=reporting&amp;chart=sprintRetrospective&amp;sprint=884" TargetMode="Externa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jira.ap.be/browse/IOT18LF1-126" TargetMode="External"/><Relationship Id="rId3" Type="http://schemas.openxmlformats.org/officeDocument/2006/relationships/hyperlink" Target="https://jira.ap.be/browse/IOT18LF1-94" TargetMode="External"/><Relationship Id="rId7" Type="http://schemas.openxmlformats.org/officeDocument/2006/relationships/hyperlink" Target="https://jira.ap.be/browse/IOT18LF1-116" TargetMode="External"/><Relationship Id="rId2" Type="http://schemas.openxmlformats.org/officeDocument/2006/relationships/hyperlink" Target="https://jira.ap.be/browse/IOT18LF1-54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jira.ap.be/browse/IOT18LF1-115" TargetMode="External"/><Relationship Id="rId5" Type="http://schemas.openxmlformats.org/officeDocument/2006/relationships/hyperlink" Target="https://jira.ap.be/browse/IOT18LF1-110" TargetMode="External"/><Relationship Id="rId4" Type="http://schemas.openxmlformats.org/officeDocument/2006/relationships/hyperlink" Target="https://jira.ap.be/browse/IOT18LF1-99" TargetMode="External"/><Relationship Id="rId9" Type="http://schemas.openxmlformats.org/officeDocument/2006/relationships/hyperlink" Target="https://jira.ap.be/browse/IOT18LF1-140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jira.ap.be/browse/IOT18LF1-76" TargetMode="External"/><Relationship Id="rId7" Type="http://schemas.openxmlformats.org/officeDocument/2006/relationships/hyperlink" Target="https://jira.ap.be/browse/IOT18LF1-123" TargetMode="External"/><Relationship Id="rId2" Type="http://schemas.openxmlformats.org/officeDocument/2006/relationships/hyperlink" Target="https://jira.ap.be/browse/IOT18LF1-68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jira.ap.be/browse/IOT18LF1-113" TargetMode="External"/><Relationship Id="rId5" Type="http://schemas.openxmlformats.org/officeDocument/2006/relationships/hyperlink" Target="https://jira.ap.be/browse/IOT18LF1-105" TargetMode="External"/><Relationship Id="rId4" Type="http://schemas.openxmlformats.org/officeDocument/2006/relationships/hyperlink" Target="https://jira.ap.be/browse/IOT18LF1-103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jira.ap.be/secure/RapidBoard.jspa?rapidView=215&amp;projectKey=IOT18LF1&amp;view=reporting&amp;chart=sprintRetrospective&amp;sprint=885" TargetMode="Externa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jira.ap.be/browse/IOT18LF1-152" TargetMode="External"/><Relationship Id="rId3" Type="http://schemas.openxmlformats.org/officeDocument/2006/relationships/hyperlink" Target="https://jira.ap.be/browse/IOT18LF1-76" TargetMode="External"/><Relationship Id="rId7" Type="http://schemas.openxmlformats.org/officeDocument/2006/relationships/hyperlink" Target="https://jira.ap.be/browse/IOT18LF1-151" TargetMode="External"/><Relationship Id="rId2" Type="http://schemas.openxmlformats.org/officeDocument/2006/relationships/hyperlink" Target="https://jira.ap.be/browse/IOT18LF1-56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jira.ap.be/browse/IOT18LF1-149" TargetMode="External"/><Relationship Id="rId5" Type="http://schemas.openxmlformats.org/officeDocument/2006/relationships/hyperlink" Target="https://jira.ap.be/browse/IOT18LF1-147" TargetMode="External"/><Relationship Id="rId10" Type="http://schemas.openxmlformats.org/officeDocument/2006/relationships/hyperlink" Target="https://jira.ap.be/browse/IOT18LF1-155" TargetMode="External"/><Relationship Id="rId4" Type="http://schemas.openxmlformats.org/officeDocument/2006/relationships/hyperlink" Target="https://jira.ap.be/browse/IOT18LF1-113" TargetMode="External"/><Relationship Id="rId9" Type="http://schemas.openxmlformats.org/officeDocument/2006/relationships/hyperlink" Target="https://jira.ap.be/browse/IOT18LF1-154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jira.ap.be/browse/IOT18LF1-68" TargetMode="External"/><Relationship Id="rId2" Type="http://schemas.openxmlformats.org/officeDocument/2006/relationships/hyperlink" Target="https://jira.ap.be/browse/IOT18LF1-52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jira.ap.be/browse/IOT18LF1-150" TargetMode="External"/><Relationship Id="rId5" Type="http://schemas.openxmlformats.org/officeDocument/2006/relationships/hyperlink" Target="https://jira.ap.be/browse/IOT18LF1-148" TargetMode="External"/><Relationship Id="rId4" Type="http://schemas.openxmlformats.org/officeDocument/2006/relationships/hyperlink" Target="https://jira.ap.be/browse/IOT18LF1-105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jira.ap.be/secure/RapidBoard.jspa?rapidView=215&amp;projectKey=IOT18LF1&amp;view=reporting&amp;chart=sprintRetrospective&amp;sprint=886" TargetMode="Externa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jira.ap.be/browse/IOT18LF1-168" TargetMode="External"/><Relationship Id="rId3" Type="http://schemas.openxmlformats.org/officeDocument/2006/relationships/hyperlink" Target="https://jira.ap.be/browse/IOT18LF1-52" TargetMode="External"/><Relationship Id="rId7" Type="http://schemas.openxmlformats.org/officeDocument/2006/relationships/hyperlink" Target="https://jira.ap.be/browse/IOT18LF1-167" TargetMode="External"/><Relationship Id="rId2" Type="http://schemas.openxmlformats.org/officeDocument/2006/relationships/hyperlink" Target="https://jira.ap.be/browse/IOT18LF1-45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jira.ap.be/browse/IOT18LF1-156" TargetMode="External"/><Relationship Id="rId5" Type="http://schemas.openxmlformats.org/officeDocument/2006/relationships/hyperlink" Target="https://jira.ap.be/browse/IOT18LF1-150" TargetMode="External"/><Relationship Id="rId4" Type="http://schemas.openxmlformats.org/officeDocument/2006/relationships/hyperlink" Target="https://jira.ap.be/browse/IOT18LF1-148" TargetMode="External"/><Relationship Id="rId9" Type="http://schemas.openxmlformats.org/officeDocument/2006/relationships/hyperlink" Target="https://jira.ap.be/browse/IOT18LF1-169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jira.ap.be/browse/IOT18LF1-170" TargetMode="External"/><Relationship Id="rId7" Type="http://schemas.openxmlformats.org/officeDocument/2006/relationships/hyperlink" Target="https://jira.ap.be/browse/IOT18LF1-174" TargetMode="External"/><Relationship Id="rId2" Type="http://schemas.openxmlformats.org/officeDocument/2006/relationships/hyperlink" Target="https://jira.ap.be/browse/IOT18LF1-161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jira.ap.be/browse/IOT18LF1-173" TargetMode="External"/><Relationship Id="rId5" Type="http://schemas.openxmlformats.org/officeDocument/2006/relationships/hyperlink" Target="https://jira.ap.be/browse/IOT18LF1-172" TargetMode="External"/><Relationship Id="rId4" Type="http://schemas.openxmlformats.org/officeDocument/2006/relationships/hyperlink" Target="https://jira.ap.be/browse/IOT18LF1-171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84476D9-6F73-4780-B47B-F3C2C29C67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9136" y="1020871"/>
            <a:ext cx="6960759" cy="2849671"/>
          </a:xfrm>
        </p:spPr>
        <p:txBody>
          <a:bodyPr>
            <a:normAutofit/>
          </a:bodyPr>
          <a:lstStyle/>
          <a:p>
            <a:pPr algn="l"/>
            <a:r>
              <a:rPr lang="en-US" sz="6000">
                <a:solidFill>
                  <a:srgbClr val="FFFFFF"/>
                </a:solidFill>
              </a:rPr>
              <a:t>Leave – It</a:t>
            </a:r>
            <a:endParaRPr lang="nl-BE" sz="6000">
              <a:solidFill>
                <a:srgbClr val="FFFFFF"/>
              </a:solidFill>
            </a:endParaRP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4281FC6C-3F07-467E-82DC-BAA52167C4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48104" y="3962088"/>
            <a:ext cx="6112077" cy="1186108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rgbClr val="FFFFFF">
                    <a:alpha val="70000"/>
                  </a:srgbClr>
                </a:solidFill>
              </a:rPr>
              <a:t>Presentatie v3.0</a:t>
            </a:r>
            <a:endParaRPr lang="nl-BE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249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E7305E-7C8A-4F83-9418-3EF9FE1D8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0883" y="683551"/>
            <a:ext cx="3183556" cy="1320800"/>
          </a:xfrm>
        </p:spPr>
        <p:txBody>
          <a:bodyPr anchor="ctr">
            <a:normAutofit/>
          </a:bodyPr>
          <a:lstStyle/>
          <a:p>
            <a:r>
              <a:rPr lang="en-US" dirty="0"/>
              <a:t>Mockup Add </a:t>
            </a:r>
            <a:r>
              <a:rPr lang="en-US" dirty="0" err="1"/>
              <a:t>Labfarm</a:t>
            </a:r>
            <a:endParaRPr lang="nl-BE" dirty="0"/>
          </a:p>
        </p:txBody>
      </p:sp>
      <p:sp>
        <p:nvSpPr>
          <p:cNvPr id="9223" name="Content Placeholder 9222">
            <a:extLst>
              <a:ext uri="{FF2B5EF4-FFF2-40B4-BE49-F238E27FC236}">
                <a16:creationId xmlns:a16="http://schemas.microsoft.com/office/drawing/2014/main" id="{3EA8C6D8-63FF-4B84-B77A-FD0FBD626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4366" y="2131092"/>
            <a:ext cx="3176589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Op </a:t>
            </a:r>
            <a:r>
              <a:rPr lang="en-US" dirty="0" err="1"/>
              <a:t>dit</a:t>
            </a:r>
            <a:r>
              <a:rPr lang="en-US" dirty="0"/>
              <a:t> scherm </a:t>
            </a:r>
            <a:r>
              <a:rPr lang="en-US" dirty="0" err="1"/>
              <a:t>kan</a:t>
            </a:r>
            <a:r>
              <a:rPr lang="en-US" dirty="0"/>
              <a:t> u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nieuwe</a:t>
            </a:r>
            <a:r>
              <a:rPr lang="en-US" dirty="0"/>
              <a:t> </a:t>
            </a:r>
            <a:r>
              <a:rPr lang="en-US" dirty="0" err="1"/>
              <a:t>Labfarm</a:t>
            </a:r>
            <a:r>
              <a:rPr lang="en-US" dirty="0"/>
              <a:t> </a:t>
            </a:r>
            <a:r>
              <a:rPr lang="en-US" dirty="0" err="1"/>
              <a:t>aanmaken</a:t>
            </a:r>
            <a:r>
              <a:rPr lang="en-US" dirty="0"/>
              <a:t>.</a:t>
            </a:r>
          </a:p>
        </p:txBody>
      </p:sp>
      <p:pic>
        <p:nvPicPr>
          <p:cNvPr id="12292" name="Picture 4" descr="https://media.discordapp.net/attachments/493794309968232448/515168616874901534/new_labfarm_mockup.png?width=718&amp;height=414">
            <a:extLst>
              <a:ext uri="{FF2B5EF4-FFF2-40B4-BE49-F238E27FC236}">
                <a16:creationId xmlns:a16="http://schemas.microsoft.com/office/drawing/2014/main" id="{320A7CD5-93E9-4524-8D11-2D5952066A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96" y="1201439"/>
            <a:ext cx="6518787" cy="3758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7974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E7305E-7C8A-4F83-9418-3EF9FE1D8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0883" y="683551"/>
            <a:ext cx="3183556" cy="1320800"/>
          </a:xfrm>
        </p:spPr>
        <p:txBody>
          <a:bodyPr anchor="ctr">
            <a:normAutofit/>
          </a:bodyPr>
          <a:lstStyle/>
          <a:p>
            <a:r>
              <a:rPr lang="en-US" dirty="0"/>
              <a:t>Add new LF</a:t>
            </a:r>
            <a:endParaRPr lang="nl-BE" dirty="0"/>
          </a:p>
        </p:txBody>
      </p:sp>
      <p:sp>
        <p:nvSpPr>
          <p:cNvPr id="9223" name="Content Placeholder 9222">
            <a:extLst>
              <a:ext uri="{FF2B5EF4-FFF2-40B4-BE49-F238E27FC236}">
                <a16:creationId xmlns:a16="http://schemas.microsoft.com/office/drawing/2014/main" id="{3EA8C6D8-63FF-4B84-B77A-FD0FBD626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4366" y="2131092"/>
            <a:ext cx="3176589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Op </a:t>
            </a:r>
            <a:r>
              <a:rPr lang="en-US" dirty="0" err="1"/>
              <a:t>dit</a:t>
            </a:r>
            <a:r>
              <a:rPr lang="en-US" dirty="0"/>
              <a:t> scherm </a:t>
            </a:r>
            <a:r>
              <a:rPr lang="en-US" dirty="0" err="1"/>
              <a:t>kan</a:t>
            </a:r>
            <a:r>
              <a:rPr lang="en-US" dirty="0"/>
              <a:t> u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nieuwe</a:t>
            </a:r>
            <a:r>
              <a:rPr lang="en-US" dirty="0"/>
              <a:t> </a:t>
            </a:r>
            <a:r>
              <a:rPr lang="en-US" dirty="0" err="1"/>
              <a:t>Labfarm</a:t>
            </a:r>
            <a:r>
              <a:rPr lang="en-US" dirty="0"/>
              <a:t> </a:t>
            </a:r>
            <a:r>
              <a:rPr lang="en-US" dirty="0" err="1"/>
              <a:t>aanmaken</a:t>
            </a:r>
            <a:r>
              <a:rPr lang="en-US" dirty="0"/>
              <a:t>.</a:t>
            </a:r>
          </a:p>
        </p:txBody>
      </p:sp>
      <p:pic>
        <p:nvPicPr>
          <p:cNvPr id="9221" name="Picture 2" descr="https://media.discordapp.net/attachments/493794309968232448/515165000470495242/New_labfarm.png?width=392&amp;height=413">
            <a:extLst>
              <a:ext uri="{FF2B5EF4-FFF2-40B4-BE49-F238E27FC236}">
                <a16:creationId xmlns:a16="http://schemas.microsoft.com/office/drawing/2014/main" id="{F2798132-146C-40A5-A979-BCE1A122D8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47" y="144004"/>
            <a:ext cx="6372605" cy="6713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2753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E7305E-7C8A-4F83-9418-3EF9FE1D8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0883" y="683551"/>
            <a:ext cx="3183556" cy="1320800"/>
          </a:xfrm>
        </p:spPr>
        <p:txBody>
          <a:bodyPr anchor="ctr">
            <a:normAutofit/>
          </a:bodyPr>
          <a:lstStyle/>
          <a:p>
            <a:r>
              <a:rPr lang="en-US" dirty="0" err="1"/>
              <a:t>Overzicht</a:t>
            </a:r>
            <a:endParaRPr lang="nl-BE" dirty="0"/>
          </a:p>
        </p:txBody>
      </p:sp>
      <p:sp>
        <p:nvSpPr>
          <p:cNvPr id="9223" name="Content Placeholder 9222">
            <a:extLst>
              <a:ext uri="{FF2B5EF4-FFF2-40B4-BE49-F238E27FC236}">
                <a16:creationId xmlns:a16="http://schemas.microsoft.com/office/drawing/2014/main" id="{3EA8C6D8-63FF-4B84-B77A-FD0FBD626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4366" y="2131092"/>
            <a:ext cx="3176589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Op </a:t>
            </a:r>
            <a:r>
              <a:rPr lang="en-US" dirty="0" err="1"/>
              <a:t>dit</a:t>
            </a:r>
            <a:r>
              <a:rPr lang="en-US" dirty="0"/>
              <a:t> scherm </a:t>
            </a:r>
            <a:r>
              <a:rPr lang="en-US" dirty="0" err="1"/>
              <a:t>kan</a:t>
            </a:r>
            <a:r>
              <a:rPr lang="en-US" dirty="0"/>
              <a:t> u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volledig</a:t>
            </a:r>
            <a:r>
              <a:rPr lang="en-US" dirty="0"/>
              <a:t> </a:t>
            </a:r>
            <a:r>
              <a:rPr lang="en-US" dirty="0" err="1"/>
              <a:t>overzicht</a:t>
            </a:r>
            <a:r>
              <a:rPr lang="en-US" dirty="0"/>
              <a:t> </a:t>
            </a:r>
            <a:r>
              <a:rPr lang="en-US" dirty="0" err="1"/>
              <a:t>terugkrijgen</a:t>
            </a:r>
            <a:r>
              <a:rPr lang="en-US" dirty="0"/>
              <a:t> van </a:t>
            </a:r>
            <a:r>
              <a:rPr lang="en-US" dirty="0" err="1"/>
              <a:t>alle</a:t>
            </a:r>
            <a:r>
              <a:rPr lang="en-US" dirty="0"/>
              <a:t> </a:t>
            </a:r>
            <a:r>
              <a:rPr lang="en-US" dirty="0" err="1"/>
              <a:t>Labfarms</a:t>
            </a:r>
            <a:r>
              <a:rPr lang="en-US" dirty="0"/>
              <a:t> in </a:t>
            </a:r>
            <a:r>
              <a:rPr lang="en-US" dirty="0" err="1"/>
              <a:t>uw</a:t>
            </a:r>
            <a:r>
              <a:rPr lang="en-US" dirty="0"/>
              <a:t> </a:t>
            </a:r>
            <a:r>
              <a:rPr lang="en-US" dirty="0" err="1"/>
              <a:t>bezit</a:t>
            </a:r>
            <a:r>
              <a:rPr lang="en-US" dirty="0"/>
              <a:t>.</a:t>
            </a:r>
          </a:p>
        </p:txBody>
      </p:sp>
      <p:pic>
        <p:nvPicPr>
          <p:cNvPr id="10244" name="Picture 4" descr="https://media.discordapp.net/attachments/493794309968232448/515165016610308107/My_labfarms.png?width=392&amp;height=413">
            <a:extLst>
              <a:ext uri="{FF2B5EF4-FFF2-40B4-BE49-F238E27FC236}">
                <a16:creationId xmlns:a16="http://schemas.microsoft.com/office/drawing/2014/main" id="{3EAB6A74-4D4E-4206-B858-D1EF73078F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50" y="400204"/>
            <a:ext cx="6129433" cy="6457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7828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E7305E-7C8A-4F83-9418-3EF9FE1D8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0883" y="683551"/>
            <a:ext cx="3183556" cy="1320800"/>
          </a:xfrm>
        </p:spPr>
        <p:txBody>
          <a:bodyPr anchor="ctr">
            <a:normAutofit/>
          </a:bodyPr>
          <a:lstStyle/>
          <a:p>
            <a:r>
              <a:rPr lang="en-US" dirty="0" err="1"/>
              <a:t>Overzicht</a:t>
            </a:r>
            <a:r>
              <a:rPr lang="en-US" dirty="0"/>
              <a:t> van</a:t>
            </a:r>
            <a:br>
              <a:rPr lang="en-US" dirty="0"/>
            </a:br>
            <a:r>
              <a:rPr lang="en-US" dirty="0"/>
              <a:t>1 </a:t>
            </a:r>
            <a:r>
              <a:rPr lang="en-US" dirty="0" err="1"/>
              <a:t>Labfarm</a:t>
            </a:r>
            <a:endParaRPr lang="nl-BE" dirty="0"/>
          </a:p>
        </p:txBody>
      </p:sp>
      <p:sp>
        <p:nvSpPr>
          <p:cNvPr id="9223" name="Content Placeholder 9222">
            <a:extLst>
              <a:ext uri="{FF2B5EF4-FFF2-40B4-BE49-F238E27FC236}">
                <a16:creationId xmlns:a16="http://schemas.microsoft.com/office/drawing/2014/main" id="{3EA8C6D8-63FF-4B84-B77A-FD0FBD626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4366" y="2131092"/>
            <a:ext cx="3176589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Hier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 u het </a:t>
            </a:r>
            <a:r>
              <a:rPr lang="en-US" dirty="0" err="1"/>
              <a:t>overzicht</a:t>
            </a:r>
            <a:r>
              <a:rPr lang="en-US" dirty="0"/>
              <a:t> </a:t>
            </a:r>
            <a:r>
              <a:rPr lang="en-US" dirty="0" err="1"/>
              <a:t>bekijken</a:t>
            </a:r>
            <a:r>
              <a:rPr lang="en-US" dirty="0"/>
              <a:t> van 1 </a:t>
            </a:r>
            <a:r>
              <a:rPr lang="en-US" dirty="0" err="1"/>
              <a:t>specifieke</a:t>
            </a:r>
            <a:r>
              <a:rPr lang="en-US" dirty="0"/>
              <a:t> </a:t>
            </a:r>
            <a:r>
              <a:rPr lang="en-US" dirty="0" err="1"/>
              <a:t>Labfarm</a:t>
            </a:r>
            <a:r>
              <a:rPr lang="en-US" dirty="0"/>
              <a:t>.</a:t>
            </a:r>
          </a:p>
        </p:txBody>
      </p:sp>
      <p:pic>
        <p:nvPicPr>
          <p:cNvPr id="11266" name="Picture 2" descr="https://media.discordapp.net/attachments/493794309968232448/515165019399258131/Labfarm_overview.png?width=603&amp;height=413">
            <a:extLst>
              <a:ext uri="{FF2B5EF4-FFF2-40B4-BE49-F238E27FC236}">
                <a16:creationId xmlns:a16="http://schemas.microsoft.com/office/drawing/2014/main" id="{803D4100-6BDF-418E-BCB4-34DDC1179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6135"/>
            <a:ext cx="6818591" cy="4670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77518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E7305E-7C8A-4F83-9418-3EF9FE1D8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0883" y="683551"/>
            <a:ext cx="3183556" cy="1320800"/>
          </a:xfrm>
        </p:spPr>
        <p:txBody>
          <a:bodyPr anchor="ctr">
            <a:normAutofit/>
          </a:bodyPr>
          <a:lstStyle/>
          <a:p>
            <a:r>
              <a:rPr lang="en-US" dirty="0" err="1"/>
              <a:t>Overzicht</a:t>
            </a:r>
            <a:r>
              <a:rPr lang="en-US" dirty="0"/>
              <a:t> van</a:t>
            </a:r>
            <a:br>
              <a:rPr lang="en-US" dirty="0"/>
            </a:br>
            <a:r>
              <a:rPr lang="en-US" dirty="0"/>
              <a:t>1 </a:t>
            </a:r>
            <a:r>
              <a:rPr lang="en-US" dirty="0" err="1"/>
              <a:t>Labfarm</a:t>
            </a:r>
            <a:endParaRPr lang="nl-BE" dirty="0"/>
          </a:p>
        </p:txBody>
      </p:sp>
      <p:sp>
        <p:nvSpPr>
          <p:cNvPr id="9223" name="Content Placeholder 9222">
            <a:extLst>
              <a:ext uri="{FF2B5EF4-FFF2-40B4-BE49-F238E27FC236}">
                <a16:creationId xmlns:a16="http://schemas.microsoft.com/office/drawing/2014/main" id="{3EA8C6D8-63FF-4B84-B77A-FD0FBD626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4366" y="2131092"/>
            <a:ext cx="3176589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Hier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 u het </a:t>
            </a:r>
            <a:r>
              <a:rPr lang="en-US" dirty="0" err="1"/>
              <a:t>overzicht</a:t>
            </a:r>
            <a:r>
              <a:rPr lang="en-US" dirty="0"/>
              <a:t> </a:t>
            </a:r>
            <a:r>
              <a:rPr lang="en-US" dirty="0" err="1"/>
              <a:t>bekijken</a:t>
            </a:r>
            <a:r>
              <a:rPr lang="en-US" dirty="0"/>
              <a:t> van 1 </a:t>
            </a:r>
            <a:r>
              <a:rPr lang="en-US" dirty="0" err="1"/>
              <a:t>specifieke</a:t>
            </a:r>
            <a:r>
              <a:rPr lang="en-US" dirty="0"/>
              <a:t> </a:t>
            </a:r>
            <a:r>
              <a:rPr lang="en-US" dirty="0" err="1"/>
              <a:t>Labfarm</a:t>
            </a:r>
            <a:r>
              <a:rPr lang="en-US" dirty="0"/>
              <a:t>.</a:t>
            </a:r>
          </a:p>
        </p:txBody>
      </p:sp>
      <p:pic>
        <p:nvPicPr>
          <p:cNvPr id="11266" name="Picture 2" descr="https://media.discordapp.net/attachments/493794309968232448/515165019399258131/Labfarm_overview.png?width=603&amp;height=413">
            <a:extLst>
              <a:ext uri="{FF2B5EF4-FFF2-40B4-BE49-F238E27FC236}">
                <a16:creationId xmlns:a16="http://schemas.microsoft.com/office/drawing/2014/main" id="{803D4100-6BDF-418E-BCB4-34DDC1179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6135"/>
            <a:ext cx="6818591" cy="4670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38269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E7305E-7C8A-4F83-9418-3EF9FE1D8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0883" y="683551"/>
            <a:ext cx="3183556" cy="1320800"/>
          </a:xfrm>
        </p:spPr>
        <p:txBody>
          <a:bodyPr anchor="ctr">
            <a:normAutofit/>
          </a:bodyPr>
          <a:lstStyle/>
          <a:p>
            <a:r>
              <a:rPr lang="en-US" dirty="0"/>
              <a:t>Settings </a:t>
            </a:r>
            <a:endParaRPr lang="nl-BE" dirty="0"/>
          </a:p>
        </p:txBody>
      </p:sp>
      <p:sp>
        <p:nvSpPr>
          <p:cNvPr id="9223" name="Content Placeholder 9222">
            <a:extLst>
              <a:ext uri="{FF2B5EF4-FFF2-40B4-BE49-F238E27FC236}">
                <a16:creationId xmlns:a16="http://schemas.microsoft.com/office/drawing/2014/main" id="{3EA8C6D8-63FF-4B84-B77A-FD0FBD626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4366" y="2131092"/>
            <a:ext cx="3176589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Hier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 u </a:t>
            </a:r>
            <a:r>
              <a:rPr lang="en-US" dirty="0" err="1"/>
              <a:t>uw</a:t>
            </a:r>
            <a:r>
              <a:rPr lang="en-US" dirty="0"/>
              <a:t> preferences </a:t>
            </a:r>
            <a:r>
              <a:rPr lang="en-US" dirty="0" err="1"/>
              <a:t>veranderen</a:t>
            </a:r>
            <a:r>
              <a:rPr lang="en-US" dirty="0"/>
              <a:t>. </a:t>
            </a:r>
          </a:p>
        </p:txBody>
      </p:sp>
      <p:pic>
        <p:nvPicPr>
          <p:cNvPr id="14340" name="Picture 4" descr="https://media.discordapp.net/attachments/493794309968232448/515165021932879924/Labfarm_preferences.png?width=392&amp;height=413">
            <a:extLst>
              <a:ext uri="{FF2B5EF4-FFF2-40B4-BE49-F238E27FC236}">
                <a16:creationId xmlns:a16="http://schemas.microsoft.com/office/drawing/2014/main" id="{4CA7391C-9179-4979-8DF4-2252500CF1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351" y="412758"/>
            <a:ext cx="5991532" cy="6312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77629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84476D9-6F73-4780-B47B-F3C2C29C67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9136" y="1020871"/>
            <a:ext cx="6960759" cy="2849671"/>
          </a:xfrm>
        </p:spPr>
        <p:txBody>
          <a:bodyPr>
            <a:normAutofit/>
          </a:bodyPr>
          <a:lstStyle/>
          <a:p>
            <a:pPr algn="l"/>
            <a:r>
              <a:rPr lang="en-US" sz="6000" dirty="0">
                <a:solidFill>
                  <a:srgbClr val="FFFFFF"/>
                </a:solidFill>
              </a:rPr>
              <a:t>Demo</a:t>
            </a:r>
            <a:endParaRPr lang="nl-BE" sz="6000" dirty="0">
              <a:solidFill>
                <a:srgbClr val="FFFFFF"/>
              </a:solidFill>
            </a:endParaRP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6605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84476D9-6F73-4780-B47B-F3C2C29C67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9136" y="1020871"/>
            <a:ext cx="6960759" cy="2849671"/>
          </a:xfrm>
        </p:spPr>
        <p:txBody>
          <a:bodyPr>
            <a:normAutofit/>
          </a:bodyPr>
          <a:lstStyle/>
          <a:p>
            <a:pPr algn="l"/>
            <a:r>
              <a:rPr lang="en-US" sz="6000" dirty="0">
                <a:solidFill>
                  <a:srgbClr val="FFFFFF"/>
                </a:solidFill>
              </a:rPr>
              <a:t>Burndown Chart</a:t>
            </a:r>
            <a:endParaRPr lang="nl-BE" sz="6000" dirty="0">
              <a:solidFill>
                <a:srgbClr val="FFFFFF"/>
              </a:solidFill>
            </a:endParaRP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8168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5F3257-28B9-4782-A436-E7F6E259C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hlinkClick r:id="rId2"/>
              </a:rPr>
              <a:t>22/Oct/18 1:09 PM - 05/Nov/18 12:27 PM</a:t>
            </a:r>
            <a:endParaRPr lang="nl-BE" sz="2800" dirty="0"/>
          </a:p>
        </p:txBody>
      </p:sp>
      <p:pic>
        <p:nvPicPr>
          <p:cNvPr id="38" name="Afbeelding 37">
            <a:extLst>
              <a:ext uri="{FF2B5EF4-FFF2-40B4-BE49-F238E27FC236}">
                <a16:creationId xmlns:a16="http://schemas.microsoft.com/office/drawing/2014/main" id="{8481C3DF-4F5E-43A2-9B22-AB9F20BB4E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456" y="1389574"/>
            <a:ext cx="9362424" cy="4078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5307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40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42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Isosceles Triangle 46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Isosceles Triangle 50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Isosceles Triangle 51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58" name="Rectangle 53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utoShape 18" descr="https://jira.ap.be/images/icons/issuetypes/story.svg">
            <a:extLst>
              <a:ext uri="{FF2B5EF4-FFF2-40B4-BE49-F238E27FC236}">
                <a16:creationId xmlns:a16="http://schemas.microsoft.com/office/drawing/2014/main" id="{37CE58DF-0BED-4C75-8D08-0FC81A44E77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71888" y="216058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22" name="AutoShape 19" descr="https://jira.ap.be/images/icons/priorities/medium.svg">
            <a:extLst>
              <a:ext uri="{FF2B5EF4-FFF2-40B4-BE49-F238E27FC236}">
                <a16:creationId xmlns:a16="http://schemas.microsoft.com/office/drawing/2014/main" id="{6D878B95-561B-4B0E-B00E-7E08E57A7A8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71888" y="216058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23" name="AutoShape 20" descr="https://jira.ap.be/images/icons/issuetypes/story.svg">
            <a:extLst>
              <a:ext uri="{FF2B5EF4-FFF2-40B4-BE49-F238E27FC236}">
                <a16:creationId xmlns:a16="http://schemas.microsoft.com/office/drawing/2014/main" id="{39116C15-E86F-4101-88DA-611A53BBA17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71888" y="216058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24" name="AutoShape 21" descr="https://jira.ap.be/images/icons/priorities/medium.svg">
            <a:extLst>
              <a:ext uri="{FF2B5EF4-FFF2-40B4-BE49-F238E27FC236}">
                <a16:creationId xmlns:a16="http://schemas.microsoft.com/office/drawing/2014/main" id="{05BCEB28-3FEF-4778-A87A-02D94803609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71888" y="216058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25" name="AutoShape 22" descr="https://jira.ap.be/images/icons/issuetypes/story.svg">
            <a:extLst>
              <a:ext uri="{FF2B5EF4-FFF2-40B4-BE49-F238E27FC236}">
                <a16:creationId xmlns:a16="http://schemas.microsoft.com/office/drawing/2014/main" id="{E7230AA0-EBE4-4566-AEB9-AA2EB1D5AE6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71888" y="216058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26" name="AutoShape 23" descr="https://jira.ap.be/images/icons/priorities/medium.svg">
            <a:extLst>
              <a:ext uri="{FF2B5EF4-FFF2-40B4-BE49-F238E27FC236}">
                <a16:creationId xmlns:a16="http://schemas.microsoft.com/office/drawing/2014/main" id="{E4BA476D-85AD-4094-A11F-D591D58A6A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71888" y="216058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27" name="AutoShape 24" descr="https://jira.ap.be/images/icons/issuetypes/story.svg">
            <a:extLst>
              <a:ext uri="{FF2B5EF4-FFF2-40B4-BE49-F238E27FC236}">
                <a16:creationId xmlns:a16="http://schemas.microsoft.com/office/drawing/2014/main" id="{3A6CA7C1-DABE-44C1-8FDB-C745F5C4EF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71888" y="216058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28" name="AutoShape 25" descr="https://jira.ap.be/images/icons/priorities/medium.svg">
            <a:extLst>
              <a:ext uri="{FF2B5EF4-FFF2-40B4-BE49-F238E27FC236}">
                <a16:creationId xmlns:a16="http://schemas.microsoft.com/office/drawing/2014/main" id="{869D1516-2FB0-49EE-9084-B250776B36E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71888" y="216058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29" name="AutoShape 26" descr="https://jira.ap.be/images/icons/issuetypes/story.svg">
            <a:extLst>
              <a:ext uri="{FF2B5EF4-FFF2-40B4-BE49-F238E27FC236}">
                <a16:creationId xmlns:a16="http://schemas.microsoft.com/office/drawing/2014/main" id="{3C785A1F-784A-43D0-A4C7-F9B09A2D576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71888" y="216058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30" name="AutoShape 27" descr="https://jira.ap.be/images/icons/priorities/medium.svg">
            <a:extLst>
              <a:ext uri="{FF2B5EF4-FFF2-40B4-BE49-F238E27FC236}">
                <a16:creationId xmlns:a16="http://schemas.microsoft.com/office/drawing/2014/main" id="{0387A754-9D09-4137-9C53-6D5A1B6DF6A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71888" y="216058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31" name="AutoShape 28" descr="https://jira.ap.be/images/icons/issuetypes/story.svg">
            <a:extLst>
              <a:ext uri="{FF2B5EF4-FFF2-40B4-BE49-F238E27FC236}">
                <a16:creationId xmlns:a16="http://schemas.microsoft.com/office/drawing/2014/main" id="{703F8858-7A14-494E-9E0C-A1C21D019A3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71888" y="216058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32" name="AutoShape 29" descr="https://jira.ap.be/images/icons/priorities/medium.svg">
            <a:extLst>
              <a:ext uri="{FF2B5EF4-FFF2-40B4-BE49-F238E27FC236}">
                <a16:creationId xmlns:a16="http://schemas.microsoft.com/office/drawing/2014/main" id="{6B7AC792-1A7C-4DCE-A74C-D851069ADF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71888" y="216058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33" name="AutoShape 30" descr="https://jira.ap.be/images/icons/issuetypes/story.svg">
            <a:extLst>
              <a:ext uri="{FF2B5EF4-FFF2-40B4-BE49-F238E27FC236}">
                <a16:creationId xmlns:a16="http://schemas.microsoft.com/office/drawing/2014/main" id="{3CA3D321-F6C2-4B37-ABEE-8E4DDC5E9B4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71888" y="216058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34" name="AutoShape 31" descr="https://jira.ap.be/images/icons/priorities/medium.svg">
            <a:extLst>
              <a:ext uri="{FF2B5EF4-FFF2-40B4-BE49-F238E27FC236}">
                <a16:creationId xmlns:a16="http://schemas.microsoft.com/office/drawing/2014/main" id="{78BDEC92-22FB-4EB0-81B5-43B371C705D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71888" y="216058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35" name="AutoShape 32" descr="https://jira.ap.be/images/icons/issuetypes/story.svg">
            <a:extLst>
              <a:ext uri="{FF2B5EF4-FFF2-40B4-BE49-F238E27FC236}">
                <a16:creationId xmlns:a16="http://schemas.microsoft.com/office/drawing/2014/main" id="{32BF7CF3-5341-4999-B6B6-21F80C77941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71888" y="216058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36" name="AutoShape 33" descr="https://jira.ap.be/images/icons/priorities/medium.svg">
            <a:extLst>
              <a:ext uri="{FF2B5EF4-FFF2-40B4-BE49-F238E27FC236}">
                <a16:creationId xmlns:a16="http://schemas.microsoft.com/office/drawing/2014/main" id="{D91284AE-E335-499E-9F89-C8181C4DEA4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71888" y="216058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graphicFrame>
        <p:nvGraphicFramePr>
          <p:cNvPr id="20" name="Tabel 19">
            <a:extLst>
              <a:ext uri="{FF2B5EF4-FFF2-40B4-BE49-F238E27FC236}">
                <a16:creationId xmlns:a16="http://schemas.microsoft.com/office/drawing/2014/main" id="{0A2793B8-F806-4719-A812-0F4CD4B784A0}"/>
              </a:ext>
            </a:extLst>
          </p:cNvPr>
          <p:cNvGraphicFramePr>
            <a:graphicFrameLocks noGrp="1"/>
          </p:cNvGraphicFramePr>
          <p:nvPr/>
        </p:nvGraphicFramePr>
        <p:xfrm>
          <a:off x="1401130" y="1131994"/>
          <a:ext cx="9391618" cy="4590387"/>
        </p:xfrm>
        <a:graphic>
          <a:graphicData uri="http://schemas.openxmlformats.org/drawingml/2006/table">
            <a:tbl>
              <a:tblPr firstRow="1" bandRow="1"/>
              <a:tblGrid>
                <a:gridCol w="991919">
                  <a:extLst>
                    <a:ext uri="{9D8B030D-6E8A-4147-A177-3AD203B41FA5}">
                      <a16:colId xmlns:a16="http://schemas.microsoft.com/office/drawing/2014/main" val="2995235697"/>
                    </a:ext>
                  </a:extLst>
                </a:gridCol>
                <a:gridCol w="5113082">
                  <a:extLst>
                    <a:ext uri="{9D8B030D-6E8A-4147-A177-3AD203B41FA5}">
                      <a16:colId xmlns:a16="http://schemas.microsoft.com/office/drawing/2014/main" val="1459762844"/>
                    </a:ext>
                  </a:extLst>
                </a:gridCol>
                <a:gridCol w="643775">
                  <a:extLst>
                    <a:ext uri="{9D8B030D-6E8A-4147-A177-3AD203B41FA5}">
                      <a16:colId xmlns:a16="http://schemas.microsoft.com/office/drawing/2014/main" val="2546695067"/>
                    </a:ext>
                  </a:extLst>
                </a:gridCol>
                <a:gridCol w="820022">
                  <a:extLst>
                    <a:ext uri="{9D8B030D-6E8A-4147-A177-3AD203B41FA5}">
                      <a16:colId xmlns:a16="http://schemas.microsoft.com/office/drawing/2014/main" val="4008517517"/>
                    </a:ext>
                  </a:extLst>
                </a:gridCol>
                <a:gridCol w="732986">
                  <a:extLst>
                    <a:ext uri="{9D8B030D-6E8A-4147-A177-3AD203B41FA5}">
                      <a16:colId xmlns:a16="http://schemas.microsoft.com/office/drawing/2014/main" val="3133313249"/>
                    </a:ext>
                  </a:extLst>
                </a:gridCol>
                <a:gridCol w="1089834">
                  <a:extLst>
                    <a:ext uri="{9D8B030D-6E8A-4147-A177-3AD203B41FA5}">
                      <a16:colId xmlns:a16="http://schemas.microsoft.com/office/drawing/2014/main" val="3086096389"/>
                    </a:ext>
                  </a:extLst>
                </a:gridCol>
              </a:tblGrid>
              <a:tr h="510043">
                <a:tc>
                  <a:txBody>
                    <a:bodyPr/>
                    <a:lstStyle/>
                    <a:p>
                      <a:pPr algn="l" fontAlgn="t"/>
                      <a:r>
                        <a:rPr lang="nl-BE" sz="1400" b="1">
                          <a:solidFill>
                            <a:srgbClr val="7A869A"/>
                          </a:solidFill>
                          <a:effectLst/>
                        </a:rPr>
                        <a:t>Key</a:t>
                      </a:r>
                    </a:p>
                  </a:txBody>
                  <a:tcPr marL="30098" marR="30098" marT="21068" marB="2106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400" b="1">
                          <a:solidFill>
                            <a:srgbClr val="7A869A"/>
                          </a:solidFill>
                          <a:effectLst/>
                        </a:rPr>
                        <a:t>Summary</a:t>
                      </a:r>
                    </a:p>
                  </a:txBody>
                  <a:tcPr marL="30098" marR="30098" marT="21068" marB="2106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400" b="1">
                          <a:solidFill>
                            <a:srgbClr val="7A869A"/>
                          </a:solidFill>
                          <a:effectLst/>
                        </a:rPr>
                        <a:t>Issue Type</a:t>
                      </a:r>
                    </a:p>
                  </a:txBody>
                  <a:tcPr marL="30098" marR="30098" marT="21068" marB="2106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400" b="1">
                          <a:solidFill>
                            <a:srgbClr val="7A869A"/>
                          </a:solidFill>
                          <a:effectLst/>
                        </a:rPr>
                        <a:t>Priority</a:t>
                      </a:r>
                    </a:p>
                  </a:txBody>
                  <a:tcPr marL="30098" marR="30098" marT="21068" marB="2106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400" b="1">
                          <a:solidFill>
                            <a:srgbClr val="7A869A"/>
                          </a:solidFill>
                          <a:effectLst/>
                        </a:rPr>
                        <a:t>Status</a:t>
                      </a:r>
                    </a:p>
                  </a:txBody>
                  <a:tcPr marL="30098" marR="30098" marT="21068" marB="2106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400" b="1">
                          <a:solidFill>
                            <a:srgbClr val="7A869A"/>
                          </a:solidFill>
                          <a:effectLst/>
                        </a:rPr>
                        <a:t>Story Points (34)</a:t>
                      </a:r>
                    </a:p>
                  </a:txBody>
                  <a:tcPr marL="30098" marR="30098" marT="21068" marB="2106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2978942"/>
                  </a:ext>
                </a:extLst>
              </a:tr>
              <a:tr h="510043">
                <a:tc>
                  <a:txBody>
                    <a:bodyPr/>
                    <a:lstStyle/>
                    <a:p>
                      <a:pPr algn="l" fontAlgn="t"/>
                      <a:r>
                        <a:rPr lang="nl-BE" sz="1400" u="none" strike="noStrike">
                          <a:solidFill>
                            <a:srgbClr val="0052CC"/>
                          </a:solidFill>
                          <a:effectLst/>
                          <a:hlinkClick r:id="rId2"/>
                        </a:rPr>
                        <a:t>IOT18LF1-54</a:t>
                      </a:r>
                      <a:endParaRPr lang="nl-BE" sz="1400">
                        <a:effectLst/>
                      </a:endParaRPr>
                    </a:p>
                  </a:txBody>
                  <a:tcPr marL="30098" marR="30098" marT="21068" marB="2106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As a user, I want the pot to have a lamp above the plant</a:t>
                      </a:r>
                    </a:p>
                  </a:txBody>
                  <a:tcPr marL="30098" marR="30098" marT="21068" marB="2106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400">
                          <a:effectLst/>
                        </a:rPr>
                        <a:t>Story</a:t>
                      </a:r>
                    </a:p>
                  </a:txBody>
                  <a:tcPr marL="30098" marR="30098" marT="21068" marB="2106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400">
                          <a:effectLst/>
                        </a:rPr>
                        <a:t>Medium</a:t>
                      </a:r>
                    </a:p>
                  </a:txBody>
                  <a:tcPr marL="30098" marR="30098" marT="21068" marB="2106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400" b="1" u="none" strike="noStrike" cap="all">
                          <a:solidFill>
                            <a:srgbClr val="14892C"/>
                          </a:solidFill>
                          <a:effectLst/>
                        </a:rPr>
                        <a:t>DONE</a:t>
                      </a:r>
                      <a:endParaRPr lang="nl-BE" sz="1400">
                        <a:effectLst/>
                      </a:endParaRPr>
                    </a:p>
                  </a:txBody>
                  <a:tcPr marL="30098" marR="30098" marT="21068" marB="2106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400">
                          <a:effectLst/>
                        </a:rPr>
                        <a:t>3</a:t>
                      </a:r>
                    </a:p>
                  </a:txBody>
                  <a:tcPr marL="30098" marR="30098" marT="21068" marB="2106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933"/>
                  </a:ext>
                </a:extLst>
              </a:tr>
              <a:tr h="510043">
                <a:tc>
                  <a:txBody>
                    <a:bodyPr/>
                    <a:lstStyle/>
                    <a:p>
                      <a:pPr algn="l" fontAlgn="t"/>
                      <a:r>
                        <a:rPr lang="nl-BE" sz="1400" u="none" strike="noStrike">
                          <a:solidFill>
                            <a:srgbClr val="0052CC"/>
                          </a:solidFill>
                          <a:effectLst/>
                          <a:hlinkClick r:id="rId3"/>
                        </a:rPr>
                        <a:t>IOT18LF1-94</a:t>
                      </a:r>
                      <a:endParaRPr lang="nl-BE" sz="1400">
                        <a:effectLst/>
                      </a:endParaRPr>
                    </a:p>
                  </a:txBody>
                  <a:tcPr marL="30098" marR="30098" marT="21068" marB="2106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As a user I want all communication to happen even when the client isn't running</a:t>
                      </a:r>
                    </a:p>
                  </a:txBody>
                  <a:tcPr marL="30098" marR="30098" marT="21068" marB="2106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400">
                          <a:effectLst/>
                        </a:rPr>
                        <a:t>Story</a:t>
                      </a:r>
                    </a:p>
                  </a:txBody>
                  <a:tcPr marL="30098" marR="30098" marT="21068" marB="2106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400">
                          <a:effectLst/>
                        </a:rPr>
                        <a:t>Medium</a:t>
                      </a:r>
                    </a:p>
                  </a:txBody>
                  <a:tcPr marL="30098" marR="30098" marT="21068" marB="2106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400" b="1" u="none" strike="noStrike" cap="all">
                          <a:solidFill>
                            <a:srgbClr val="14892C"/>
                          </a:solidFill>
                          <a:effectLst/>
                        </a:rPr>
                        <a:t>DONE</a:t>
                      </a:r>
                      <a:endParaRPr lang="nl-BE" sz="1400">
                        <a:effectLst/>
                      </a:endParaRPr>
                    </a:p>
                  </a:txBody>
                  <a:tcPr marL="30098" marR="30098" marT="21068" marB="2106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400">
                          <a:effectLst/>
                        </a:rPr>
                        <a:t>2</a:t>
                      </a:r>
                    </a:p>
                  </a:txBody>
                  <a:tcPr marL="30098" marR="30098" marT="21068" marB="2106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9263200"/>
                  </a:ext>
                </a:extLst>
              </a:tr>
              <a:tr h="510043">
                <a:tc>
                  <a:txBody>
                    <a:bodyPr/>
                    <a:lstStyle/>
                    <a:p>
                      <a:pPr algn="l" fontAlgn="t"/>
                      <a:r>
                        <a:rPr lang="nl-BE" sz="1400" u="none" strike="noStrike">
                          <a:solidFill>
                            <a:srgbClr val="0052CC"/>
                          </a:solidFill>
                          <a:effectLst/>
                          <a:hlinkClick r:id="rId4"/>
                        </a:rPr>
                        <a:t>IOT18LF1-99</a:t>
                      </a:r>
                      <a:endParaRPr lang="nl-BE" sz="1400">
                        <a:effectLst/>
                      </a:endParaRPr>
                    </a:p>
                  </a:txBody>
                  <a:tcPr marL="30098" marR="30098" marT="21068" marB="2106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As a user, I want the sensor data to be formatted to the simplest format possible</a:t>
                      </a:r>
                    </a:p>
                  </a:txBody>
                  <a:tcPr marL="30098" marR="30098" marT="21068" marB="2106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400">
                          <a:effectLst/>
                        </a:rPr>
                        <a:t>Story</a:t>
                      </a:r>
                    </a:p>
                  </a:txBody>
                  <a:tcPr marL="30098" marR="30098" marT="21068" marB="2106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400">
                          <a:effectLst/>
                        </a:rPr>
                        <a:t>Medium</a:t>
                      </a:r>
                    </a:p>
                  </a:txBody>
                  <a:tcPr marL="30098" marR="30098" marT="21068" marB="2106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400" b="1" u="none" strike="noStrike" cap="all">
                          <a:solidFill>
                            <a:srgbClr val="14892C"/>
                          </a:solidFill>
                          <a:effectLst/>
                        </a:rPr>
                        <a:t>DONE</a:t>
                      </a:r>
                      <a:endParaRPr lang="nl-BE" sz="1400">
                        <a:effectLst/>
                      </a:endParaRPr>
                    </a:p>
                  </a:txBody>
                  <a:tcPr marL="30098" marR="30098" marT="21068" marB="2106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400">
                          <a:effectLst/>
                        </a:rPr>
                        <a:t>1</a:t>
                      </a:r>
                    </a:p>
                  </a:txBody>
                  <a:tcPr marL="30098" marR="30098" marT="21068" marB="2106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2137808"/>
                  </a:ext>
                </a:extLst>
              </a:tr>
              <a:tr h="510043">
                <a:tc>
                  <a:txBody>
                    <a:bodyPr/>
                    <a:lstStyle/>
                    <a:p>
                      <a:pPr algn="l" fontAlgn="t"/>
                      <a:r>
                        <a:rPr lang="nl-BE" sz="1400" u="none" strike="noStrike">
                          <a:solidFill>
                            <a:srgbClr val="0052CC"/>
                          </a:solidFill>
                          <a:effectLst/>
                          <a:hlinkClick r:id="rId5"/>
                        </a:rPr>
                        <a:t>IOT18LF1-110</a:t>
                      </a:r>
                      <a:endParaRPr lang="nl-BE" sz="1400">
                        <a:effectLst/>
                      </a:endParaRPr>
                    </a:p>
                  </a:txBody>
                  <a:tcPr marL="30098" marR="30098" marT="21068" marB="2106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As a developer I want a server-side connection between my devices and the cloud over MQTT</a:t>
                      </a:r>
                    </a:p>
                  </a:txBody>
                  <a:tcPr marL="30098" marR="30098" marT="21068" marB="2106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400">
                          <a:effectLst/>
                        </a:rPr>
                        <a:t>Story</a:t>
                      </a:r>
                    </a:p>
                  </a:txBody>
                  <a:tcPr marL="30098" marR="30098" marT="21068" marB="2106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400">
                          <a:effectLst/>
                        </a:rPr>
                        <a:t>Medium</a:t>
                      </a:r>
                    </a:p>
                  </a:txBody>
                  <a:tcPr marL="30098" marR="30098" marT="21068" marB="2106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400" b="1" u="none" strike="noStrike" cap="all">
                          <a:solidFill>
                            <a:srgbClr val="14892C"/>
                          </a:solidFill>
                          <a:effectLst/>
                        </a:rPr>
                        <a:t>DONE</a:t>
                      </a:r>
                      <a:endParaRPr lang="nl-BE" sz="1400">
                        <a:effectLst/>
                      </a:endParaRPr>
                    </a:p>
                  </a:txBody>
                  <a:tcPr marL="30098" marR="30098" marT="21068" marB="2106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400">
                          <a:effectLst/>
                        </a:rPr>
                        <a:t>8</a:t>
                      </a:r>
                    </a:p>
                  </a:txBody>
                  <a:tcPr marL="30098" marR="30098" marT="21068" marB="2106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636710"/>
                  </a:ext>
                </a:extLst>
              </a:tr>
              <a:tr h="510043">
                <a:tc>
                  <a:txBody>
                    <a:bodyPr/>
                    <a:lstStyle/>
                    <a:p>
                      <a:pPr algn="l" fontAlgn="t"/>
                      <a:r>
                        <a:rPr lang="nl-BE" sz="1400" u="none" strike="noStrike">
                          <a:solidFill>
                            <a:srgbClr val="0052CC"/>
                          </a:solidFill>
                          <a:effectLst/>
                          <a:hlinkClick r:id="rId6"/>
                        </a:rPr>
                        <a:t>IOT18LF1-115</a:t>
                      </a:r>
                      <a:endParaRPr lang="nl-BE" sz="1400">
                        <a:effectLst/>
                      </a:endParaRPr>
                    </a:p>
                  </a:txBody>
                  <a:tcPr marL="30098" marR="30098" marT="21068" marB="2106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As a developer, I want a client-side connection between my devices and the cloud over MQTT</a:t>
                      </a:r>
                    </a:p>
                  </a:txBody>
                  <a:tcPr marL="30098" marR="30098" marT="21068" marB="2106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400">
                          <a:effectLst/>
                        </a:rPr>
                        <a:t>Story</a:t>
                      </a:r>
                    </a:p>
                  </a:txBody>
                  <a:tcPr marL="30098" marR="30098" marT="21068" marB="2106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400">
                          <a:effectLst/>
                        </a:rPr>
                        <a:t>Medium</a:t>
                      </a:r>
                    </a:p>
                  </a:txBody>
                  <a:tcPr marL="30098" marR="30098" marT="21068" marB="2106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400" b="1" u="none" strike="noStrike" cap="all">
                          <a:solidFill>
                            <a:srgbClr val="14892C"/>
                          </a:solidFill>
                          <a:effectLst/>
                        </a:rPr>
                        <a:t>DONE</a:t>
                      </a:r>
                      <a:endParaRPr lang="nl-BE" sz="1400">
                        <a:effectLst/>
                      </a:endParaRPr>
                    </a:p>
                  </a:txBody>
                  <a:tcPr marL="30098" marR="30098" marT="21068" marB="2106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400">
                          <a:effectLst/>
                        </a:rPr>
                        <a:t>8</a:t>
                      </a:r>
                    </a:p>
                  </a:txBody>
                  <a:tcPr marL="30098" marR="30098" marT="21068" marB="2106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6108561"/>
                  </a:ext>
                </a:extLst>
              </a:tr>
              <a:tr h="510043">
                <a:tc>
                  <a:txBody>
                    <a:bodyPr/>
                    <a:lstStyle/>
                    <a:p>
                      <a:pPr algn="l" fontAlgn="t"/>
                      <a:r>
                        <a:rPr lang="nl-BE" sz="1400" u="none" strike="noStrike">
                          <a:solidFill>
                            <a:srgbClr val="0052CC"/>
                          </a:solidFill>
                          <a:effectLst/>
                          <a:hlinkClick r:id="rId7"/>
                        </a:rPr>
                        <a:t>IOT18LF1-116</a:t>
                      </a:r>
                      <a:endParaRPr lang="nl-BE" sz="1400">
                        <a:effectLst/>
                      </a:endParaRPr>
                    </a:p>
                  </a:txBody>
                  <a:tcPr marL="30098" marR="30098" marT="21068" marB="2106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As a user, I want to obtain data from the particle (dust) sensor</a:t>
                      </a:r>
                    </a:p>
                  </a:txBody>
                  <a:tcPr marL="30098" marR="30098" marT="21068" marB="2106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400">
                          <a:effectLst/>
                        </a:rPr>
                        <a:t>Story</a:t>
                      </a:r>
                    </a:p>
                  </a:txBody>
                  <a:tcPr marL="30098" marR="30098" marT="21068" marB="2106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400">
                          <a:effectLst/>
                        </a:rPr>
                        <a:t>Medium</a:t>
                      </a:r>
                    </a:p>
                  </a:txBody>
                  <a:tcPr marL="30098" marR="30098" marT="21068" marB="2106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400" b="1" u="none" strike="noStrike" cap="all">
                          <a:solidFill>
                            <a:srgbClr val="14892C"/>
                          </a:solidFill>
                          <a:effectLst/>
                        </a:rPr>
                        <a:t>DONE</a:t>
                      </a:r>
                      <a:endParaRPr lang="nl-BE" sz="1400">
                        <a:effectLst/>
                      </a:endParaRPr>
                    </a:p>
                  </a:txBody>
                  <a:tcPr marL="30098" marR="30098" marT="21068" marB="2106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400">
                          <a:effectLst/>
                        </a:rPr>
                        <a:t>2</a:t>
                      </a:r>
                    </a:p>
                  </a:txBody>
                  <a:tcPr marL="30098" marR="30098" marT="21068" marB="2106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2986537"/>
                  </a:ext>
                </a:extLst>
              </a:tr>
              <a:tr h="510043">
                <a:tc>
                  <a:txBody>
                    <a:bodyPr/>
                    <a:lstStyle/>
                    <a:p>
                      <a:pPr algn="l" fontAlgn="t"/>
                      <a:r>
                        <a:rPr lang="nl-BE" sz="1400" u="none" strike="noStrike">
                          <a:solidFill>
                            <a:srgbClr val="0052CC"/>
                          </a:solidFill>
                          <a:effectLst/>
                          <a:hlinkClick r:id="rId8"/>
                        </a:rPr>
                        <a:t>IOT18LF1-126</a:t>
                      </a:r>
                      <a:r>
                        <a:rPr lang="nl-BE" sz="1400">
                          <a:effectLst/>
                        </a:rPr>
                        <a:t> *</a:t>
                      </a:r>
                    </a:p>
                  </a:txBody>
                  <a:tcPr marL="30098" marR="30098" marT="21068" marB="2106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As a developer I want a new picture to be taken automatically over a specific period of time.</a:t>
                      </a:r>
                    </a:p>
                  </a:txBody>
                  <a:tcPr marL="30098" marR="30098" marT="21068" marB="2106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400">
                          <a:effectLst/>
                        </a:rPr>
                        <a:t>Story</a:t>
                      </a:r>
                    </a:p>
                  </a:txBody>
                  <a:tcPr marL="30098" marR="30098" marT="21068" marB="2106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400">
                          <a:effectLst/>
                        </a:rPr>
                        <a:t>Medium</a:t>
                      </a:r>
                    </a:p>
                  </a:txBody>
                  <a:tcPr marL="30098" marR="30098" marT="21068" marB="2106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400" b="1" u="none" strike="noStrike" cap="all">
                          <a:solidFill>
                            <a:srgbClr val="14892C"/>
                          </a:solidFill>
                          <a:effectLst/>
                        </a:rPr>
                        <a:t>DONE</a:t>
                      </a:r>
                      <a:endParaRPr lang="nl-BE" sz="1400">
                        <a:effectLst/>
                      </a:endParaRPr>
                    </a:p>
                  </a:txBody>
                  <a:tcPr marL="30098" marR="30098" marT="21068" marB="2106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400">
                          <a:effectLst/>
                        </a:rPr>
                        <a:t>8</a:t>
                      </a:r>
                    </a:p>
                  </a:txBody>
                  <a:tcPr marL="30098" marR="30098" marT="21068" marB="2106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3998750"/>
                  </a:ext>
                </a:extLst>
              </a:tr>
              <a:tr h="510043">
                <a:tc>
                  <a:txBody>
                    <a:bodyPr/>
                    <a:lstStyle/>
                    <a:p>
                      <a:pPr algn="l" fontAlgn="t"/>
                      <a:r>
                        <a:rPr lang="nl-BE" sz="1400" u="none" strike="noStrike">
                          <a:solidFill>
                            <a:srgbClr val="0052CC"/>
                          </a:solidFill>
                          <a:effectLst/>
                          <a:hlinkClick r:id="rId9"/>
                        </a:rPr>
                        <a:t>IOT18LF1-140</a:t>
                      </a:r>
                      <a:r>
                        <a:rPr lang="nl-BE" sz="1400">
                          <a:effectLst/>
                        </a:rPr>
                        <a:t> *</a:t>
                      </a:r>
                    </a:p>
                  </a:txBody>
                  <a:tcPr marL="30098" marR="30098" marT="21068" marB="2106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As a designer, i want to have an overview of all the availabe API endpoints.</a:t>
                      </a:r>
                    </a:p>
                  </a:txBody>
                  <a:tcPr marL="30098" marR="30098" marT="21068" marB="2106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400">
                          <a:effectLst/>
                        </a:rPr>
                        <a:t>Story</a:t>
                      </a:r>
                    </a:p>
                  </a:txBody>
                  <a:tcPr marL="30098" marR="30098" marT="21068" marB="2106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400">
                          <a:effectLst/>
                        </a:rPr>
                        <a:t>Medium</a:t>
                      </a:r>
                    </a:p>
                  </a:txBody>
                  <a:tcPr marL="30098" marR="30098" marT="21068" marB="2106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400" b="1" u="none" strike="noStrike" cap="all">
                          <a:solidFill>
                            <a:srgbClr val="14892C"/>
                          </a:solidFill>
                          <a:effectLst/>
                        </a:rPr>
                        <a:t>DONE</a:t>
                      </a:r>
                      <a:endParaRPr lang="nl-BE" sz="1400">
                        <a:effectLst/>
                      </a:endParaRPr>
                    </a:p>
                  </a:txBody>
                  <a:tcPr marL="30098" marR="30098" marT="21068" marB="2106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400">
                          <a:effectLst/>
                        </a:rPr>
                        <a:t>2</a:t>
                      </a:r>
                    </a:p>
                  </a:txBody>
                  <a:tcPr marL="30098" marR="30098" marT="21068" marB="2106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7048983"/>
                  </a:ext>
                </a:extLst>
              </a:tr>
            </a:tbl>
          </a:graphicData>
        </a:graphic>
      </p:graphicFrame>
      <p:sp>
        <p:nvSpPr>
          <p:cNvPr id="37" name="Tekstvak 36">
            <a:extLst>
              <a:ext uri="{FF2B5EF4-FFF2-40B4-BE49-F238E27FC236}">
                <a16:creationId xmlns:a16="http://schemas.microsoft.com/office/drawing/2014/main" id="{DBB9983C-BB50-48A8-BF8E-1B3845322DA5}"/>
              </a:ext>
            </a:extLst>
          </p:cNvPr>
          <p:cNvSpPr txBox="1"/>
          <p:nvPr/>
        </p:nvSpPr>
        <p:spPr>
          <a:xfrm>
            <a:off x="1316461" y="651934"/>
            <a:ext cx="3447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COMPLETED</a:t>
            </a:r>
            <a:endParaRPr lang="nl-BE" b="1" dirty="0"/>
          </a:p>
        </p:txBody>
      </p:sp>
    </p:spTree>
    <p:extLst>
      <p:ext uri="{BB962C8B-B14F-4D97-AF65-F5344CB8AC3E}">
        <p14:creationId xmlns:p14="http://schemas.microsoft.com/office/powerpoint/2010/main" val="4205200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84476D9-6F73-4780-B47B-F3C2C29C67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9136" y="1020871"/>
            <a:ext cx="6960759" cy="2849671"/>
          </a:xfrm>
        </p:spPr>
        <p:txBody>
          <a:bodyPr>
            <a:normAutofit/>
          </a:bodyPr>
          <a:lstStyle/>
          <a:p>
            <a:pPr algn="l"/>
            <a:r>
              <a:rPr lang="en-US" sz="6000" dirty="0" err="1">
                <a:solidFill>
                  <a:srgbClr val="FFFFFF"/>
                </a:solidFill>
              </a:rPr>
              <a:t>Presteerde</a:t>
            </a:r>
            <a:r>
              <a:rPr lang="en-US" sz="6000" dirty="0">
                <a:solidFill>
                  <a:srgbClr val="FFFFFF"/>
                </a:solidFill>
              </a:rPr>
              <a:t> </a:t>
            </a:r>
            <a:r>
              <a:rPr lang="en-US" sz="6000" dirty="0" err="1">
                <a:solidFill>
                  <a:srgbClr val="FFFFFF"/>
                </a:solidFill>
              </a:rPr>
              <a:t>Werk</a:t>
            </a:r>
            <a:endParaRPr lang="nl-BE" sz="6000" dirty="0">
              <a:solidFill>
                <a:srgbClr val="FFFFFF"/>
              </a:solidFill>
            </a:endParaRP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4281FC6C-3F07-467E-82DC-BAA52167C4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48104" y="3962088"/>
            <a:ext cx="6112077" cy="1186108"/>
          </a:xfrm>
        </p:spPr>
        <p:txBody>
          <a:bodyPr>
            <a:normAutofit/>
          </a:bodyPr>
          <a:lstStyle/>
          <a:p>
            <a:pPr algn="l"/>
            <a:r>
              <a:rPr lang="en-US" dirty="0" err="1">
                <a:solidFill>
                  <a:srgbClr val="FFFFFF">
                    <a:alpha val="70000"/>
                  </a:srgbClr>
                </a:solidFill>
              </a:rPr>
              <a:t>Rolverdeling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 </a:t>
            </a:r>
            <a:r>
              <a:rPr lang="en-US" dirty="0" err="1">
                <a:solidFill>
                  <a:srgbClr val="FFFFFF">
                    <a:alpha val="70000"/>
                  </a:srgbClr>
                </a:solidFill>
              </a:rPr>
              <a:t>en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 </a:t>
            </a:r>
            <a:r>
              <a:rPr lang="en-US" dirty="0" err="1">
                <a:solidFill>
                  <a:srgbClr val="FFFFFF">
                    <a:alpha val="70000"/>
                  </a:srgbClr>
                </a:solidFill>
              </a:rPr>
              <a:t>prestaties</a:t>
            </a:r>
            <a:endParaRPr lang="nl-BE" dirty="0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6549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utoShape 1" descr="https://jira.ap.be/images/icons/issuetypes/story.svg">
            <a:extLst>
              <a:ext uri="{FF2B5EF4-FFF2-40B4-BE49-F238E27FC236}">
                <a16:creationId xmlns:a16="http://schemas.microsoft.com/office/drawing/2014/main" id="{BFB90BB1-8D96-4E13-AA71-767BCF75E40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06788" y="19605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4" name="AutoShape 2" descr="https://jira.ap.be/images/icons/priorities/medium.svg">
            <a:extLst>
              <a:ext uri="{FF2B5EF4-FFF2-40B4-BE49-F238E27FC236}">
                <a16:creationId xmlns:a16="http://schemas.microsoft.com/office/drawing/2014/main" id="{AE56EAE2-D4AE-41DA-B567-07CAB6920A2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06788" y="19605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5" name="AutoShape 3" descr="https://jira.ap.be/images/icons/issuetypes/story.svg">
            <a:extLst>
              <a:ext uri="{FF2B5EF4-FFF2-40B4-BE49-F238E27FC236}">
                <a16:creationId xmlns:a16="http://schemas.microsoft.com/office/drawing/2014/main" id="{769688AC-3248-439A-BFFB-ED5DCA2FEB3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06788" y="19605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6" name="AutoShape 4" descr="https://jira.ap.be/images/icons/priorities/medium.svg">
            <a:extLst>
              <a:ext uri="{FF2B5EF4-FFF2-40B4-BE49-F238E27FC236}">
                <a16:creationId xmlns:a16="http://schemas.microsoft.com/office/drawing/2014/main" id="{FFC65955-0701-412C-8199-AC5B924E5AF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06788" y="19605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7" name="AutoShape 5" descr="https://jira.ap.be/images/icons/issuetypes/story.svg">
            <a:extLst>
              <a:ext uri="{FF2B5EF4-FFF2-40B4-BE49-F238E27FC236}">
                <a16:creationId xmlns:a16="http://schemas.microsoft.com/office/drawing/2014/main" id="{C8AAF5EC-5E7F-4CA8-AF3E-4CD34375175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06788" y="19605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8" name="AutoShape 6" descr="https://jira.ap.be/images/icons/priorities/medium.svg">
            <a:extLst>
              <a:ext uri="{FF2B5EF4-FFF2-40B4-BE49-F238E27FC236}">
                <a16:creationId xmlns:a16="http://schemas.microsoft.com/office/drawing/2014/main" id="{7BA0A5BC-E351-4513-A466-859F7F1F6E5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06788" y="19605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9" name="AutoShape 7" descr="https://jira.ap.be/images/icons/issuetypes/story.svg">
            <a:extLst>
              <a:ext uri="{FF2B5EF4-FFF2-40B4-BE49-F238E27FC236}">
                <a16:creationId xmlns:a16="http://schemas.microsoft.com/office/drawing/2014/main" id="{7C270CFB-BDF0-4508-955D-2BBDA3A5BD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06788" y="19605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10" name="AutoShape 8" descr="https://jira.ap.be/images/icons/priorities/medium.svg">
            <a:extLst>
              <a:ext uri="{FF2B5EF4-FFF2-40B4-BE49-F238E27FC236}">
                <a16:creationId xmlns:a16="http://schemas.microsoft.com/office/drawing/2014/main" id="{6F8D335E-9016-4B03-84CA-B8CF8426C4E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06788" y="19605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11" name="AutoShape 9" descr="https://jira.ap.be/images/icons/issuetypes/story.svg">
            <a:extLst>
              <a:ext uri="{FF2B5EF4-FFF2-40B4-BE49-F238E27FC236}">
                <a16:creationId xmlns:a16="http://schemas.microsoft.com/office/drawing/2014/main" id="{627C2201-87FB-4AA0-BC8F-128B2A44F4F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06788" y="19605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12" name="AutoShape 10" descr="https://jira.ap.be/images/icons/priorities/medium.svg">
            <a:extLst>
              <a:ext uri="{FF2B5EF4-FFF2-40B4-BE49-F238E27FC236}">
                <a16:creationId xmlns:a16="http://schemas.microsoft.com/office/drawing/2014/main" id="{38C0FEFF-008E-44A0-ADBB-38778F6912D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06788" y="19605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13" name="AutoShape 11" descr="https://jira.ap.be/images/icons/issuetypes/story.svg">
            <a:extLst>
              <a:ext uri="{FF2B5EF4-FFF2-40B4-BE49-F238E27FC236}">
                <a16:creationId xmlns:a16="http://schemas.microsoft.com/office/drawing/2014/main" id="{3A2CFA26-E51D-4393-9513-79D381854B9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06788" y="19605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14" name="AutoShape 12" descr="https://jira.ap.be/images/icons/priorities/medium.svg">
            <a:extLst>
              <a:ext uri="{FF2B5EF4-FFF2-40B4-BE49-F238E27FC236}">
                <a16:creationId xmlns:a16="http://schemas.microsoft.com/office/drawing/2014/main" id="{23D7DBA7-C642-48F8-BC91-DD053DDFA7F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06788" y="19605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graphicFrame>
        <p:nvGraphicFramePr>
          <p:cNvPr id="2" name="Tabel 1">
            <a:extLst>
              <a:ext uri="{FF2B5EF4-FFF2-40B4-BE49-F238E27FC236}">
                <a16:creationId xmlns:a16="http://schemas.microsoft.com/office/drawing/2014/main" id="{5CADBA1A-3E3B-4044-ADAF-38EE8BFDA780}"/>
              </a:ext>
            </a:extLst>
          </p:cNvPr>
          <p:cNvGraphicFramePr>
            <a:graphicFrameLocks noGrp="1"/>
          </p:cNvGraphicFramePr>
          <p:nvPr/>
        </p:nvGraphicFramePr>
        <p:xfrm>
          <a:off x="1126309" y="1611878"/>
          <a:ext cx="9941262" cy="3630620"/>
        </p:xfrm>
        <a:graphic>
          <a:graphicData uri="http://schemas.openxmlformats.org/drawingml/2006/table">
            <a:tbl>
              <a:tblPr firstRow="1" bandRow="1"/>
              <a:tblGrid>
                <a:gridCol w="1005871">
                  <a:extLst>
                    <a:ext uri="{9D8B030D-6E8A-4147-A177-3AD203B41FA5}">
                      <a16:colId xmlns:a16="http://schemas.microsoft.com/office/drawing/2014/main" val="1585406480"/>
                    </a:ext>
                  </a:extLst>
                </a:gridCol>
                <a:gridCol w="4706096">
                  <a:extLst>
                    <a:ext uri="{9D8B030D-6E8A-4147-A177-3AD203B41FA5}">
                      <a16:colId xmlns:a16="http://schemas.microsoft.com/office/drawing/2014/main" val="4244193885"/>
                    </a:ext>
                  </a:extLst>
                </a:gridCol>
                <a:gridCol w="655554">
                  <a:extLst>
                    <a:ext uri="{9D8B030D-6E8A-4147-A177-3AD203B41FA5}">
                      <a16:colId xmlns:a16="http://schemas.microsoft.com/office/drawing/2014/main" val="1446682885"/>
                    </a:ext>
                  </a:extLst>
                </a:gridCol>
                <a:gridCol w="832902">
                  <a:extLst>
                    <a:ext uri="{9D8B030D-6E8A-4147-A177-3AD203B41FA5}">
                      <a16:colId xmlns:a16="http://schemas.microsoft.com/office/drawing/2014/main" val="2110429557"/>
                    </a:ext>
                  </a:extLst>
                </a:gridCol>
                <a:gridCol w="1200735">
                  <a:extLst>
                    <a:ext uri="{9D8B030D-6E8A-4147-A177-3AD203B41FA5}">
                      <a16:colId xmlns:a16="http://schemas.microsoft.com/office/drawing/2014/main" val="3530449024"/>
                    </a:ext>
                  </a:extLst>
                </a:gridCol>
                <a:gridCol w="1540104">
                  <a:extLst>
                    <a:ext uri="{9D8B030D-6E8A-4147-A177-3AD203B41FA5}">
                      <a16:colId xmlns:a16="http://schemas.microsoft.com/office/drawing/2014/main" val="161866241"/>
                    </a:ext>
                  </a:extLst>
                </a:gridCol>
              </a:tblGrid>
              <a:tr h="518660">
                <a:tc>
                  <a:txBody>
                    <a:bodyPr/>
                    <a:lstStyle/>
                    <a:p>
                      <a:pPr algn="l" fontAlgn="t"/>
                      <a:r>
                        <a:rPr lang="nl-BE" sz="1400" b="1">
                          <a:solidFill>
                            <a:srgbClr val="7A869A"/>
                          </a:solidFill>
                          <a:effectLst/>
                        </a:rPr>
                        <a:t>Key</a:t>
                      </a:r>
                    </a:p>
                  </a:txBody>
                  <a:tcPr marL="34167" marR="34167" marT="23917" marB="2391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400" b="1">
                          <a:solidFill>
                            <a:srgbClr val="7A869A"/>
                          </a:solidFill>
                          <a:effectLst/>
                        </a:rPr>
                        <a:t>Summary</a:t>
                      </a:r>
                    </a:p>
                  </a:txBody>
                  <a:tcPr marL="34167" marR="34167" marT="23917" marB="2391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400" b="1">
                          <a:solidFill>
                            <a:srgbClr val="7A869A"/>
                          </a:solidFill>
                          <a:effectLst/>
                        </a:rPr>
                        <a:t>Issue Type</a:t>
                      </a:r>
                    </a:p>
                  </a:txBody>
                  <a:tcPr marL="34167" marR="34167" marT="23917" marB="2391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400" b="1">
                          <a:solidFill>
                            <a:srgbClr val="7A869A"/>
                          </a:solidFill>
                          <a:effectLst/>
                        </a:rPr>
                        <a:t>Priority</a:t>
                      </a:r>
                    </a:p>
                  </a:txBody>
                  <a:tcPr marL="34167" marR="34167" marT="23917" marB="2391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400" b="1">
                          <a:solidFill>
                            <a:srgbClr val="7A869A"/>
                          </a:solidFill>
                          <a:effectLst/>
                        </a:rPr>
                        <a:t>Status</a:t>
                      </a:r>
                    </a:p>
                  </a:txBody>
                  <a:tcPr marL="34167" marR="34167" marT="23917" marB="2391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400" b="1">
                          <a:solidFill>
                            <a:srgbClr val="7A869A"/>
                          </a:solidFill>
                          <a:effectLst/>
                        </a:rPr>
                        <a:t>Story Points (22 → 25)</a:t>
                      </a:r>
                    </a:p>
                  </a:txBody>
                  <a:tcPr marL="34167" marR="34167" marT="23917" marB="2391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5680317"/>
                  </a:ext>
                </a:extLst>
              </a:tr>
              <a:tr h="518660">
                <a:tc>
                  <a:txBody>
                    <a:bodyPr/>
                    <a:lstStyle/>
                    <a:p>
                      <a:pPr algn="l" fontAlgn="t"/>
                      <a:r>
                        <a:rPr lang="nl-BE" sz="1400" u="none" strike="noStrike">
                          <a:solidFill>
                            <a:srgbClr val="0052CC"/>
                          </a:solidFill>
                          <a:effectLst/>
                          <a:hlinkClick r:id="rId2"/>
                        </a:rPr>
                        <a:t>IOT18LF1-68</a:t>
                      </a:r>
                      <a:endParaRPr lang="nl-BE" sz="1400">
                        <a:effectLst/>
                      </a:endParaRPr>
                    </a:p>
                  </a:txBody>
                  <a:tcPr marL="34167" marR="34167" marT="23917" marB="2391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As a user, I want to receive notifications when there's something wrong with my plants</a:t>
                      </a:r>
                    </a:p>
                  </a:txBody>
                  <a:tcPr marL="34167" marR="34167" marT="23917" marB="2391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400">
                          <a:effectLst/>
                        </a:rPr>
                        <a:t>Story</a:t>
                      </a:r>
                    </a:p>
                  </a:txBody>
                  <a:tcPr marL="34167" marR="34167" marT="23917" marB="2391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400">
                          <a:effectLst/>
                        </a:rPr>
                        <a:t>Medium</a:t>
                      </a:r>
                    </a:p>
                  </a:txBody>
                  <a:tcPr marL="34167" marR="34167" marT="23917" marB="2391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400" b="1" u="none" strike="noStrike" cap="all">
                          <a:solidFill>
                            <a:srgbClr val="4A6785"/>
                          </a:solidFill>
                          <a:effectLst/>
                        </a:rPr>
                        <a:t>TO DO</a:t>
                      </a:r>
                      <a:endParaRPr lang="nl-BE" sz="1400">
                        <a:effectLst/>
                      </a:endParaRPr>
                    </a:p>
                  </a:txBody>
                  <a:tcPr marL="34167" marR="34167" marT="23917" marB="2391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400">
                          <a:effectLst/>
                        </a:rPr>
                        <a:t>3</a:t>
                      </a:r>
                    </a:p>
                  </a:txBody>
                  <a:tcPr marL="34167" marR="34167" marT="23917" marB="2391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7355101"/>
                  </a:ext>
                </a:extLst>
              </a:tr>
              <a:tr h="518660">
                <a:tc>
                  <a:txBody>
                    <a:bodyPr/>
                    <a:lstStyle/>
                    <a:p>
                      <a:pPr algn="l" fontAlgn="t"/>
                      <a:r>
                        <a:rPr lang="nl-BE" sz="1400" u="none" strike="noStrike">
                          <a:solidFill>
                            <a:srgbClr val="0052CC"/>
                          </a:solidFill>
                          <a:effectLst/>
                          <a:hlinkClick r:id="rId3"/>
                        </a:rPr>
                        <a:t>IOT18LF1-76</a:t>
                      </a:r>
                      <a:endParaRPr lang="nl-BE" sz="1400">
                        <a:effectLst/>
                      </a:endParaRPr>
                    </a:p>
                  </a:txBody>
                  <a:tcPr marL="34167" marR="34167" marT="23917" marB="2391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As a user, I want to see what the minimum and maximum value for each sensor can be on my leave-it page</a:t>
                      </a:r>
                    </a:p>
                  </a:txBody>
                  <a:tcPr marL="34167" marR="34167" marT="23917" marB="2391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400">
                          <a:effectLst/>
                        </a:rPr>
                        <a:t>Story</a:t>
                      </a:r>
                    </a:p>
                  </a:txBody>
                  <a:tcPr marL="34167" marR="34167" marT="23917" marB="2391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400">
                          <a:effectLst/>
                        </a:rPr>
                        <a:t>Medium</a:t>
                      </a:r>
                    </a:p>
                  </a:txBody>
                  <a:tcPr marL="34167" marR="34167" marT="23917" marB="2391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400" b="1" u="none" strike="noStrike" cap="all">
                          <a:solidFill>
                            <a:srgbClr val="4A6785"/>
                          </a:solidFill>
                          <a:effectLst/>
                        </a:rPr>
                        <a:t>TO DO</a:t>
                      </a:r>
                      <a:endParaRPr lang="nl-BE" sz="1400">
                        <a:effectLst/>
                      </a:endParaRPr>
                    </a:p>
                  </a:txBody>
                  <a:tcPr marL="34167" marR="34167" marT="23917" marB="2391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400">
                          <a:effectLst/>
                        </a:rPr>
                        <a:t>3</a:t>
                      </a:r>
                    </a:p>
                  </a:txBody>
                  <a:tcPr marL="34167" marR="34167" marT="23917" marB="2391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367255"/>
                  </a:ext>
                </a:extLst>
              </a:tr>
              <a:tr h="518660">
                <a:tc>
                  <a:txBody>
                    <a:bodyPr/>
                    <a:lstStyle/>
                    <a:p>
                      <a:pPr algn="l" fontAlgn="t"/>
                      <a:r>
                        <a:rPr lang="nl-BE" sz="1400" u="none" strike="noStrike">
                          <a:solidFill>
                            <a:srgbClr val="0052CC"/>
                          </a:solidFill>
                          <a:effectLst/>
                          <a:hlinkClick r:id="rId4"/>
                        </a:rPr>
                        <a:t>IOT18LF1-103</a:t>
                      </a:r>
                      <a:endParaRPr lang="nl-BE" sz="1400">
                        <a:effectLst/>
                      </a:endParaRPr>
                    </a:p>
                  </a:txBody>
                  <a:tcPr marL="34167" marR="34167" marT="23917" marB="2391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As a designer, I want a central power supply for all the components</a:t>
                      </a:r>
                    </a:p>
                  </a:txBody>
                  <a:tcPr marL="34167" marR="34167" marT="23917" marB="2391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400">
                          <a:effectLst/>
                        </a:rPr>
                        <a:t>Story</a:t>
                      </a:r>
                    </a:p>
                  </a:txBody>
                  <a:tcPr marL="34167" marR="34167" marT="23917" marB="2391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400">
                          <a:effectLst/>
                        </a:rPr>
                        <a:t>Medium</a:t>
                      </a:r>
                    </a:p>
                  </a:txBody>
                  <a:tcPr marL="34167" marR="34167" marT="23917" marB="2391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400" b="1" u="none" strike="noStrike" cap="all">
                          <a:solidFill>
                            <a:srgbClr val="4A6785"/>
                          </a:solidFill>
                          <a:effectLst/>
                        </a:rPr>
                        <a:t>TO DO</a:t>
                      </a:r>
                      <a:endParaRPr lang="nl-BE" sz="1400">
                        <a:effectLst/>
                      </a:endParaRPr>
                    </a:p>
                  </a:txBody>
                  <a:tcPr marL="34167" marR="34167" marT="23917" marB="2391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400">
                          <a:solidFill>
                            <a:srgbClr val="7A869A"/>
                          </a:solidFill>
                          <a:effectLst/>
                        </a:rPr>
                        <a:t>5 → </a:t>
                      </a:r>
                      <a:r>
                        <a:rPr lang="nl-BE" sz="1400">
                          <a:effectLst/>
                        </a:rPr>
                        <a:t>8</a:t>
                      </a:r>
                    </a:p>
                  </a:txBody>
                  <a:tcPr marL="34167" marR="34167" marT="23917" marB="2391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5005793"/>
                  </a:ext>
                </a:extLst>
              </a:tr>
              <a:tr h="518660">
                <a:tc>
                  <a:txBody>
                    <a:bodyPr/>
                    <a:lstStyle/>
                    <a:p>
                      <a:pPr algn="l" fontAlgn="t"/>
                      <a:r>
                        <a:rPr lang="nl-BE" sz="1400" u="none" strike="noStrike">
                          <a:solidFill>
                            <a:srgbClr val="0052CC"/>
                          </a:solidFill>
                          <a:effectLst/>
                          <a:hlinkClick r:id="rId5"/>
                        </a:rPr>
                        <a:t>IOT18LF1-105</a:t>
                      </a:r>
                      <a:endParaRPr lang="nl-BE" sz="1400">
                        <a:effectLst/>
                      </a:endParaRPr>
                    </a:p>
                  </a:txBody>
                  <a:tcPr marL="34167" marR="34167" marT="23917" marB="2391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As a designer, I want the camera to be protected in a case</a:t>
                      </a:r>
                    </a:p>
                  </a:txBody>
                  <a:tcPr marL="34167" marR="34167" marT="23917" marB="2391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400">
                          <a:effectLst/>
                        </a:rPr>
                        <a:t>Story</a:t>
                      </a:r>
                    </a:p>
                  </a:txBody>
                  <a:tcPr marL="34167" marR="34167" marT="23917" marB="2391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400">
                          <a:effectLst/>
                        </a:rPr>
                        <a:t>Medium</a:t>
                      </a:r>
                    </a:p>
                  </a:txBody>
                  <a:tcPr marL="34167" marR="34167" marT="23917" marB="2391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400" b="1" u="none" strike="noStrike" cap="all">
                          <a:solidFill>
                            <a:srgbClr val="4A6785"/>
                          </a:solidFill>
                          <a:effectLst/>
                        </a:rPr>
                        <a:t>TO DO</a:t>
                      </a:r>
                      <a:endParaRPr lang="nl-BE" sz="1400">
                        <a:effectLst/>
                      </a:endParaRPr>
                    </a:p>
                  </a:txBody>
                  <a:tcPr marL="34167" marR="34167" marT="23917" marB="2391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400">
                          <a:effectLst/>
                        </a:rPr>
                        <a:t>3</a:t>
                      </a:r>
                    </a:p>
                  </a:txBody>
                  <a:tcPr marL="34167" marR="34167" marT="23917" marB="2391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0986435"/>
                  </a:ext>
                </a:extLst>
              </a:tr>
              <a:tr h="518660">
                <a:tc>
                  <a:txBody>
                    <a:bodyPr/>
                    <a:lstStyle/>
                    <a:p>
                      <a:pPr algn="l" fontAlgn="t"/>
                      <a:r>
                        <a:rPr lang="nl-BE" sz="1400" u="none" strike="noStrike">
                          <a:solidFill>
                            <a:srgbClr val="0052CC"/>
                          </a:solidFill>
                          <a:effectLst/>
                          <a:hlinkClick r:id="rId6"/>
                        </a:rPr>
                        <a:t>IOT18LF1-113</a:t>
                      </a:r>
                      <a:endParaRPr lang="nl-BE" sz="1400">
                        <a:effectLst/>
                      </a:endParaRPr>
                    </a:p>
                  </a:txBody>
                  <a:tcPr marL="34167" marR="34167" marT="23917" marB="2391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As a user, I want the sensor data shown on the dashboard to be real data received from my lab farm</a:t>
                      </a:r>
                    </a:p>
                  </a:txBody>
                  <a:tcPr marL="34167" marR="34167" marT="23917" marB="2391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400">
                          <a:effectLst/>
                        </a:rPr>
                        <a:t>Story</a:t>
                      </a:r>
                    </a:p>
                  </a:txBody>
                  <a:tcPr marL="34167" marR="34167" marT="23917" marB="2391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400">
                          <a:effectLst/>
                        </a:rPr>
                        <a:t>Medium</a:t>
                      </a:r>
                    </a:p>
                  </a:txBody>
                  <a:tcPr marL="34167" marR="34167" marT="23917" marB="2391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400" b="1" u="none" strike="noStrike" cap="all">
                          <a:solidFill>
                            <a:srgbClr val="4A6785"/>
                          </a:solidFill>
                          <a:effectLst/>
                        </a:rPr>
                        <a:t>TO DO</a:t>
                      </a:r>
                      <a:endParaRPr lang="nl-BE" sz="1400">
                        <a:effectLst/>
                      </a:endParaRPr>
                    </a:p>
                  </a:txBody>
                  <a:tcPr marL="34167" marR="34167" marT="23917" marB="2391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400">
                          <a:effectLst/>
                        </a:rPr>
                        <a:t>3</a:t>
                      </a:r>
                    </a:p>
                  </a:txBody>
                  <a:tcPr marL="34167" marR="34167" marT="23917" marB="2391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948307"/>
                  </a:ext>
                </a:extLst>
              </a:tr>
              <a:tr h="518660">
                <a:tc>
                  <a:txBody>
                    <a:bodyPr/>
                    <a:lstStyle/>
                    <a:p>
                      <a:pPr algn="l" fontAlgn="t"/>
                      <a:r>
                        <a:rPr lang="nl-BE" sz="1400" u="none" strike="noStrike">
                          <a:solidFill>
                            <a:srgbClr val="0052CC"/>
                          </a:solidFill>
                          <a:effectLst/>
                          <a:hlinkClick r:id="rId7"/>
                        </a:rPr>
                        <a:t>IOT18LF1-123</a:t>
                      </a:r>
                      <a:endParaRPr lang="nl-BE" sz="1400">
                        <a:effectLst/>
                      </a:endParaRPr>
                    </a:p>
                  </a:txBody>
                  <a:tcPr marL="34167" marR="34167" marT="23917" marB="2391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As a user i want my plant to be automatically recognized.</a:t>
                      </a:r>
                    </a:p>
                  </a:txBody>
                  <a:tcPr marL="34167" marR="34167" marT="23917" marB="2391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400">
                          <a:effectLst/>
                        </a:rPr>
                        <a:t>Story</a:t>
                      </a:r>
                    </a:p>
                  </a:txBody>
                  <a:tcPr marL="34167" marR="34167" marT="23917" marB="2391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400">
                          <a:effectLst/>
                        </a:rPr>
                        <a:t>Medium</a:t>
                      </a:r>
                    </a:p>
                  </a:txBody>
                  <a:tcPr marL="34167" marR="34167" marT="23917" marB="2391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400" b="1" u="none" strike="noStrike" cap="all">
                          <a:solidFill>
                            <a:srgbClr val="594300"/>
                          </a:solidFill>
                          <a:effectLst/>
                        </a:rPr>
                        <a:t>IN PROGRESS</a:t>
                      </a:r>
                      <a:endParaRPr lang="nl-BE" sz="1400">
                        <a:effectLst/>
                      </a:endParaRPr>
                    </a:p>
                  </a:txBody>
                  <a:tcPr marL="34167" marR="34167" marT="23917" marB="2391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400">
                          <a:effectLst/>
                        </a:rPr>
                        <a:t>5</a:t>
                      </a:r>
                    </a:p>
                  </a:txBody>
                  <a:tcPr marL="34167" marR="34167" marT="23917" marB="2391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2409492"/>
                  </a:ext>
                </a:extLst>
              </a:tr>
            </a:tbl>
          </a:graphicData>
        </a:graphic>
      </p:graphicFrame>
      <p:sp>
        <p:nvSpPr>
          <p:cNvPr id="31" name="Tekstvak 30">
            <a:extLst>
              <a:ext uri="{FF2B5EF4-FFF2-40B4-BE49-F238E27FC236}">
                <a16:creationId xmlns:a16="http://schemas.microsoft.com/office/drawing/2014/main" id="{B4572D19-F768-4405-BBFE-9EA47C9ECA4E}"/>
              </a:ext>
            </a:extLst>
          </p:cNvPr>
          <p:cNvSpPr txBox="1"/>
          <p:nvPr/>
        </p:nvSpPr>
        <p:spPr>
          <a:xfrm>
            <a:off x="1316461" y="651934"/>
            <a:ext cx="3447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NOT COMPLETED</a:t>
            </a:r>
            <a:endParaRPr lang="nl-BE" b="1" dirty="0"/>
          </a:p>
        </p:txBody>
      </p:sp>
    </p:spTree>
    <p:extLst>
      <p:ext uri="{BB962C8B-B14F-4D97-AF65-F5344CB8AC3E}">
        <p14:creationId xmlns:p14="http://schemas.microsoft.com/office/powerpoint/2010/main" val="3864023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5F3257-28B9-4782-A436-E7F6E259C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2800" dirty="0">
                <a:hlinkClick r:id="rId2"/>
              </a:rPr>
              <a:t>06/Nov/18 10:37 PM - 15/Nov/18 1:11 PM</a:t>
            </a:r>
            <a:endParaRPr lang="nl-BE" sz="2800" dirty="0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0943620D-3052-4D61-B394-8F7AD1763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973" y="1633928"/>
            <a:ext cx="9542368" cy="4162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2265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24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26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2" name="Rectangle 37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utoShape 1" descr="https://jira.ap.be/images/icons/issuetypes/story.svg">
            <a:extLst>
              <a:ext uri="{FF2B5EF4-FFF2-40B4-BE49-F238E27FC236}">
                <a16:creationId xmlns:a16="http://schemas.microsoft.com/office/drawing/2014/main" id="{1197A183-E24F-4EA5-A7C2-FCA8868E29B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41800" y="216058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4" name="AutoShape 2" descr="https://jira.ap.be/images/icons/priorities/medium.svg">
            <a:extLst>
              <a:ext uri="{FF2B5EF4-FFF2-40B4-BE49-F238E27FC236}">
                <a16:creationId xmlns:a16="http://schemas.microsoft.com/office/drawing/2014/main" id="{1527BAD0-0EFA-4E25-90B2-3F1D4E4F4B9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41800" y="216058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5" name="AutoShape 3" descr="https://jira.ap.be/images/icons/issuetypes/story.svg">
            <a:extLst>
              <a:ext uri="{FF2B5EF4-FFF2-40B4-BE49-F238E27FC236}">
                <a16:creationId xmlns:a16="http://schemas.microsoft.com/office/drawing/2014/main" id="{21A78F69-1702-4DE7-A201-675D1FFFF67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41800" y="216058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6" name="AutoShape 4" descr="https://jira.ap.be/images/icons/priorities/medium.svg">
            <a:extLst>
              <a:ext uri="{FF2B5EF4-FFF2-40B4-BE49-F238E27FC236}">
                <a16:creationId xmlns:a16="http://schemas.microsoft.com/office/drawing/2014/main" id="{2F02DE5F-AFE2-4A3F-8628-FEF95F90E20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41800" y="216058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7" name="AutoShape 5" descr="https://jira.ap.be/images/icons/issuetypes/story.svg">
            <a:extLst>
              <a:ext uri="{FF2B5EF4-FFF2-40B4-BE49-F238E27FC236}">
                <a16:creationId xmlns:a16="http://schemas.microsoft.com/office/drawing/2014/main" id="{CC20D3C0-2447-4CEC-B671-F9B3482033F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41800" y="216058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8" name="AutoShape 6" descr="https://jira.ap.be/images/icons/priorities/medium.svg">
            <a:extLst>
              <a:ext uri="{FF2B5EF4-FFF2-40B4-BE49-F238E27FC236}">
                <a16:creationId xmlns:a16="http://schemas.microsoft.com/office/drawing/2014/main" id="{5D730908-095A-4CDE-B33C-4EE1B31EAA2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41800" y="216058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9" name="AutoShape 7" descr="https://jira.ap.be/images/icons/issuetypes/story.svg">
            <a:extLst>
              <a:ext uri="{FF2B5EF4-FFF2-40B4-BE49-F238E27FC236}">
                <a16:creationId xmlns:a16="http://schemas.microsoft.com/office/drawing/2014/main" id="{E0ACECD6-DAA0-43B4-B05D-E4DFCDFCB0A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41800" y="216058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10" name="AutoShape 8" descr="https://jira.ap.be/images/icons/priorities/medium.svg">
            <a:extLst>
              <a:ext uri="{FF2B5EF4-FFF2-40B4-BE49-F238E27FC236}">
                <a16:creationId xmlns:a16="http://schemas.microsoft.com/office/drawing/2014/main" id="{480EC532-B52C-4D2A-B119-10216580905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41800" y="216058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11" name="AutoShape 9" descr="https://jira.ap.be/images/icons/issuetypes/story.svg">
            <a:extLst>
              <a:ext uri="{FF2B5EF4-FFF2-40B4-BE49-F238E27FC236}">
                <a16:creationId xmlns:a16="http://schemas.microsoft.com/office/drawing/2014/main" id="{02644EA5-5DFA-4701-9968-CB2D9D45D0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41800" y="216058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12" name="AutoShape 10" descr="https://jira.ap.be/images/icons/priorities/medium.svg">
            <a:extLst>
              <a:ext uri="{FF2B5EF4-FFF2-40B4-BE49-F238E27FC236}">
                <a16:creationId xmlns:a16="http://schemas.microsoft.com/office/drawing/2014/main" id="{26697753-AFCA-436F-AE06-2C89611CC48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41800" y="216058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13" name="AutoShape 11" descr="https://jira.ap.be/images/icons/issuetypes/story.svg">
            <a:extLst>
              <a:ext uri="{FF2B5EF4-FFF2-40B4-BE49-F238E27FC236}">
                <a16:creationId xmlns:a16="http://schemas.microsoft.com/office/drawing/2014/main" id="{46B9F942-C748-4079-9A9B-3D5AEB0FE89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41800" y="216058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14" name="AutoShape 12" descr="https://jira.ap.be/images/icons/priorities/medium.svg">
            <a:extLst>
              <a:ext uri="{FF2B5EF4-FFF2-40B4-BE49-F238E27FC236}">
                <a16:creationId xmlns:a16="http://schemas.microsoft.com/office/drawing/2014/main" id="{AA69F384-7FD7-42DC-9AD4-A51959799D8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41800" y="216058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15" name="AutoShape 13" descr="https://jira.ap.be/images/icons/issuetypes/story.svg">
            <a:extLst>
              <a:ext uri="{FF2B5EF4-FFF2-40B4-BE49-F238E27FC236}">
                <a16:creationId xmlns:a16="http://schemas.microsoft.com/office/drawing/2014/main" id="{4F1230AF-E699-4AE3-94DE-F7025926264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41800" y="216058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16" name="AutoShape 14" descr="https://jira.ap.be/images/icons/priorities/medium.svg">
            <a:extLst>
              <a:ext uri="{FF2B5EF4-FFF2-40B4-BE49-F238E27FC236}">
                <a16:creationId xmlns:a16="http://schemas.microsoft.com/office/drawing/2014/main" id="{3FC67655-67F2-44C5-8371-8E38112A999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41800" y="216058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17" name="AutoShape 15" descr="https://jira.ap.be/images/icons/issuetypes/story.svg">
            <a:extLst>
              <a:ext uri="{FF2B5EF4-FFF2-40B4-BE49-F238E27FC236}">
                <a16:creationId xmlns:a16="http://schemas.microsoft.com/office/drawing/2014/main" id="{5F759E30-B3F7-4581-9EAB-ED0131391CD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41800" y="216058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18" name="AutoShape 16" descr="https://jira.ap.be/images/icons/priorities/medium.svg">
            <a:extLst>
              <a:ext uri="{FF2B5EF4-FFF2-40B4-BE49-F238E27FC236}">
                <a16:creationId xmlns:a16="http://schemas.microsoft.com/office/drawing/2014/main" id="{567C9192-F4FF-49FE-8889-31BEA1657AE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41800" y="216058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19" name="AutoShape 17" descr="https://jira.ap.be/images/icons/issuetypes/story.svg">
            <a:extLst>
              <a:ext uri="{FF2B5EF4-FFF2-40B4-BE49-F238E27FC236}">
                <a16:creationId xmlns:a16="http://schemas.microsoft.com/office/drawing/2014/main" id="{E558AB68-AE25-46AC-B775-444E1E32D67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41800" y="216058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20" name="AutoShape 18" descr="https://jira.ap.be/images/icons/priorities/medium.svg">
            <a:extLst>
              <a:ext uri="{FF2B5EF4-FFF2-40B4-BE49-F238E27FC236}">
                <a16:creationId xmlns:a16="http://schemas.microsoft.com/office/drawing/2014/main" id="{471FB9F1-59E7-43E9-9808-0E51316A4A3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41800" y="216058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graphicFrame>
        <p:nvGraphicFramePr>
          <p:cNvPr id="2" name="Tabel 1">
            <a:extLst>
              <a:ext uri="{FF2B5EF4-FFF2-40B4-BE49-F238E27FC236}">
                <a16:creationId xmlns:a16="http://schemas.microsoft.com/office/drawing/2014/main" id="{2C553463-91F3-4407-B621-59716E18C8D5}"/>
              </a:ext>
            </a:extLst>
          </p:cNvPr>
          <p:cNvGraphicFramePr>
            <a:graphicFrameLocks noGrp="1"/>
          </p:cNvGraphicFramePr>
          <p:nvPr/>
        </p:nvGraphicFramePr>
        <p:xfrm>
          <a:off x="1763222" y="1131994"/>
          <a:ext cx="8667436" cy="4590390"/>
        </p:xfrm>
        <a:graphic>
          <a:graphicData uri="http://schemas.openxmlformats.org/drawingml/2006/table">
            <a:tbl>
              <a:tblPr firstRow="1" bandRow="1"/>
              <a:tblGrid>
                <a:gridCol w="897916">
                  <a:extLst>
                    <a:ext uri="{9D8B030D-6E8A-4147-A177-3AD203B41FA5}">
                      <a16:colId xmlns:a16="http://schemas.microsoft.com/office/drawing/2014/main" val="1505308248"/>
                    </a:ext>
                  </a:extLst>
                </a:gridCol>
                <a:gridCol w="4804230">
                  <a:extLst>
                    <a:ext uri="{9D8B030D-6E8A-4147-A177-3AD203B41FA5}">
                      <a16:colId xmlns:a16="http://schemas.microsoft.com/office/drawing/2014/main" val="1421794223"/>
                    </a:ext>
                  </a:extLst>
                </a:gridCol>
                <a:gridCol w="577726">
                  <a:extLst>
                    <a:ext uri="{9D8B030D-6E8A-4147-A177-3AD203B41FA5}">
                      <a16:colId xmlns:a16="http://schemas.microsoft.com/office/drawing/2014/main" val="3355835435"/>
                    </a:ext>
                  </a:extLst>
                </a:gridCol>
                <a:gridCol w="739821">
                  <a:extLst>
                    <a:ext uri="{9D8B030D-6E8A-4147-A177-3AD203B41FA5}">
                      <a16:colId xmlns:a16="http://schemas.microsoft.com/office/drawing/2014/main" val="3533319036"/>
                    </a:ext>
                  </a:extLst>
                </a:gridCol>
                <a:gridCol w="659774">
                  <a:extLst>
                    <a:ext uri="{9D8B030D-6E8A-4147-A177-3AD203B41FA5}">
                      <a16:colId xmlns:a16="http://schemas.microsoft.com/office/drawing/2014/main" val="2902163300"/>
                    </a:ext>
                  </a:extLst>
                </a:gridCol>
                <a:gridCol w="987969">
                  <a:extLst>
                    <a:ext uri="{9D8B030D-6E8A-4147-A177-3AD203B41FA5}">
                      <a16:colId xmlns:a16="http://schemas.microsoft.com/office/drawing/2014/main" val="3332666999"/>
                    </a:ext>
                  </a:extLst>
                </a:gridCol>
              </a:tblGrid>
              <a:tr h="459039">
                <a:tc>
                  <a:txBody>
                    <a:bodyPr/>
                    <a:lstStyle/>
                    <a:p>
                      <a:pPr algn="l" fontAlgn="t"/>
                      <a:r>
                        <a:rPr lang="nl-BE" sz="1300" b="1">
                          <a:solidFill>
                            <a:srgbClr val="7A869A"/>
                          </a:solidFill>
                          <a:effectLst/>
                        </a:rPr>
                        <a:t>Key</a:t>
                      </a:r>
                    </a:p>
                  </a:txBody>
                  <a:tcPr marL="20503" marR="20503" marT="14352" marB="1435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300" b="1">
                          <a:solidFill>
                            <a:srgbClr val="7A869A"/>
                          </a:solidFill>
                          <a:effectLst/>
                        </a:rPr>
                        <a:t>Summary</a:t>
                      </a:r>
                    </a:p>
                  </a:txBody>
                  <a:tcPr marL="20503" marR="20503" marT="14352" marB="1435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300" b="1">
                          <a:solidFill>
                            <a:srgbClr val="7A869A"/>
                          </a:solidFill>
                          <a:effectLst/>
                        </a:rPr>
                        <a:t>Issue Type</a:t>
                      </a:r>
                    </a:p>
                  </a:txBody>
                  <a:tcPr marL="20503" marR="20503" marT="14352" marB="1435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300" b="1">
                          <a:solidFill>
                            <a:srgbClr val="7A869A"/>
                          </a:solidFill>
                          <a:effectLst/>
                        </a:rPr>
                        <a:t>Priority</a:t>
                      </a:r>
                    </a:p>
                  </a:txBody>
                  <a:tcPr marL="20503" marR="20503" marT="14352" marB="1435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300" b="1">
                          <a:solidFill>
                            <a:srgbClr val="7A869A"/>
                          </a:solidFill>
                          <a:effectLst/>
                        </a:rPr>
                        <a:t>Status</a:t>
                      </a:r>
                    </a:p>
                  </a:txBody>
                  <a:tcPr marL="20503" marR="20503" marT="14352" marB="1435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300" b="1">
                          <a:solidFill>
                            <a:srgbClr val="7A869A"/>
                          </a:solidFill>
                          <a:effectLst/>
                        </a:rPr>
                        <a:t>Story Points (43)</a:t>
                      </a:r>
                    </a:p>
                  </a:txBody>
                  <a:tcPr marL="20503" marR="20503" marT="14352" marB="1435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6102608"/>
                  </a:ext>
                </a:extLst>
              </a:tr>
              <a:tr h="459039">
                <a:tc>
                  <a:txBody>
                    <a:bodyPr/>
                    <a:lstStyle/>
                    <a:p>
                      <a:pPr algn="l" fontAlgn="t"/>
                      <a:r>
                        <a:rPr lang="nl-BE" sz="1300" u="none" strike="noStrike">
                          <a:solidFill>
                            <a:srgbClr val="0052CC"/>
                          </a:solidFill>
                          <a:effectLst/>
                          <a:hlinkClick r:id="rId2"/>
                        </a:rPr>
                        <a:t>IOT18LF1-56</a:t>
                      </a:r>
                      <a:endParaRPr lang="nl-BE" sz="1300">
                        <a:effectLst/>
                      </a:endParaRPr>
                    </a:p>
                  </a:txBody>
                  <a:tcPr marL="20503" marR="20503" marT="14352" marB="1435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As a user, I want the pot to pump nutritious water to the plants</a:t>
                      </a:r>
                    </a:p>
                  </a:txBody>
                  <a:tcPr marL="20503" marR="20503" marT="14352" marB="1435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300">
                          <a:effectLst/>
                        </a:rPr>
                        <a:t>Story</a:t>
                      </a:r>
                    </a:p>
                  </a:txBody>
                  <a:tcPr marL="20503" marR="20503" marT="14352" marB="1435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300">
                          <a:effectLst/>
                        </a:rPr>
                        <a:t>Medium</a:t>
                      </a:r>
                    </a:p>
                  </a:txBody>
                  <a:tcPr marL="20503" marR="20503" marT="14352" marB="1435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300" b="1" u="none" strike="noStrike" cap="all">
                          <a:solidFill>
                            <a:srgbClr val="14892C"/>
                          </a:solidFill>
                          <a:effectLst/>
                        </a:rPr>
                        <a:t>DONE</a:t>
                      </a:r>
                      <a:endParaRPr lang="nl-BE" sz="1300">
                        <a:effectLst/>
                      </a:endParaRPr>
                    </a:p>
                  </a:txBody>
                  <a:tcPr marL="20503" marR="20503" marT="14352" marB="1435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300">
                          <a:effectLst/>
                        </a:rPr>
                        <a:t>5</a:t>
                      </a:r>
                    </a:p>
                  </a:txBody>
                  <a:tcPr marL="20503" marR="20503" marT="14352" marB="1435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1277265"/>
                  </a:ext>
                </a:extLst>
              </a:tr>
              <a:tr h="459039">
                <a:tc>
                  <a:txBody>
                    <a:bodyPr/>
                    <a:lstStyle/>
                    <a:p>
                      <a:pPr algn="l" fontAlgn="t"/>
                      <a:r>
                        <a:rPr lang="nl-BE" sz="1300" u="none" strike="noStrike">
                          <a:solidFill>
                            <a:srgbClr val="0052CC"/>
                          </a:solidFill>
                          <a:effectLst/>
                          <a:hlinkClick r:id="rId3"/>
                        </a:rPr>
                        <a:t>IOT18LF1-76</a:t>
                      </a:r>
                      <a:endParaRPr lang="nl-BE" sz="1300">
                        <a:effectLst/>
                      </a:endParaRPr>
                    </a:p>
                  </a:txBody>
                  <a:tcPr marL="20503" marR="20503" marT="14352" marB="1435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As a user, I want to see what the minimum and maximum value for each sensor can be on my leave-it page</a:t>
                      </a:r>
                    </a:p>
                  </a:txBody>
                  <a:tcPr marL="20503" marR="20503" marT="14352" marB="1435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300">
                          <a:effectLst/>
                        </a:rPr>
                        <a:t>Story</a:t>
                      </a:r>
                    </a:p>
                  </a:txBody>
                  <a:tcPr marL="20503" marR="20503" marT="14352" marB="1435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300">
                          <a:effectLst/>
                        </a:rPr>
                        <a:t>Medium</a:t>
                      </a:r>
                    </a:p>
                  </a:txBody>
                  <a:tcPr marL="20503" marR="20503" marT="14352" marB="1435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300" b="1" u="none" strike="noStrike" cap="all">
                          <a:solidFill>
                            <a:srgbClr val="14892C"/>
                          </a:solidFill>
                          <a:effectLst/>
                        </a:rPr>
                        <a:t>DONE</a:t>
                      </a:r>
                      <a:endParaRPr lang="nl-BE" sz="1300">
                        <a:effectLst/>
                      </a:endParaRPr>
                    </a:p>
                  </a:txBody>
                  <a:tcPr marL="20503" marR="20503" marT="14352" marB="1435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300">
                          <a:effectLst/>
                        </a:rPr>
                        <a:t>3</a:t>
                      </a:r>
                    </a:p>
                  </a:txBody>
                  <a:tcPr marL="20503" marR="20503" marT="14352" marB="1435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1587099"/>
                  </a:ext>
                </a:extLst>
              </a:tr>
              <a:tr h="459039">
                <a:tc>
                  <a:txBody>
                    <a:bodyPr/>
                    <a:lstStyle/>
                    <a:p>
                      <a:pPr algn="l" fontAlgn="t"/>
                      <a:r>
                        <a:rPr lang="nl-BE" sz="1300" u="none" strike="noStrike">
                          <a:solidFill>
                            <a:srgbClr val="0052CC"/>
                          </a:solidFill>
                          <a:effectLst/>
                          <a:hlinkClick r:id="rId4"/>
                        </a:rPr>
                        <a:t>IOT18LF1-113</a:t>
                      </a:r>
                      <a:endParaRPr lang="nl-BE" sz="1300">
                        <a:effectLst/>
                      </a:endParaRPr>
                    </a:p>
                  </a:txBody>
                  <a:tcPr marL="20503" marR="20503" marT="14352" marB="1435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As a user, I want the sensor data shown on the dashboard to be real data received from my lab farm</a:t>
                      </a:r>
                    </a:p>
                  </a:txBody>
                  <a:tcPr marL="20503" marR="20503" marT="14352" marB="1435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300">
                          <a:effectLst/>
                        </a:rPr>
                        <a:t>Story</a:t>
                      </a:r>
                    </a:p>
                  </a:txBody>
                  <a:tcPr marL="20503" marR="20503" marT="14352" marB="1435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300">
                          <a:effectLst/>
                        </a:rPr>
                        <a:t>Medium</a:t>
                      </a:r>
                    </a:p>
                  </a:txBody>
                  <a:tcPr marL="20503" marR="20503" marT="14352" marB="1435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300" b="1" u="none" strike="noStrike" cap="all">
                          <a:solidFill>
                            <a:srgbClr val="14892C"/>
                          </a:solidFill>
                          <a:effectLst/>
                        </a:rPr>
                        <a:t>DONE</a:t>
                      </a:r>
                      <a:endParaRPr lang="nl-BE" sz="1300">
                        <a:effectLst/>
                      </a:endParaRPr>
                    </a:p>
                  </a:txBody>
                  <a:tcPr marL="20503" marR="20503" marT="14352" marB="1435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300">
                          <a:effectLst/>
                        </a:rPr>
                        <a:t>3</a:t>
                      </a:r>
                    </a:p>
                  </a:txBody>
                  <a:tcPr marL="20503" marR="20503" marT="14352" marB="1435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638197"/>
                  </a:ext>
                </a:extLst>
              </a:tr>
              <a:tr h="459039">
                <a:tc>
                  <a:txBody>
                    <a:bodyPr/>
                    <a:lstStyle/>
                    <a:p>
                      <a:pPr algn="l" fontAlgn="t"/>
                      <a:r>
                        <a:rPr lang="nl-BE" sz="1300" u="none" strike="noStrike">
                          <a:solidFill>
                            <a:srgbClr val="0052CC"/>
                          </a:solidFill>
                          <a:effectLst/>
                          <a:hlinkClick r:id="rId5"/>
                        </a:rPr>
                        <a:t>IOT18LF1-147</a:t>
                      </a:r>
                      <a:endParaRPr lang="nl-BE" sz="1300">
                        <a:effectLst/>
                      </a:endParaRPr>
                    </a:p>
                  </a:txBody>
                  <a:tcPr marL="20503" marR="20503" marT="14352" marB="1435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As a developer, I need to make sure that all sensor data is correct</a:t>
                      </a:r>
                    </a:p>
                  </a:txBody>
                  <a:tcPr marL="20503" marR="20503" marT="14352" marB="1435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300">
                          <a:effectLst/>
                        </a:rPr>
                        <a:t>Story</a:t>
                      </a:r>
                    </a:p>
                  </a:txBody>
                  <a:tcPr marL="20503" marR="20503" marT="14352" marB="1435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300">
                          <a:effectLst/>
                        </a:rPr>
                        <a:t>Medium</a:t>
                      </a:r>
                    </a:p>
                  </a:txBody>
                  <a:tcPr marL="20503" marR="20503" marT="14352" marB="1435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300" b="1" u="none" strike="noStrike" cap="all">
                          <a:solidFill>
                            <a:srgbClr val="14892C"/>
                          </a:solidFill>
                          <a:effectLst/>
                        </a:rPr>
                        <a:t>DONE</a:t>
                      </a:r>
                      <a:endParaRPr lang="nl-BE" sz="1300">
                        <a:effectLst/>
                      </a:endParaRPr>
                    </a:p>
                  </a:txBody>
                  <a:tcPr marL="20503" marR="20503" marT="14352" marB="1435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300">
                          <a:effectLst/>
                        </a:rPr>
                        <a:t>5</a:t>
                      </a:r>
                    </a:p>
                  </a:txBody>
                  <a:tcPr marL="20503" marR="20503" marT="14352" marB="1435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3823543"/>
                  </a:ext>
                </a:extLst>
              </a:tr>
              <a:tr h="459039">
                <a:tc>
                  <a:txBody>
                    <a:bodyPr/>
                    <a:lstStyle/>
                    <a:p>
                      <a:pPr algn="l" fontAlgn="t"/>
                      <a:r>
                        <a:rPr lang="nl-BE" sz="1300" u="none" strike="noStrike">
                          <a:solidFill>
                            <a:srgbClr val="0052CC"/>
                          </a:solidFill>
                          <a:effectLst/>
                          <a:hlinkClick r:id="rId6"/>
                        </a:rPr>
                        <a:t>IOT18LF1-149</a:t>
                      </a:r>
                      <a:endParaRPr lang="nl-BE" sz="1300">
                        <a:effectLst/>
                      </a:endParaRPr>
                    </a:p>
                  </a:txBody>
                  <a:tcPr marL="20503" marR="20503" marT="14352" marB="1435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As a developer I want organised API endpoints with documentation.</a:t>
                      </a:r>
                    </a:p>
                  </a:txBody>
                  <a:tcPr marL="20503" marR="20503" marT="14352" marB="1435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300">
                          <a:effectLst/>
                        </a:rPr>
                        <a:t>Story</a:t>
                      </a:r>
                    </a:p>
                  </a:txBody>
                  <a:tcPr marL="20503" marR="20503" marT="14352" marB="1435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300">
                          <a:effectLst/>
                        </a:rPr>
                        <a:t>Medium</a:t>
                      </a:r>
                    </a:p>
                  </a:txBody>
                  <a:tcPr marL="20503" marR="20503" marT="14352" marB="1435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300" b="1" u="none" strike="noStrike" cap="all">
                          <a:solidFill>
                            <a:srgbClr val="14892C"/>
                          </a:solidFill>
                          <a:effectLst/>
                        </a:rPr>
                        <a:t>DONE</a:t>
                      </a:r>
                      <a:endParaRPr lang="nl-BE" sz="1300">
                        <a:effectLst/>
                      </a:endParaRPr>
                    </a:p>
                  </a:txBody>
                  <a:tcPr marL="20503" marR="20503" marT="14352" marB="1435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300">
                          <a:effectLst/>
                        </a:rPr>
                        <a:t>13</a:t>
                      </a:r>
                    </a:p>
                  </a:txBody>
                  <a:tcPr marL="20503" marR="20503" marT="14352" marB="1435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4923736"/>
                  </a:ext>
                </a:extLst>
              </a:tr>
              <a:tr h="459039">
                <a:tc>
                  <a:txBody>
                    <a:bodyPr/>
                    <a:lstStyle/>
                    <a:p>
                      <a:pPr algn="l" fontAlgn="t"/>
                      <a:r>
                        <a:rPr lang="nl-BE" sz="1300" u="none" strike="noStrike">
                          <a:solidFill>
                            <a:srgbClr val="0052CC"/>
                          </a:solidFill>
                          <a:effectLst/>
                          <a:hlinkClick r:id="rId7"/>
                        </a:rPr>
                        <a:t>IOT18LF1-151</a:t>
                      </a:r>
                      <a:endParaRPr lang="nl-BE" sz="1300">
                        <a:effectLst/>
                      </a:endParaRPr>
                    </a:p>
                  </a:txBody>
                  <a:tcPr marL="20503" marR="20503" marT="14352" marB="1435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As a developer, I want documentation regarding the sensor data</a:t>
                      </a:r>
                    </a:p>
                  </a:txBody>
                  <a:tcPr marL="20503" marR="20503" marT="14352" marB="1435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300">
                          <a:effectLst/>
                        </a:rPr>
                        <a:t>Story</a:t>
                      </a:r>
                    </a:p>
                  </a:txBody>
                  <a:tcPr marL="20503" marR="20503" marT="14352" marB="1435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300">
                          <a:effectLst/>
                        </a:rPr>
                        <a:t>Medium</a:t>
                      </a:r>
                    </a:p>
                  </a:txBody>
                  <a:tcPr marL="20503" marR="20503" marT="14352" marB="1435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300" b="1" u="none" strike="noStrike" cap="all">
                          <a:solidFill>
                            <a:srgbClr val="14892C"/>
                          </a:solidFill>
                          <a:effectLst/>
                        </a:rPr>
                        <a:t>DONE</a:t>
                      </a:r>
                      <a:endParaRPr lang="nl-BE" sz="1300">
                        <a:effectLst/>
                      </a:endParaRPr>
                    </a:p>
                  </a:txBody>
                  <a:tcPr marL="20503" marR="20503" marT="14352" marB="1435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300">
                          <a:effectLst/>
                        </a:rPr>
                        <a:t>3</a:t>
                      </a:r>
                    </a:p>
                  </a:txBody>
                  <a:tcPr marL="20503" marR="20503" marT="14352" marB="1435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9125080"/>
                  </a:ext>
                </a:extLst>
              </a:tr>
              <a:tr h="459039">
                <a:tc>
                  <a:txBody>
                    <a:bodyPr/>
                    <a:lstStyle/>
                    <a:p>
                      <a:pPr algn="l" fontAlgn="t"/>
                      <a:r>
                        <a:rPr lang="nl-BE" sz="1300" u="none" strike="noStrike">
                          <a:solidFill>
                            <a:srgbClr val="0052CC"/>
                          </a:solidFill>
                          <a:effectLst/>
                          <a:hlinkClick r:id="rId8"/>
                        </a:rPr>
                        <a:t>IOT18LF1-152</a:t>
                      </a:r>
                      <a:endParaRPr lang="nl-BE" sz="1300">
                        <a:effectLst/>
                      </a:endParaRPr>
                    </a:p>
                  </a:txBody>
                  <a:tcPr marL="20503" marR="20503" marT="14352" marB="1435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As a user, I want the "Leave It" unit to send data during a specific timeframe</a:t>
                      </a:r>
                    </a:p>
                  </a:txBody>
                  <a:tcPr marL="20503" marR="20503" marT="14352" marB="1435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300">
                          <a:effectLst/>
                        </a:rPr>
                        <a:t>Story</a:t>
                      </a:r>
                    </a:p>
                  </a:txBody>
                  <a:tcPr marL="20503" marR="20503" marT="14352" marB="1435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300">
                          <a:effectLst/>
                        </a:rPr>
                        <a:t>Medium</a:t>
                      </a:r>
                    </a:p>
                  </a:txBody>
                  <a:tcPr marL="20503" marR="20503" marT="14352" marB="1435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300" b="1" u="none" strike="noStrike" cap="all">
                          <a:solidFill>
                            <a:srgbClr val="14892C"/>
                          </a:solidFill>
                          <a:effectLst/>
                        </a:rPr>
                        <a:t>DONE</a:t>
                      </a:r>
                      <a:endParaRPr lang="nl-BE" sz="1300">
                        <a:effectLst/>
                      </a:endParaRPr>
                    </a:p>
                  </a:txBody>
                  <a:tcPr marL="20503" marR="20503" marT="14352" marB="1435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300">
                          <a:effectLst/>
                        </a:rPr>
                        <a:t>3</a:t>
                      </a:r>
                    </a:p>
                  </a:txBody>
                  <a:tcPr marL="20503" marR="20503" marT="14352" marB="1435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0777532"/>
                  </a:ext>
                </a:extLst>
              </a:tr>
              <a:tr h="459039">
                <a:tc>
                  <a:txBody>
                    <a:bodyPr/>
                    <a:lstStyle/>
                    <a:p>
                      <a:pPr algn="l" fontAlgn="t"/>
                      <a:r>
                        <a:rPr lang="nl-BE" sz="1300" u="none" strike="noStrike">
                          <a:solidFill>
                            <a:srgbClr val="0052CC"/>
                          </a:solidFill>
                          <a:effectLst/>
                          <a:hlinkClick r:id="rId9"/>
                        </a:rPr>
                        <a:t>IOT18LF1-154</a:t>
                      </a:r>
                      <a:endParaRPr lang="nl-BE" sz="1300">
                        <a:effectLst/>
                      </a:endParaRPr>
                    </a:p>
                  </a:txBody>
                  <a:tcPr marL="20503" marR="20503" marT="14352" marB="1435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As a developer I want all sensor data to be sent in the correct JSON format</a:t>
                      </a:r>
                    </a:p>
                  </a:txBody>
                  <a:tcPr marL="20503" marR="20503" marT="14352" marB="1435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300">
                          <a:effectLst/>
                        </a:rPr>
                        <a:t>Story</a:t>
                      </a:r>
                    </a:p>
                  </a:txBody>
                  <a:tcPr marL="20503" marR="20503" marT="14352" marB="1435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300">
                          <a:effectLst/>
                        </a:rPr>
                        <a:t>Medium</a:t>
                      </a:r>
                    </a:p>
                  </a:txBody>
                  <a:tcPr marL="20503" marR="20503" marT="14352" marB="1435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300" b="1" u="none" strike="noStrike" cap="all">
                          <a:solidFill>
                            <a:srgbClr val="14892C"/>
                          </a:solidFill>
                          <a:effectLst/>
                        </a:rPr>
                        <a:t>DONE</a:t>
                      </a:r>
                      <a:endParaRPr lang="nl-BE" sz="1300">
                        <a:effectLst/>
                      </a:endParaRPr>
                    </a:p>
                  </a:txBody>
                  <a:tcPr marL="20503" marR="20503" marT="14352" marB="1435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300">
                          <a:effectLst/>
                        </a:rPr>
                        <a:t>3</a:t>
                      </a:r>
                    </a:p>
                  </a:txBody>
                  <a:tcPr marL="20503" marR="20503" marT="14352" marB="1435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680321"/>
                  </a:ext>
                </a:extLst>
              </a:tr>
              <a:tr h="459039">
                <a:tc>
                  <a:txBody>
                    <a:bodyPr/>
                    <a:lstStyle/>
                    <a:p>
                      <a:pPr algn="l" fontAlgn="t"/>
                      <a:r>
                        <a:rPr lang="nl-BE" sz="1300" u="none" strike="noStrike">
                          <a:solidFill>
                            <a:srgbClr val="0052CC"/>
                          </a:solidFill>
                          <a:effectLst/>
                          <a:hlinkClick r:id="rId10"/>
                        </a:rPr>
                        <a:t>IOT18LF1-155</a:t>
                      </a:r>
                      <a:endParaRPr lang="nl-BE" sz="1300">
                        <a:effectLst/>
                      </a:endParaRPr>
                    </a:p>
                  </a:txBody>
                  <a:tcPr marL="20503" marR="20503" marT="14352" marB="1435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As a developer I want the sensors to be tested in practice cases</a:t>
                      </a:r>
                    </a:p>
                  </a:txBody>
                  <a:tcPr marL="20503" marR="20503" marT="14352" marB="1435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300">
                          <a:effectLst/>
                        </a:rPr>
                        <a:t>Story</a:t>
                      </a:r>
                    </a:p>
                  </a:txBody>
                  <a:tcPr marL="20503" marR="20503" marT="14352" marB="1435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300">
                          <a:effectLst/>
                        </a:rPr>
                        <a:t>Medium</a:t>
                      </a:r>
                    </a:p>
                  </a:txBody>
                  <a:tcPr marL="20503" marR="20503" marT="14352" marB="1435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300" b="1" u="none" strike="noStrike" cap="all">
                          <a:solidFill>
                            <a:srgbClr val="14892C"/>
                          </a:solidFill>
                          <a:effectLst/>
                        </a:rPr>
                        <a:t>DONE</a:t>
                      </a:r>
                      <a:endParaRPr lang="nl-BE" sz="1300">
                        <a:effectLst/>
                      </a:endParaRPr>
                    </a:p>
                  </a:txBody>
                  <a:tcPr marL="20503" marR="20503" marT="14352" marB="1435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300">
                          <a:effectLst/>
                        </a:rPr>
                        <a:t>5</a:t>
                      </a:r>
                    </a:p>
                  </a:txBody>
                  <a:tcPr marL="20503" marR="20503" marT="14352" marB="1435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395549"/>
                  </a:ext>
                </a:extLst>
              </a:tr>
            </a:tbl>
          </a:graphicData>
        </a:graphic>
      </p:graphicFrame>
      <p:sp>
        <p:nvSpPr>
          <p:cNvPr id="37" name="Tekstvak 36">
            <a:extLst>
              <a:ext uri="{FF2B5EF4-FFF2-40B4-BE49-F238E27FC236}">
                <a16:creationId xmlns:a16="http://schemas.microsoft.com/office/drawing/2014/main" id="{724B27BF-6D27-4B18-9DE2-5151DA4B80E1}"/>
              </a:ext>
            </a:extLst>
          </p:cNvPr>
          <p:cNvSpPr txBox="1"/>
          <p:nvPr/>
        </p:nvSpPr>
        <p:spPr>
          <a:xfrm>
            <a:off x="1316461" y="651934"/>
            <a:ext cx="3447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COMPLETED</a:t>
            </a:r>
            <a:endParaRPr lang="nl-BE" b="1" dirty="0"/>
          </a:p>
        </p:txBody>
      </p:sp>
    </p:spTree>
    <p:extLst>
      <p:ext uri="{BB962C8B-B14F-4D97-AF65-F5344CB8AC3E}">
        <p14:creationId xmlns:p14="http://schemas.microsoft.com/office/powerpoint/2010/main" val="40981622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utoShape 1" descr="https://jira.ap.be/images/icons/issuetypes/story.svg">
            <a:extLst>
              <a:ext uri="{FF2B5EF4-FFF2-40B4-BE49-F238E27FC236}">
                <a16:creationId xmlns:a16="http://schemas.microsoft.com/office/drawing/2014/main" id="{E24DC052-7143-4329-A595-6DBE616B67C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51250" y="1920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4" name="AutoShape 2" descr="https://jira.ap.be/images/icons/priorities/medium.svg">
            <a:extLst>
              <a:ext uri="{FF2B5EF4-FFF2-40B4-BE49-F238E27FC236}">
                <a16:creationId xmlns:a16="http://schemas.microsoft.com/office/drawing/2014/main" id="{AEBD387E-B0C8-4AFD-A096-9C1E59A57BB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51250" y="1920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5" name="AutoShape 3" descr="https://jira.ap.be/images/icons/issuetypes/story.svg">
            <a:extLst>
              <a:ext uri="{FF2B5EF4-FFF2-40B4-BE49-F238E27FC236}">
                <a16:creationId xmlns:a16="http://schemas.microsoft.com/office/drawing/2014/main" id="{A41C4F22-5389-42D2-829F-DE0FE7D0162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51250" y="1920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6" name="AutoShape 4" descr="https://jira.ap.be/images/icons/priorities/medium.svg">
            <a:extLst>
              <a:ext uri="{FF2B5EF4-FFF2-40B4-BE49-F238E27FC236}">
                <a16:creationId xmlns:a16="http://schemas.microsoft.com/office/drawing/2014/main" id="{0E04A2BD-8824-43D9-BE2F-9A496A34A4A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51250" y="1920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7" name="AutoShape 5" descr="https://jira.ap.be/images/icons/issuetypes/story.svg">
            <a:extLst>
              <a:ext uri="{FF2B5EF4-FFF2-40B4-BE49-F238E27FC236}">
                <a16:creationId xmlns:a16="http://schemas.microsoft.com/office/drawing/2014/main" id="{84197F0A-A3AB-44B0-8909-4B0CE1CC9FA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51250" y="1920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8" name="AutoShape 6" descr="https://jira.ap.be/images/icons/priorities/medium.svg">
            <a:extLst>
              <a:ext uri="{FF2B5EF4-FFF2-40B4-BE49-F238E27FC236}">
                <a16:creationId xmlns:a16="http://schemas.microsoft.com/office/drawing/2014/main" id="{634C03C3-6D94-4488-A436-E4843ADF649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51250" y="1920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9" name="AutoShape 7" descr="https://jira.ap.be/images/icons/issuetypes/story.svg">
            <a:extLst>
              <a:ext uri="{FF2B5EF4-FFF2-40B4-BE49-F238E27FC236}">
                <a16:creationId xmlns:a16="http://schemas.microsoft.com/office/drawing/2014/main" id="{9456360D-C573-4386-83BD-60FE21B7FFB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51250" y="1920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10" name="AutoShape 8" descr="https://jira.ap.be/images/icons/priorities/medium.svg">
            <a:extLst>
              <a:ext uri="{FF2B5EF4-FFF2-40B4-BE49-F238E27FC236}">
                <a16:creationId xmlns:a16="http://schemas.microsoft.com/office/drawing/2014/main" id="{3E71A378-C5F1-4901-8D16-4915CBF9725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51250" y="1920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11" name="AutoShape 9" descr="https://jira.ap.be/images/icons/issuetypes/story.svg">
            <a:extLst>
              <a:ext uri="{FF2B5EF4-FFF2-40B4-BE49-F238E27FC236}">
                <a16:creationId xmlns:a16="http://schemas.microsoft.com/office/drawing/2014/main" id="{E343B985-1F35-405A-A2ED-20E223BEE88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51250" y="1920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12" name="AutoShape 10" descr="https://jira.ap.be/images/icons/priorities/medium.svg">
            <a:extLst>
              <a:ext uri="{FF2B5EF4-FFF2-40B4-BE49-F238E27FC236}">
                <a16:creationId xmlns:a16="http://schemas.microsoft.com/office/drawing/2014/main" id="{9E843DCC-2211-4E7E-99BE-AEF1B2F7D6A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51250" y="1920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graphicFrame>
        <p:nvGraphicFramePr>
          <p:cNvPr id="2" name="Tabel 1">
            <a:extLst>
              <a:ext uri="{FF2B5EF4-FFF2-40B4-BE49-F238E27FC236}">
                <a16:creationId xmlns:a16="http://schemas.microsoft.com/office/drawing/2014/main" id="{3CCFDDFF-7780-44E0-84F6-F355CD27B34D}"/>
              </a:ext>
            </a:extLst>
          </p:cNvPr>
          <p:cNvGraphicFramePr>
            <a:graphicFrameLocks noGrp="1"/>
          </p:cNvGraphicFramePr>
          <p:nvPr/>
        </p:nvGraphicFramePr>
        <p:xfrm>
          <a:off x="1126309" y="1754661"/>
          <a:ext cx="9941263" cy="3345054"/>
        </p:xfrm>
        <a:graphic>
          <a:graphicData uri="http://schemas.openxmlformats.org/drawingml/2006/table">
            <a:tbl>
              <a:tblPr firstRow="1" bandRow="1"/>
              <a:tblGrid>
                <a:gridCol w="1076440">
                  <a:extLst>
                    <a:ext uri="{9D8B030D-6E8A-4147-A177-3AD203B41FA5}">
                      <a16:colId xmlns:a16="http://schemas.microsoft.com/office/drawing/2014/main" val="4234211311"/>
                    </a:ext>
                  </a:extLst>
                </a:gridCol>
                <a:gridCol w="4802040">
                  <a:extLst>
                    <a:ext uri="{9D8B030D-6E8A-4147-A177-3AD203B41FA5}">
                      <a16:colId xmlns:a16="http://schemas.microsoft.com/office/drawing/2014/main" val="963921603"/>
                    </a:ext>
                  </a:extLst>
                </a:gridCol>
                <a:gridCol w="706194">
                  <a:extLst>
                    <a:ext uri="{9D8B030D-6E8A-4147-A177-3AD203B41FA5}">
                      <a16:colId xmlns:a16="http://schemas.microsoft.com/office/drawing/2014/main" val="2480284672"/>
                    </a:ext>
                  </a:extLst>
                </a:gridCol>
                <a:gridCol w="893630">
                  <a:extLst>
                    <a:ext uri="{9D8B030D-6E8A-4147-A177-3AD203B41FA5}">
                      <a16:colId xmlns:a16="http://schemas.microsoft.com/office/drawing/2014/main" val="1492298124"/>
                    </a:ext>
                  </a:extLst>
                </a:gridCol>
                <a:gridCol w="1282388">
                  <a:extLst>
                    <a:ext uri="{9D8B030D-6E8A-4147-A177-3AD203B41FA5}">
                      <a16:colId xmlns:a16="http://schemas.microsoft.com/office/drawing/2014/main" val="555290369"/>
                    </a:ext>
                  </a:extLst>
                </a:gridCol>
                <a:gridCol w="1180571">
                  <a:extLst>
                    <a:ext uri="{9D8B030D-6E8A-4147-A177-3AD203B41FA5}">
                      <a16:colId xmlns:a16="http://schemas.microsoft.com/office/drawing/2014/main" val="1512139095"/>
                    </a:ext>
                  </a:extLst>
                </a:gridCol>
              </a:tblGrid>
              <a:tr h="557509">
                <a:tc>
                  <a:txBody>
                    <a:bodyPr/>
                    <a:lstStyle/>
                    <a:p>
                      <a:pPr algn="l" fontAlgn="t"/>
                      <a:r>
                        <a:rPr lang="nl-BE" sz="1500" b="1">
                          <a:solidFill>
                            <a:srgbClr val="7A869A"/>
                          </a:solidFill>
                          <a:effectLst/>
                        </a:rPr>
                        <a:t>Key</a:t>
                      </a:r>
                    </a:p>
                  </a:txBody>
                  <a:tcPr marL="42784" marR="42784" marT="29949" marB="2994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500" b="1">
                          <a:solidFill>
                            <a:srgbClr val="7A869A"/>
                          </a:solidFill>
                          <a:effectLst/>
                        </a:rPr>
                        <a:t>Summary</a:t>
                      </a:r>
                    </a:p>
                  </a:txBody>
                  <a:tcPr marL="42784" marR="42784" marT="29949" marB="2994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500" b="1">
                          <a:solidFill>
                            <a:srgbClr val="7A869A"/>
                          </a:solidFill>
                          <a:effectLst/>
                        </a:rPr>
                        <a:t>Issue Type</a:t>
                      </a:r>
                    </a:p>
                  </a:txBody>
                  <a:tcPr marL="42784" marR="42784" marT="29949" marB="2994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500" b="1">
                          <a:solidFill>
                            <a:srgbClr val="7A869A"/>
                          </a:solidFill>
                          <a:effectLst/>
                        </a:rPr>
                        <a:t>Priority</a:t>
                      </a:r>
                    </a:p>
                  </a:txBody>
                  <a:tcPr marL="42784" marR="42784" marT="29949" marB="2994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500" b="1">
                          <a:solidFill>
                            <a:srgbClr val="7A869A"/>
                          </a:solidFill>
                          <a:effectLst/>
                        </a:rPr>
                        <a:t>Status</a:t>
                      </a:r>
                    </a:p>
                  </a:txBody>
                  <a:tcPr marL="42784" marR="42784" marT="29949" marB="2994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500" b="1">
                          <a:solidFill>
                            <a:srgbClr val="7A869A"/>
                          </a:solidFill>
                          <a:effectLst/>
                        </a:rPr>
                        <a:t>Story Points (22)</a:t>
                      </a:r>
                    </a:p>
                  </a:txBody>
                  <a:tcPr marL="42784" marR="42784" marT="29949" marB="2994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5548958"/>
                  </a:ext>
                </a:extLst>
              </a:tr>
              <a:tr h="557509">
                <a:tc>
                  <a:txBody>
                    <a:bodyPr/>
                    <a:lstStyle/>
                    <a:p>
                      <a:pPr algn="l" fontAlgn="t"/>
                      <a:r>
                        <a:rPr lang="nl-BE" sz="1500" u="none" strike="noStrike">
                          <a:solidFill>
                            <a:srgbClr val="0052CC"/>
                          </a:solidFill>
                          <a:effectLst/>
                          <a:hlinkClick r:id="rId2"/>
                        </a:rPr>
                        <a:t>IOT18LF1-52</a:t>
                      </a:r>
                      <a:endParaRPr lang="nl-BE" sz="1500">
                        <a:effectLst/>
                      </a:endParaRPr>
                    </a:p>
                  </a:txBody>
                  <a:tcPr marL="42784" marR="42784" marT="29949" marB="2994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As a user, I want an electrical circuit for tracking nutrient levels</a:t>
                      </a:r>
                    </a:p>
                  </a:txBody>
                  <a:tcPr marL="42784" marR="42784" marT="29949" marB="2994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500">
                          <a:effectLst/>
                        </a:rPr>
                        <a:t>Story</a:t>
                      </a:r>
                    </a:p>
                  </a:txBody>
                  <a:tcPr marL="42784" marR="42784" marT="29949" marB="2994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500">
                          <a:effectLst/>
                        </a:rPr>
                        <a:t>Medium</a:t>
                      </a:r>
                    </a:p>
                  </a:txBody>
                  <a:tcPr marL="42784" marR="42784" marT="29949" marB="2994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500" b="1" u="none" strike="noStrike" cap="all">
                          <a:solidFill>
                            <a:srgbClr val="594300"/>
                          </a:solidFill>
                          <a:effectLst/>
                        </a:rPr>
                        <a:t>IN PROGRESS</a:t>
                      </a:r>
                      <a:endParaRPr lang="nl-BE" sz="1500">
                        <a:effectLst/>
                      </a:endParaRPr>
                    </a:p>
                  </a:txBody>
                  <a:tcPr marL="42784" marR="42784" marT="29949" marB="2994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500">
                          <a:effectLst/>
                        </a:rPr>
                        <a:t>8</a:t>
                      </a:r>
                    </a:p>
                  </a:txBody>
                  <a:tcPr marL="42784" marR="42784" marT="29949" marB="2994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6567955"/>
                  </a:ext>
                </a:extLst>
              </a:tr>
              <a:tr h="557509">
                <a:tc>
                  <a:txBody>
                    <a:bodyPr/>
                    <a:lstStyle/>
                    <a:p>
                      <a:pPr algn="l" fontAlgn="t"/>
                      <a:r>
                        <a:rPr lang="nl-BE" sz="1500" u="none" strike="noStrike">
                          <a:solidFill>
                            <a:srgbClr val="0052CC"/>
                          </a:solidFill>
                          <a:effectLst/>
                          <a:hlinkClick r:id="rId3"/>
                        </a:rPr>
                        <a:t>IOT18LF1-68</a:t>
                      </a:r>
                      <a:endParaRPr lang="nl-BE" sz="1500">
                        <a:effectLst/>
                      </a:endParaRPr>
                    </a:p>
                  </a:txBody>
                  <a:tcPr marL="42784" marR="42784" marT="29949" marB="2994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As a user, I want to receive notifications when there's something wrong with my plants</a:t>
                      </a:r>
                    </a:p>
                  </a:txBody>
                  <a:tcPr marL="42784" marR="42784" marT="29949" marB="2994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500">
                          <a:effectLst/>
                        </a:rPr>
                        <a:t>Story</a:t>
                      </a:r>
                    </a:p>
                  </a:txBody>
                  <a:tcPr marL="42784" marR="42784" marT="29949" marB="2994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500">
                          <a:effectLst/>
                        </a:rPr>
                        <a:t>Medium</a:t>
                      </a:r>
                    </a:p>
                  </a:txBody>
                  <a:tcPr marL="42784" marR="42784" marT="29949" marB="2994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500" b="1" u="none" strike="noStrike" cap="all">
                          <a:solidFill>
                            <a:srgbClr val="4A6785"/>
                          </a:solidFill>
                          <a:effectLst/>
                        </a:rPr>
                        <a:t>TO DO</a:t>
                      </a:r>
                      <a:endParaRPr lang="nl-BE" sz="1500">
                        <a:effectLst/>
                      </a:endParaRPr>
                    </a:p>
                  </a:txBody>
                  <a:tcPr marL="42784" marR="42784" marT="29949" marB="2994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500">
                          <a:effectLst/>
                        </a:rPr>
                        <a:t>3</a:t>
                      </a:r>
                    </a:p>
                  </a:txBody>
                  <a:tcPr marL="42784" marR="42784" marT="29949" marB="2994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3050694"/>
                  </a:ext>
                </a:extLst>
              </a:tr>
              <a:tr h="557509">
                <a:tc>
                  <a:txBody>
                    <a:bodyPr/>
                    <a:lstStyle/>
                    <a:p>
                      <a:pPr algn="l" fontAlgn="t"/>
                      <a:r>
                        <a:rPr lang="nl-BE" sz="1500" u="none" strike="noStrike">
                          <a:solidFill>
                            <a:srgbClr val="0052CC"/>
                          </a:solidFill>
                          <a:effectLst/>
                          <a:hlinkClick r:id="rId4"/>
                        </a:rPr>
                        <a:t>IOT18LF1-105</a:t>
                      </a:r>
                      <a:endParaRPr lang="nl-BE" sz="1500">
                        <a:effectLst/>
                      </a:endParaRPr>
                    </a:p>
                  </a:txBody>
                  <a:tcPr marL="42784" marR="42784" marT="29949" marB="2994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As a designer, I want the camera to be protected in a case</a:t>
                      </a:r>
                    </a:p>
                  </a:txBody>
                  <a:tcPr marL="42784" marR="42784" marT="29949" marB="2994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500">
                          <a:effectLst/>
                        </a:rPr>
                        <a:t>Story</a:t>
                      </a:r>
                    </a:p>
                  </a:txBody>
                  <a:tcPr marL="42784" marR="42784" marT="29949" marB="2994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500">
                          <a:effectLst/>
                        </a:rPr>
                        <a:t>Medium</a:t>
                      </a:r>
                    </a:p>
                  </a:txBody>
                  <a:tcPr marL="42784" marR="42784" marT="29949" marB="2994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500" b="1" u="none" strike="noStrike" cap="all">
                          <a:solidFill>
                            <a:srgbClr val="4A6785"/>
                          </a:solidFill>
                          <a:effectLst/>
                        </a:rPr>
                        <a:t>TO DO</a:t>
                      </a:r>
                      <a:endParaRPr lang="nl-BE" sz="1500">
                        <a:effectLst/>
                      </a:endParaRPr>
                    </a:p>
                  </a:txBody>
                  <a:tcPr marL="42784" marR="42784" marT="29949" marB="2994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500">
                          <a:effectLst/>
                        </a:rPr>
                        <a:t>3</a:t>
                      </a:r>
                    </a:p>
                  </a:txBody>
                  <a:tcPr marL="42784" marR="42784" marT="29949" marB="2994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8227055"/>
                  </a:ext>
                </a:extLst>
              </a:tr>
              <a:tr h="557509">
                <a:tc>
                  <a:txBody>
                    <a:bodyPr/>
                    <a:lstStyle/>
                    <a:p>
                      <a:pPr algn="l" fontAlgn="t"/>
                      <a:r>
                        <a:rPr lang="nl-BE" sz="1500" u="none" strike="noStrike">
                          <a:solidFill>
                            <a:srgbClr val="0052CC"/>
                          </a:solidFill>
                          <a:effectLst/>
                          <a:hlinkClick r:id="rId5"/>
                        </a:rPr>
                        <a:t>IOT18LF1-148</a:t>
                      </a:r>
                      <a:endParaRPr lang="nl-BE" sz="1500">
                        <a:effectLst/>
                      </a:endParaRPr>
                    </a:p>
                  </a:txBody>
                  <a:tcPr marL="42784" marR="42784" marT="29949" marB="2994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As a product designer I want to have transitors on electrical boards to turn certain parts on or off</a:t>
                      </a:r>
                    </a:p>
                  </a:txBody>
                  <a:tcPr marL="42784" marR="42784" marT="29949" marB="2994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500">
                          <a:effectLst/>
                        </a:rPr>
                        <a:t>Story</a:t>
                      </a:r>
                    </a:p>
                  </a:txBody>
                  <a:tcPr marL="42784" marR="42784" marT="29949" marB="2994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500">
                          <a:effectLst/>
                        </a:rPr>
                        <a:t>Medium</a:t>
                      </a:r>
                    </a:p>
                  </a:txBody>
                  <a:tcPr marL="42784" marR="42784" marT="29949" marB="2994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500" b="1" u="none" strike="noStrike" cap="all">
                          <a:solidFill>
                            <a:srgbClr val="594300"/>
                          </a:solidFill>
                          <a:effectLst/>
                        </a:rPr>
                        <a:t>IN PROGRESS</a:t>
                      </a:r>
                      <a:endParaRPr lang="nl-BE" sz="1500">
                        <a:effectLst/>
                      </a:endParaRPr>
                    </a:p>
                  </a:txBody>
                  <a:tcPr marL="42784" marR="42784" marT="29949" marB="2994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500">
                          <a:effectLst/>
                        </a:rPr>
                        <a:t>5</a:t>
                      </a:r>
                    </a:p>
                  </a:txBody>
                  <a:tcPr marL="42784" marR="42784" marT="29949" marB="2994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626257"/>
                  </a:ext>
                </a:extLst>
              </a:tr>
              <a:tr h="557509">
                <a:tc>
                  <a:txBody>
                    <a:bodyPr/>
                    <a:lstStyle/>
                    <a:p>
                      <a:pPr algn="l" fontAlgn="t"/>
                      <a:r>
                        <a:rPr lang="nl-BE" sz="1500" u="none" strike="noStrike">
                          <a:solidFill>
                            <a:srgbClr val="0052CC"/>
                          </a:solidFill>
                          <a:effectLst/>
                          <a:hlinkClick r:id="rId6"/>
                        </a:rPr>
                        <a:t>IOT18LF1-150</a:t>
                      </a:r>
                      <a:endParaRPr lang="nl-BE" sz="1500">
                        <a:effectLst/>
                      </a:endParaRPr>
                    </a:p>
                  </a:txBody>
                  <a:tcPr marL="42784" marR="42784" marT="29949" marB="2994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As a developer I want to remotely access the API.</a:t>
                      </a:r>
                    </a:p>
                  </a:txBody>
                  <a:tcPr marL="42784" marR="42784" marT="29949" marB="2994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500">
                          <a:effectLst/>
                        </a:rPr>
                        <a:t>Story</a:t>
                      </a:r>
                    </a:p>
                  </a:txBody>
                  <a:tcPr marL="42784" marR="42784" marT="29949" marB="2994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500">
                          <a:effectLst/>
                        </a:rPr>
                        <a:t>Medium</a:t>
                      </a:r>
                    </a:p>
                  </a:txBody>
                  <a:tcPr marL="42784" marR="42784" marT="29949" marB="2994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500" b="1" u="none" strike="noStrike" cap="all">
                          <a:solidFill>
                            <a:srgbClr val="594300"/>
                          </a:solidFill>
                          <a:effectLst/>
                        </a:rPr>
                        <a:t>IN PROGRESS</a:t>
                      </a:r>
                      <a:endParaRPr lang="nl-BE" sz="1500">
                        <a:effectLst/>
                      </a:endParaRPr>
                    </a:p>
                  </a:txBody>
                  <a:tcPr marL="42784" marR="42784" marT="29949" marB="2994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500">
                          <a:effectLst/>
                        </a:rPr>
                        <a:t>3</a:t>
                      </a:r>
                    </a:p>
                  </a:txBody>
                  <a:tcPr marL="42784" marR="42784" marT="29949" marB="2994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5068915"/>
                  </a:ext>
                </a:extLst>
              </a:tr>
            </a:tbl>
          </a:graphicData>
        </a:graphic>
      </p:graphicFrame>
      <p:sp>
        <p:nvSpPr>
          <p:cNvPr id="36" name="Tekstvak 35">
            <a:extLst>
              <a:ext uri="{FF2B5EF4-FFF2-40B4-BE49-F238E27FC236}">
                <a16:creationId xmlns:a16="http://schemas.microsoft.com/office/drawing/2014/main" id="{234EB641-E85C-493F-A933-CA0A3632FFEB}"/>
              </a:ext>
            </a:extLst>
          </p:cNvPr>
          <p:cNvSpPr txBox="1"/>
          <p:nvPr/>
        </p:nvSpPr>
        <p:spPr>
          <a:xfrm>
            <a:off x="1316461" y="651934"/>
            <a:ext cx="3447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NOT COMPLETED</a:t>
            </a:r>
            <a:endParaRPr lang="nl-BE" b="1" dirty="0"/>
          </a:p>
        </p:txBody>
      </p:sp>
    </p:spTree>
    <p:extLst>
      <p:ext uri="{BB962C8B-B14F-4D97-AF65-F5344CB8AC3E}">
        <p14:creationId xmlns:p14="http://schemas.microsoft.com/office/powerpoint/2010/main" val="29414484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5F3257-28B9-4782-A436-E7F6E259C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2800" dirty="0">
                <a:hlinkClick r:id="rId2"/>
              </a:rPr>
              <a:t>17/Nov/18 3:23 PM - 24/Nov/18 3:23 PM</a:t>
            </a:r>
            <a:endParaRPr lang="nl-BE" sz="2800" dirty="0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8CE1BC97-A83D-4681-ADA6-4E7E4C150E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865" y="1424064"/>
            <a:ext cx="9998181" cy="4295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2152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utoShape 1" descr="https://jira.ap.be/images/icons/issuetypes/story.svg">
            <a:extLst>
              <a:ext uri="{FF2B5EF4-FFF2-40B4-BE49-F238E27FC236}">
                <a16:creationId xmlns:a16="http://schemas.microsoft.com/office/drawing/2014/main" id="{8BB110A8-513F-4D54-B838-37863E30902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11625" y="1816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4" name="AutoShape 2" descr="https://jira.ap.be/images/icons/priorities/medium.svg">
            <a:extLst>
              <a:ext uri="{FF2B5EF4-FFF2-40B4-BE49-F238E27FC236}">
                <a16:creationId xmlns:a16="http://schemas.microsoft.com/office/drawing/2014/main" id="{875C6551-6E95-4ED3-A1B9-D155861F039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11625" y="1816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5" name="AutoShape 3" descr="https://jira.ap.be/images/icons/issuetypes/story.svg">
            <a:extLst>
              <a:ext uri="{FF2B5EF4-FFF2-40B4-BE49-F238E27FC236}">
                <a16:creationId xmlns:a16="http://schemas.microsoft.com/office/drawing/2014/main" id="{C656E5DC-A280-44AC-B491-BE117493AF9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11625" y="1816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6" name="AutoShape 4" descr="https://jira.ap.be/images/icons/priorities/medium.svg">
            <a:extLst>
              <a:ext uri="{FF2B5EF4-FFF2-40B4-BE49-F238E27FC236}">
                <a16:creationId xmlns:a16="http://schemas.microsoft.com/office/drawing/2014/main" id="{E8FC940D-2873-4427-A76B-8A75FB702F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11625" y="1816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7" name="AutoShape 5" descr="https://jira.ap.be/images/icons/issuetypes/story.svg">
            <a:extLst>
              <a:ext uri="{FF2B5EF4-FFF2-40B4-BE49-F238E27FC236}">
                <a16:creationId xmlns:a16="http://schemas.microsoft.com/office/drawing/2014/main" id="{F6D9AFB5-0D68-4784-B259-5815FE39840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11625" y="1816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8" name="AutoShape 6" descr="https://jira.ap.be/images/icons/priorities/medium.svg">
            <a:extLst>
              <a:ext uri="{FF2B5EF4-FFF2-40B4-BE49-F238E27FC236}">
                <a16:creationId xmlns:a16="http://schemas.microsoft.com/office/drawing/2014/main" id="{84C8F87D-5883-4276-A824-3A3C0DC8368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11625" y="1816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9" name="AutoShape 7" descr="https://jira.ap.be/images/icons/issuetypes/story.svg">
            <a:extLst>
              <a:ext uri="{FF2B5EF4-FFF2-40B4-BE49-F238E27FC236}">
                <a16:creationId xmlns:a16="http://schemas.microsoft.com/office/drawing/2014/main" id="{66F384B6-0299-4FD9-926F-38C6EA9A5A4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11625" y="1816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10" name="AutoShape 8" descr="https://jira.ap.be/images/icons/priorities/medium.svg">
            <a:extLst>
              <a:ext uri="{FF2B5EF4-FFF2-40B4-BE49-F238E27FC236}">
                <a16:creationId xmlns:a16="http://schemas.microsoft.com/office/drawing/2014/main" id="{7775B5B7-042F-4936-A5AE-E744A6A52D0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11625" y="1816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11" name="AutoShape 9" descr="https://jira.ap.be/images/icons/issuetypes/story.svg">
            <a:extLst>
              <a:ext uri="{FF2B5EF4-FFF2-40B4-BE49-F238E27FC236}">
                <a16:creationId xmlns:a16="http://schemas.microsoft.com/office/drawing/2014/main" id="{03A9FA37-BC49-4DEE-9097-5F4BE03F7B7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11625" y="1816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12" name="AutoShape 10" descr="https://jira.ap.be/images/icons/priorities/medium.svg">
            <a:extLst>
              <a:ext uri="{FF2B5EF4-FFF2-40B4-BE49-F238E27FC236}">
                <a16:creationId xmlns:a16="http://schemas.microsoft.com/office/drawing/2014/main" id="{89EA05C1-186F-43F9-A83B-BE35704A05C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11625" y="1816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13" name="AutoShape 11" descr="https://jira.ap.be/images/icons/issuetypes/story.svg">
            <a:extLst>
              <a:ext uri="{FF2B5EF4-FFF2-40B4-BE49-F238E27FC236}">
                <a16:creationId xmlns:a16="http://schemas.microsoft.com/office/drawing/2014/main" id="{DA932FA1-1A55-4A9D-8DDA-154DE78DC8D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11625" y="1816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14" name="AutoShape 12" descr="https://jira.ap.be/images/icons/priorities/medium.svg">
            <a:extLst>
              <a:ext uri="{FF2B5EF4-FFF2-40B4-BE49-F238E27FC236}">
                <a16:creationId xmlns:a16="http://schemas.microsoft.com/office/drawing/2014/main" id="{99E232E1-D973-4684-A24D-D4C03825236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11625" y="1816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15" name="AutoShape 13" descr="https://jira.ap.be/images/icons/issuetypes/story.svg">
            <a:extLst>
              <a:ext uri="{FF2B5EF4-FFF2-40B4-BE49-F238E27FC236}">
                <a16:creationId xmlns:a16="http://schemas.microsoft.com/office/drawing/2014/main" id="{3F082287-CD83-4AD2-8F44-B4E8E1CA4DA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11625" y="1816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16" name="AutoShape 14" descr="https://jira.ap.be/images/icons/priorities/medium.svg">
            <a:extLst>
              <a:ext uri="{FF2B5EF4-FFF2-40B4-BE49-F238E27FC236}">
                <a16:creationId xmlns:a16="http://schemas.microsoft.com/office/drawing/2014/main" id="{6D2BAA6D-B2AD-434F-81AA-DBB0C6EB343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11625" y="1816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17" name="AutoShape 15" descr="https://jira.ap.be/images/icons/issuetypes/story.svg">
            <a:extLst>
              <a:ext uri="{FF2B5EF4-FFF2-40B4-BE49-F238E27FC236}">
                <a16:creationId xmlns:a16="http://schemas.microsoft.com/office/drawing/2014/main" id="{0451FDB5-61E9-49CC-9241-D5B2CA66DDB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11625" y="1816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18" name="AutoShape 16" descr="https://jira.ap.be/images/icons/priorities/medium.svg">
            <a:extLst>
              <a:ext uri="{FF2B5EF4-FFF2-40B4-BE49-F238E27FC236}">
                <a16:creationId xmlns:a16="http://schemas.microsoft.com/office/drawing/2014/main" id="{94F2DB53-6009-4C64-BC63-1588CC7C67B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11625" y="1816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graphicFrame>
        <p:nvGraphicFramePr>
          <p:cNvPr id="2" name="Tabel 1">
            <a:extLst>
              <a:ext uri="{FF2B5EF4-FFF2-40B4-BE49-F238E27FC236}">
                <a16:creationId xmlns:a16="http://schemas.microsoft.com/office/drawing/2014/main" id="{E0579D97-236C-4C69-A6D4-06D1BA1A3DDA}"/>
              </a:ext>
            </a:extLst>
          </p:cNvPr>
          <p:cNvGraphicFramePr>
            <a:graphicFrameLocks noGrp="1"/>
          </p:cNvGraphicFramePr>
          <p:nvPr/>
        </p:nvGraphicFramePr>
        <p:xfrm>
          <a:off x="1438097" y="1131994"/>
          <a:ext cx="9317686" cy="4590387"/>
        </p:xfrm>
        <a:graphic>
          <a:graphicData uri="http://schemas.openxmlformats.org/drawingml/2006/table">
            <a:tbl>
              <a:tblPr firstRow="1" bandRow="1"/>
              <a:tblGrid>
                <a:gridCol w="994733">
                  <a:extLst>
                    <a:ext uri="{9D8B030D-6E8A-4147-A177-3AD203B41FA5}">
                      <a16:colId xmlns:a16="http://schemas.microsoft.com/office/drawing/2014/main" val="534344524"/>
                    </a:ext>
                  </a:extLst>
                </a:gridCol>
                <a:gridCol w="5032356">
                  <a:extLst>
                    <a:ext uri="{9D8B030D-6E8A-4147-A177-3AD203B41FA5}">
                      <a16:colId xmlns:a16="http://schemas.microsoft.com/office/drawing/2014/main" val="2163390899"/>
                    </a:ext>
                  </a:extLst>
                </a:gridCol>
                <a:gridCol w="642870">
                  <a:extLst>
                    <a:ext uri="{9D8B030D-6E8A-4147-A177-3AD203B41FA5}">
                      <a16:colId xmlns:a16="http://schemas.microsoft.com/office/drawing/2014/main" val="2074031845"/>
                    </a:ext>
                  </a:extLst>
                </a:gridCol>
                <a:gridCol w="821000">
                  <a:extLst>
                    <a:ext uri="{9D8B030D-6E8A-4147-A177-3AD203B41FA5}">
                      <a16:colId xmlns:a16="http://schemas.microsoft.com/office/drawing/2014/main" val="2658903311"/>
                    </a:ext>
                  </a:extLst>
                </a:gridCol>
                <a:gridCol w="733034">
                  <a:extLst>
                    <a:ext uri="{9D8B030D-6E8A-4147-A177-3AD203B41FA5}">
                      <a16:colId xmlns:a16="http://schemas.microsoft.com/office/drawing/2014/main" val="3371455073"/>
                    </a:ext>
                  </a:extLst>
                </a:gridCol>
                <a:gridCol w="1093693">
                  <a:extLst>
                    <a:ext uri="{9D8B030D-6E8A-4147-A177-3AD203B41FA5}">
                      <a16:colId xmlns:a16="http://schemas.microsoft.com/office/drawing/2014/main" val="95593122"/>
                    </a:ext>
                  </a:extLst>
                </a:gridCol>
              </a:tblGrid>
              <a:tr h="510043">
                <a:tc>
                  <a:txBody>
                    <a:bodyPr/>
                    <a:lstStyle/>
                    <a:p>
                      <a:pPr algn="l" fontAlgn="t"/>
                      <a:r>
                        <a:rPr lang="nl-BE" sz="1400" b="1">
                          <a:solidFill>
                            <a:srgbClr val="7A869A"/>
                          </a:solidFill>
                          <a:effectLst/>
                        </a:rPr>
                        <a:t>Key</a:t>
                      </a:r>
                    </a:p>
                  </a:txBody>
                  <a:tcPr marL="26530" marR="26530" marT="18570" marB="1857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400" b="1">
                          <a:solidFill>
                            <a:srgbClr val="7A869A"/>
                          </a:solidFill>
                          <a:effectLst/>
                        </a:rPr>
                        <a:t>Summary</a:t>
                      </a:r>
                    </a:p>
                  </a:txBody>
                  <a:tcPr marL="26530" marR="26530" marT="18570" marB="1857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400" b="1">
                          <a:solidFill>
                            <a:srgbClr val="7A869A"/>
                          </a:solidFill>
                          <a:effectLst/>
                        </a:rPr>
                        <a:t>Issue Type</a:t>
                      </a:r>
                    </a:p>
                  </a:txBody>
                  <a:tcPr marL="26530" marR="26530" marT="18570" marB="1857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400" b="1">
                          <a:solidFill>
                            <a:srgbClr val="7A869A"/>
                          </a:solidFill>
                          <a:effectLst/>
                        </a:rPr>
                        <a:t>Priority</a:t>
                      </a:r>
                    </a:p>
                  </a:txBody>
                  <a:tcPr marL="26530" marR="26530" marT="18570" marB="1857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400" b="1">
                          <a:solidFill>
                            <a:srgbClr val="7A869A"/>
                          </a:solidFill>
                          <a:effectLst/>
                        </a:rPr>
                        <a:t>Status</a:t>
                      </a:r>
                    </a:p>
                  </a:txBody>
                  <a:tcPr marL="26530" marR="26530" marT="18570" marB="1857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400" b="1">
                          <a:solidFill>
                            <a:srgbClr val="7A869A"/>
                          </a:solidFill>
                          <a:effectLst/>
                        </a:rPr>
                        <a:t>Story Points (42)</a:t>
                      </a:r>
                    </a:p>
                  </a:txBody>
                  <a:tcPr marL="26530" marR="26530" marT="18570" marB="1857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6826163"/>
                  </a:ext>
                </a:extLst>
              </a:tr>
              <a:tr h="510043">
                <a:tc>
                  <a:txBody>
                    <a:bodyPr/>
                    <a:lstStyle/>
                    <a:p>
                      <a:pPr algn="l" fontAlgn="t"/>
                      <a:r>
                        <a:rPr lang="nl-BE" sz="1400" u="none" strike="noStrike">
                          <a:solidFill>
                            <a:srgbClr val="0052CC"/>
                          </a:solidFill>
                          <a:effectLst/>
                          <a:hlinkClick r:id="rId2"/>
                        </a:rPr>
                        <a:t>IOT18LF1-45</a:t>
                      </a:r>
                      <a:endParaRPr lang="nl-BE" sz="1400">
                        <a:effectLst/>
                      </a:endParaRPr>
                    </a:p>
                  </a:txBody>
                  <a:tcPr marL="26530" marR="26530" marT="18570" marB="1857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As a user i want to automatically get the optimal environment for this specific plant.</a:t>
                      </a:r>
                    </a:p>
                  </a:txBody>
                  <a:tcPr marL="26530" marR="26530" marT="18570" marB="1857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400">
                          <a:effectLst/>
                        </a:rPr>
                        <a:t>Story</a:t>
                      </a:r>
                    </a:p>
                  </a:txBody>
                  <a:tcPr marL="26530" marR="26530" marT="18570" marB="1857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400">
                          <a:effectLst/>
                        </a:rPr>
                        <a:t>Medium</a:t>
                      </a:r>
                    </a:p>
                  </a:txBody>
                  <a:tcPr marL="26530" marR="26530" marT="18570" marB="1857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400" b="1" u="none" strike="noStrike" cap="all">
                          <a:solidFill>
                            <a:srgbClr val="14892C"/>
                          </a:solidFill>
                          <a:effectLst/>
                        </a:rPr>
                        <a:t>DONE</a:t>
                      </a:r>
                      <a:endParaRPr lang="nl-BE" sz="1400">
                        <a:effectLst/>
                      </a:endParaRPr>
                    </a:p>
                  </a:txBody>
                  <a:tcPr marL="26530" marR="26530" marT="18570" marB="1857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400">
                          <a:effectLst/>
                        </a:rPr>
                        <a:t>8</a:t>
                      </a:r>
                    </a:p>
                  </a:txBody>
                  <a:tcPr marL="26530" marR="26530" marT="18570" marB="1857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97285"/>
                  </a:ext>
                </a:extLst>
              </a:tr>
              <a:tr h="510043">
                <a:tc>
                  <a:txBody>
                    <a:bodyPr/>
                    <a:lstStyle/>
                    <a:p>
                      <a:pPr algn="l" fontAlgn="t"/>
                      <a:r>
                        <a:rPr lang="nl-BE" sz="1400" u="none" strike="noStrike">
                          <a:solidFill>
                            <a:srgbClr val="0052CC"/>
                          </a:solidFill>
                          <a:effectLst/>
                          <a:hlinkClick r:id="rId3"/>
                        </a:rPr>
                        <a:t>IOT18LF1-52</a:t>
                      </a:r>
                      <a:endParaRPr lang="nl-BE" sz="1400">
                        <a:effectLst/>
                      </a:endParaRPr>
                    </a:p>
                  </a:txBody>
                  <a:tcPr marL="26530" marR="26530" marT="18570" marB="1857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As a user, I want an electrical circuit for tracking nutrient levels</a:t>
                      </a:r>
                    </a:p>
                  </a:txBody>
                  <a:tcPr marL="26530" marR="26530" marT="18570" marB="1857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400">
                          <a:effectLst/>
                        </a:rPr>
                        <a:t>Story</a:t>
                      </a:r>
                    </a:p>
                  </a:txBody>
                  <a:tcPr marL="26530" marR="26530" marT="18570" marB="1857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400">
                          <a:effectLst/>
                        </a:rPr>
                        <a:t>Medium</a:t>
                      </a:r>
                    </a:p>
                  </a:txBody>
                  <a:tcPr marL="26530" marR="26530" marT="18570" marB="1857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400" b="1" u="none" strike="noStrike" cap="all">
                          <a:solidFill>
                            <a:srgbClr val="14892C"/>
                          </a:solidFill>
                          <a:effectLst/>
                        </a:rPr>
                        <a:t>DONE</a:t>
                      </a:r>
                      <a:endParaRPr lang="nl-BE" sz="1400">
                        <a:effectLst/>
                      </a:endParaRPr>
                    </a:p>
                  </a:txBody>
                  <a:tcPr marL="26530" marR="26530" marT="18570" marB="1857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400">
                          <a:effectLst/>
                        </a:rPr>
                        <a:t>8</a:t>
                      </a:r>
                    </a:p>
                  </a:txBody>
                  <a:tcPr marL="26530" marR="26530" marT="18570" marB="1857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3172093"/>
                  </a:ext>
                </a:extLst>
              </a:tr>
              <a:tr h="510043">
                <a:tc>
                  <a:txBody>
                    <a:bodyPr/>
                    <a:lstStyle/>
                    <a:p>
                      <a:pPr algn="l" fontAlgn="t"/>
                      <a:r>
                        <a:rPr lang="nl-BE" sz="1400" u="none" strike="noStrike">
                          <a:solidFill>
                            <a:srgbClr val="0052CC"/>
                          </a:solidFill>
                          <a:effectLst/>
                          <a:hlinkClick r:id="rId4"/>
                        </a:rPr>
                        <a:t>IOT18LF1-148</a:t>
                      </a:r>
                      <a:endParaRPr lang="nl-BE" sz="1400">
                        <a:effectLst/>
                      </a:endParaRPr>
                    </a:p>
                  </a:txBody>
                  <a:tcPr marL="26530" marR="26530" marT="18570" marB="1857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As a product designer I want to have transitors on electrical boards to turn certain parts on or off</a:t>
                      </a:r>
                    </a:p>
                  </a:txBody>
                  <a:tcPr marL="26530" marR="26530" marT="18570" marB="1857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400">
                          <a:effectLst/>
                        </a:rPr>
                        <a:t>Story</a:t>
                      </a:r>
                    </a:p>
                  </a:txBody>
                  <a:tcPr marL="26530" marR="26530" marT="18570" marB="1857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400">
                          <a:effectLst/>
                        </a:rPr>
                        <a:t>Medium</a:t>
                      </a:r>
                    </a:p>
                  </a:txBody>
                  <a:tcPr marL="26530" marR="26530" marT="18570" marB="1857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400" b="1" u="none" strike="noStrike" cap="all">
                          <a:solidFill>
                            <a:srgbClr val="14892C"/>
                          </a:solidFill>
                          <a:effectLst/>
                        </a:rPr>
                        <a:t>DONE</a:t>
                      </a:r>
                      <a:endParaRPr lang="nl-BE" sz="1400">
                        <a:effectLst/>
                      </a:endParaRPr>
                    </a:p>
                  </a:txBody>
                  <a:tcPr marL="26530" marR="26530" marT="18570" marB="1857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400">
                          <a:effectLst/>
                        </a:rPr>
                        <a:t>5</a:t>
                      </a:r>
                    </a:p>
                  </a:txBody>
                  <a:tcPr marL="26530" marR="26530" marT="18570" marB="1857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2519744"/>
                  </a:ext>
                </a:extLst>
              </a:tr>
              <a:tr h="510043">
                <a:tc>
                  <a:txBody>
                    <a:bodyPr/>
                    <a:lstStyle/>
                    <a:p>
                      <a:pPr algn="l" fontAlgn="t"/>
                      <a:r>
                        <a:rPr lang="nl-BE" sz="1400" u="none" strike="noStrike">
                          <a:solidFill>
                            <a:srgbClr val="0052CC"/>
                          </a:solidFill>
                          <a:effectLst/>
                          <a:hlinkClick r:id="rId5"/>
                        </a:rPr>
                        <a:t>IOT18LF1-150</a:t>
                      </a:r>
                      <a:endParaRPr lang="nl-BE" sz="1400">
                        <a:effectLst/>
                      </a:endParaRPr>
                    </a:p>
                  </a:txBody>
                  <a:tcPr marL="26530" marR="26530" marT="18570" marB="1857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As a developer I want to remotely access the API.</a:t>
                      </a:r>
                    </a:p>
                  </a:txBody>
                  <a:tcPr marL="26530" marR="26530" marT="18570" marB="1857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400">
                          <a:effectLst/>
                        </a:rPr>
                        <a:t>Story</a:t>
                      </a:r>
                    </a:p>
                  </a:txBody>
                  <a:tcPr marL="26530" marR="26530" marT="18570" marB="1857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400">
                          <a:effectLst/>
                        </a:rPr>
                        <a:t>Medium</a:t>
                      </a:r>
                    </a:p>
                  </a:txBody>
                  <a:tcPr marL="26530" marR="26530" marT="18570" marB="1857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400" b="1" u="none" strike="noStrike" cap="all">
                          <a:solidFill>
                            <a:srgbClr val="14892C"/>
                          </a:solidFill>
                          <a:effectLst/>
                        </a:rPr>
                        <a:t>DONE</a:t>
                      </a:r>
                      <a:endParaRPr lang="nl-BE" sz="1400">
                        <a:effectLst/>
                      </a:endParaRPr>
                    </a:p>
                  </a:txBody>
                  <a:tcPr marL="26530" marR="26530" marT="18570" marB="1857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400">
                          <a:effectLst/>
                        </a:rPr>
                        <a:t>3</a:t>
                      </a:r>
                    </a:p>
                  </a:txBody>
                  <a:tcPr marL="26530" marR="26530" marT="18570" marB="1857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100771"/>
                  </a:ext>
                </a:extLst>
              </a:tr>
              <a:tr h="510043">
                <a:tc>
                  <a:txBody>
                    <a:bodyPr/>
                    <a:lstStyle/>
                    <a:p>
                      <a:pPr algn="l" fontAlgn="t"/>
                      <a:r>
                        <a:rPr lang="nl-BE" sz="1400" u="none" strike="noStrike">
                          <a:solidFill>
                            <a:srgbClr val="0052CC"/>
                          </a:solidFill>
                          <a:effectLst/>
                          <a:hlinkClick r:id="rId6"/>
                        </a:rPr>
                        <a:t>IOT18LF1-156</a:t>
                      </a:r>
                      <a:endParaRPr lang="nl-BE" sz="1400">
                        <a:effectLst/>
                      </a:endParaRPr>
                    </a:p>
                  </a:txBody>
                  <a:tcPr marL="26530" marR="26530" marT="18570" marB="1857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As a user, I want to be able to add a new lab farm</a:t>
                      </a:r>
                    </a:p>
                  </a:txBody>
                  <a:tcPr marL="26530" marR="26530" marT="18570" marB="1857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400">
                          <a:effectLst/>
                        </a:rPr>
                        <a:t>Story</a:t>
                      </a:r>
                    </a:p>
                  </a:txBody>
                  <a:tcPr marL="26530" marR="26530" marT="18570" marB="1857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400">
                          <a:effectLst/>
                        </a:rPr>
                        <a:t>Medium</a:t>
                      </a:r>
                    </a:p>
                  </a:txBody>
                  <a:tcPr marL="26530" marR="26530" marT="18570" marB="1857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400" b="1" u="none" strike="noStrike" cap="all">
                          <a:solidFill>
                            <a:srgbClr val="14892C"/>
                          </a:solidFill>
                          <a:effectLst/>
                        </a:rPr>
                        <a:t>DONE</a:t>
                      </a:r>
                      <a:endParaRPr lang="nl-BE" sz="1400">
                        <a:effectLst/>
                      </a:endParaRPr>
                    </a:p>
                  </a:txBody>
                  <a:tcPr marL="26530" marR="26530" marT="18570" marB="1857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400">
                          <a:effectLst/>
                        </a:rPr>
                        <a:t>5</a:t>
                      </a:r>
                    </a:p>
                  </a:txBody>
                  <a:tcPr marL="26530" marR="26530" marT="18570" marB="1857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5969064"/>
                  </a:ext>
                </a:extLst>
              </a:tr>
              <a:tr h="510043">
                <a:tc>
                  <a:txBody>
                    <a:bodyPr/>
                    <a:lstStyle/>
                    <a:p>
                      <a:pPr algn="l" fontAlgn="t"/>
                      <a:r>
                        <a:rPr lang="nl-BE" sz="1400" u="none" strike="noStrike">
                          <a:solidFill>
                            <a:srgbClr val="0052CC"/>
                          </a:solidFill>
                          <a:effectLst/>
                          <a:hlinkClick r:id="rId7"/>
                        </a:rPr>
                        <a:t>IOT18LF1-167</a:t>
                      </a:r>
                      <a:endParaRPr lang="nl-BE" sz="1400">
                        <a:effectLst/>
                      </a:endParaRPr>
                    </a:p>
                  </a:txBody>
                  <a:tcPr marL="26530" marR="26530" marT="18570" marB="1857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As a developer I want a central controller for image handling.</a:t>
                      </a:r>
                    </a:p>
                  </a:txBody>
                  <a:tcPr marL="26530" marR="26530" marT="18570" marB="1857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400">
                          <a:effectLst/>
                        </a:rPr>
                        <a:t>Story</a:t>
                      </a:r>
                    </a:p>
                  </a:txBody>
                  <a:tcPr marL="26530" marR="26530" marT="18570" marB="1857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400">
                          <a:effectLst/>
                        </a:rPr>
                        <a:t>Medium</a:t>
                      </a:r>
                    </a:p>
                  </a:txBody>
                  <a:tcPr marL="26530" marR="26530" marT="18570" marB="1857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400" b="1" u="none" strike="noStrike" cap="all">
                          <a:solidFill>
                            <a:srgbClr val="14892C"/>
                          </a:solidFill>
                          <a:effectLst/>
                        </a:rPr>
                        <a:t>DONE</a:t>
                      </a:r>
                      <a:endParaRPr lang="nl-BE" sz="1400">
                        <a:effectLst/>
                      </a:endParaRPr>
                    </a:p>
                  </a:txBody>
                  <a:tcPr marL="26530" marR="26530" marT="18570" marB="1857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400">
                          <a:effectLst/>
                        </a:rPr>
                        <a:t>3</a:t>
                      </a:r>
                    </a:p>
                  </a:txBody>
                  <a:tcPr marL="26530" marR="26530" marT="18570" marB="1857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4094556"/>
                  </a:ext>
                </a:extLst>
              </a:tr>
              <a:tr h="510043">
                <a:tc>
                  <a:txBody>
                    <a:bodyPr/>
                    <a:lstStyle/>
                    <a:p>
                      <a:pPr algn="l" fontAlgn="t"/>
                      <a:r>
                        <a:rPr lang="nl-BE" sz="1400" u="none" strike="noStrike">
                          <a:solidFill>
                            <a:srgbClr val="0052CC"/>
                          </a:solidFill>
                          <a:effectLst/>
                          <a:hlinkClick r:id="rId8"/>
                        </a:rPr>
                        <a:t>IOT18LF1-168</a:t>
                      </a:r>
                      <a:endParaRPr lang="nl-BE" sz="1400">
                        <a:effectLst/>
                      </a:endParaRPr>
                    </a:p>
                  </a:txBody>
                  <a:tcPr marL="26530" marR="26530" marT="18570" marB="1857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As a developer i want image's to be automatically uploaded to the API.</a:t>
                      </a:r>
                    </a:p>
                  </a:txBody>
                  <a:tcPr marL="26530" marR="26530" marT="18570" marB="1857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400">
                          <a:effectLst/>
                        </a:rPr>
                        <a:t>Story</a:t>
                      </a:r>
                    </a:p>
                  </a:txBody>
                  <a:tcPr marL="26530" marR="26530" marT="18570" marB="1857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400">
                          <a:effectLst/>
                        </a:rPr>
                        <a:t>Medium</a:t>
                      </a:r>
                    </a:p>
                  </a:txBody>
                  <a:tcPr marL="26530" marR="26530" marT="18570" marB="1857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400" b="1" u="none" strike="noStrike" cap="all">
                          <a:solidFill>
                            <a:srgbClr val="14892C"/>
                          </a:solidFill>
                          <a:effectLst/>
                        </a:rPr>
                        <a:t>DONE</a:t>
                      </a:r>
                      <a:endParaRPr lang="nl-BE" sz="1400">
                        <a:effectLst/>
                      </a:endParaRPr>
                    </a:p>
                  </a:txBody>
                  <a:tcPr marL="26530" marR="26530" marT="18570" marB="1857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400">
                          <a:effectLst/>
                        </a:rPr>
                        <a:t>5</a:t>
                      </a:r>
                    </a:p>
                  </a:txBody>
                  <a:tcPr marL="26530" marR="26530" marT="18570" marB="1857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7522561"/>
                  </a:ext>
                </a:extLst>
              </a:tr>
              <a:tr h="510043">
                <a:tc>
                  <a:txBody>
                    <a:bodyPr/>
                    <a:lstStyle/>
                    <a:p>
                      <a:pPr algn="l" fontAlgn="t"/>
                      <a:r>
                        <a:rPr lang="nl-BE" sz="1400" u="none" strike="noStrike">
                          <a:solidFill>
                            <a:srgbClr val="0052CC"/>
                          </a:solidFill>
                          <a:effectLst/>
                          <a:hlinkClick r:id="rId9"/>
                        </a:rPr>
                        <a:t>IOT18LF1-169</a:t>
                      </a:r>
                      <a:endParaRPr lang="nl-BE" sz="1400">
                        <a:effectLst/>
                      </a:endParaRPr>
                    </a:p>
                  </a:txBody>
                  <a:tcPr marL="26530" marR="26530" marT="18570" marB="1857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As a developer, I need to make sure that the database can aquire all data sent from the master.</a:t>
                      </a:r>
                    </a:p>
                  </a:txBody>
                  <a:tcPr marL="26530" marR="26530" marT="18570" marB="1857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400">
                          <a:effectLst/>
                        </a:rPr>
                        <a:t>Story</a:t>
                      </a:r>
                    </a:p>
                  </a:txBody>
                  <a:tcPr marL="26530" marR="26530" marT="18570" marB="1857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400">
                          <a:effectLst/>
                        </a:rPr>
                        <a:t>Medium</a:t>
                      </a:r>
                    </a:p>
                  </a:txBody>
                  <a:tcPr marL="26530" marR="26530" marT="18570" marB="1857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400" b="1" u="none" strike="noStrike" cap="all">
                          <a:solidFill>
                            <a:srgbClr val="14892C"/>
                          </a:solidFill>
                          <a:effectLst/>
                        </a:rPr>
                        <a:t>DONE</a:t>
                      </a:r>
                      <a:endParaRPr lang="nl-BE" sz="1400">
                        <a:effectLst/>
                      </a:endParaRPr>
                    </a:p>
                  </a:txBody>
                  <a:tcPr marL="26530" marR="26530" marT="18570" marB="1857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400">
                          <a:effectLst/>
                        </a:rPr>
                        <a:t>5</a:t>
                      </a:r>
                    </a:p>
                  </a:txBody>
                  <a:tcPr marL="26530" marR="26530" marT="18570" marB="1857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3489194"/>
                  </a:ext>
                </a:extLst>
              </a:tr>
            </a:tbl>
          </a:graphicData>
        </a:graphic>
      </p:graphicFrame>
      <p:sp>
        <p:nvSpPr>
          <p:cNvPr id="35" name="Tekstvak 34">
            <a:extLst>
              <a:ext uri="{FF2B5EF4-FFF2-40B4-BE49-F238E27FC236}">
                <a16:creationId xmlns:a16="http://schemas.microsoft.com/office/drawing/2014/main" id="{C2789F8B-5363-4BA8-9859-583D6023BE06}"/>
              </a:ext>
            </a:extLst>
          </p:cNvPr>
          <p:cNvSpPr txBox="1"/>
          <p:nvPr/>
        </p:nvSpPr>
        <p:spPr>
          <a:xfrm>
            <a:off x="1316461" y="651934"/>
            <a:ext cx="3447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COMPLETED</a:t>
            </a:r>
            <a:endParaRPr lang="nl-BE" b="1" dirty="0"/>
          </a:p>
        </p:txBody>
      </p:sp>
    </p:spTree>
    <p:extLst>
      <p:ext uri="{BB962C8B-B14F-4D97-AF65-F5344CB8AC3E}">
        <p14:creationId xmlns:p14="http://schemas.microsoft.com/office/powerpoint/2010/main" val="39391328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utoShape 1" descr="https://jira.ap.be/images/icons/issuetypes/story.svg">
            <a:extLst>
              <a:ext uri="{FF2B5EF4-FFF2-40B4-BE49-F238E27FC236}">
                <a16:creationId xmlns:a16="http://schemas.microsoft.com/office/drawing/2014/main" id="{9289E6F5-E815-4D20-A22D-C0D9462DD0B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92538" y="214471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4" name="AutoShape 2" descr="https://jira.ap.be/images/icons/priorities/medium.svg">
            <a:extLst>
              <a:ext uri="{FF2B5EF4-FFF2-40B4-BE49-F238E27FC236}">
                <a16:creationId xmlns:a16="http://schemas.microsoft.com/office/drawing/2014/main" id="{A7B9A05A-0796-494A-9DC4-6853311C90C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92538" y="214471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5" name="AutoShape 3" descr="https://jira.ap.be/images/icons/issuetypes/story.svg">
            <a:extLst>
              <a:ext uri="{FF2B5EF4-FFF2-40B4-BE49-F238E27FC236}">
                <a16:creationId xmlns:a16="http://schemas.microsoft.com/office/drawing/2014/main" id="{25E878C9-8438-4620-99C8-57DF0F61685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92538" y="214471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6" name="AutoShape 4" descr="https://jira.ap.be/images/icons/priorities/medium.svg">
            <a:extLst>
              <a:ext uri="{FF2B5EF4-FFF2-40B4-BE49-F238E27FC236}">
                <a16:creationId xmlns:a16="http://schemas.microsoft.com/office/drawing/2014/main" id="{8FFA0443-39C7-40C0-B7D8-264853C7E4D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92538" y="214471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7" name="AutoShape 5" descr="https://jira.ap.be/images/icons/issuetypes/story.svg">
            <a:extLst>
              <a:ext uri="{FF2B5EF4-FFF2-40B4-BE49-F238E27FC236}">
                <a16:creationId xmlns:a16="http://schemas.microsoft.com/office/drawing/2014/main" id="{D6256AA8-473E-4E87-A725-9ACFFBDB38B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92538" y="214471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8" name="AutoShape 6" descr="https://jira.ap.be/images/icons/priorities/medium.svg">
            <a:extLst>
              <a:ext uri="{FF2B5EF4-FFF2-40B4-BE49-F238E27FC236}">
                <a16:creationId xmlns:a16="http://schemas.microsoft.com/office/drawing/2014/main" id="{1B9EE106-AB48-405D-8EBC-5F33EF45A29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92538" y="214471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9" name="AutoShape 7" descr="https://jira.ap.be/images/icons/issuetypes/story.svg">
            <a:extLst>
              <a:ext uri="{FF2B5EF4-FFF2-40B4-BE49-F238E27FC236}">
                <a16:creationId xmlns:a16="http://schemas.microsoft.com/office/drawing/2014/main" id="{DF41865A-352A-4183-9B10-98FC2BE9AA5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92538" y="214471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10" name="AutoShape 8" descr="https://jira.ap.be/images/icons/priorities/medium.svg">
            <a:extLst>
              <a:ext uri="{FF2B5EF4-FFF2-40B4-BE49-F238E27FC236}">
                <a16:creationId xmlns:a16="http://schemas.microsoft.com/office/drawing/2014/main" id="{AED90C0E-91FC-4382-8E96-92653193B02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92538" y="214471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11" name="AutoShape 9" descr="https://jira.ap.be/images/icons/issuetypes/story.svg">
            <a:extLst>
              <a:ext uri="{FF2B5EF4-FFF2-40B4-BE49-F238E27FC236}">
                <a16:creationId xmlns:a16="http://schemas.microsoft.com/office/drawing/2014/main" id="{8AE8A8B2-4A85-45D3-9BC5-EA426FC56C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92538" y="214471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12" name="AutoShape 10" descr="https://jira.ap.be/images/icons/priorities/medium.svg">
            <a:extLst>
              <a:ext uri="{FF2B5EF4-FFF2-40B4-BE49-F238E27FC236}">
                <a16:creationId xmlns:a16="http://schemas.microsoft.com/office/drawing/2014/main" id="{1CF33883-EBEF-460B-91DE-CAD2AEF8A5E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92538" y="214471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13" name="AutoShape 11" descr="https://jira.ap.be/images/icons/issuetypes/story.svg">
            <a:extLst>
              <a:ext uri="{FF2B5EF4-FFF2-40B4-BE49-F238E27FC236}">
                <a16:creationId xmlns:a16="http://schemas.microsoft.com/office/drawing/2014/main" id="{A677F651-80BA-4949-BCEE-5A64278A2ED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92538" y="214471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14" name="AutoShape 12" descr="https://jira.ap.be/images/icons/priorities/medium.svg">
            <a:extLst>
              <a:ext uri="{FF2B5EF4-FFF2-40B4-BE49-F238E27FC236}">
                <a16:creationId xmlns:a16="http://schemas.microsoft.com/office/drawing/2014/main" id="{E789A774-2490-4BEA-83BF-D7B4CD05B43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92538" y="214471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graphicFrame>
        <p:nvGraphicFramePr>
          <p:cNvPr id="2" name="Tabel 1">
            <a:extLst>
              <a:ext uri="{FF2B5EF4-FFF2-40B4-BE49-F238E27FC236}">
                <a16:creationId xmlns:a16="http://schemas.microsoft.com/office/drawing/2014/main" id="{5DD09DA5-F14A-4E05-BEE5-268628247FDE}"/>
              </a:ext>
            </a:extLst>
          </p:cNvPr>
          <p:cNvGraphicFramePr>
            <a:graphicFrameLocks noGrp="1"/>
          </p:cNvGraphicFramePr>
          <p:nvPr/>
        </p:nvGraphicFramePr>
        <p:xfrm>
          <a:off x="1126309" y="1504693"/>
          <a:ext cx="9941262" cy="3844988"/>
        </p:xfrm>
        <a:graphic>
          <a:graphicData uri="http://schemas.openxmlformats.org/drawingml/2006/table">
            <a:tbl>
              <a:tblPr firstRow="1" bandRow="1"/>
              <a:tblGrid>
                <a:gridCol w="1063762">
                  <a:extLst>
                    <a:ext uri="{9D8B030D-6E8A-4147-A177-3AD203B41FA5}">
                      <a16:colId xmlns:a16="http://schemas.microsoft.com/office/drawing/2014/main" val="1602086228"/>
                    </a:ext>
                  </a:extLst>
                </a:gridCol>
                <a:gridCol w="4864621">
                  <a:extLst>
                    <a:ext uri="{9D8B030D-6E8A-4147-A177-3AD203B41FA5}">
                      <a16:colId xmlns:a16="http://schemas.microsoft.com/office/drawing/2014/main" val="794985229"/>
                    </a:ext>
                  </a:extLst>
                </a:gridCol>
                <a:gridCol w="694746">
                  <a:extLst>
                    <a:ext uri="{9D8B030D-6E8A-4147-A177-3AD203B41FA5}">
                      <a16:colId xmlns:a16="http://schemas.microsoft.com/office/drawing/2014/main" val="2912936133"/>
                    </a:ext>
                  </a:extLst>
                </a:gridCol>
                <a:gridCol w="881560">
                  <a:extLst>
                    <a:ext uri="{9D8B030D-6E8A-4147-A177-3AD203B41FA5}">
                      <a16:colId xmlns:a16="http://schemas.microsoft.com/office/drawing/2014/main" val="1267893014"/>
                    </a:ext>
                  </a:extLst>
                </a:gridCol>
                <a:gridCol w="1269026">
                  <a:extLst>
                    <a:ext uri="{9D8B030D-6E8A-4147-A177-3AD203B41FA5}">
                      <a16:colId xmlns:a16="http://schemas.microsoft.com/office/drawing/2014/main" val="1192778013"/>
                    </a:ext>
                  </a:extLst>
                </a:gridCol>
                <a:gridCol w="1167547">
                  <a:extLst>
                    <a:ext uri="{9D8B030D-6E8A-4147-A177-3AD203B41FA5}">
                      <a16:colId xmlns:a16="http://schemas.microsoft.com/office/drawing/2014/main" val="1705229918"/>
                    </a:ext>
                  </a:extLst>
                </a:gridCol>
              </a:tblGrid>
              <a:tr h="549284">
                <a:tc>
                  <a:txBody>
                    <a:bodyPr/>
                    <a:lstStyle/>
                    <a:p>
                      <a:pPr algn="l" fontAlgn="t"/>
                      <a:r>
                        <a:rPr lang="nl-BE" sz="1500" b="1">
                          <a:solidFill>
                            <a:srgbClr val="7A869A"/>
                          </a:solidFill>
                          <a:effectLst/>
                        </a:rPr>
                        <a:t>Key</a:t>
                      </a:r>
                    </a:p>
                  </a:txBody>
                  <a:tcPr marL="38091" marR="38091" marT="26664" marB="2666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500" b="1">
                          <a:solidFill>
                            <a:srgbClr val="7A869A"/>
                          </a:solidFill>
                          <a:effectLst/>
                        </a:rPr>
                        <a:t>Summary</a:t>
                      </a:r>
                    </a:p>
                  </a:txBody>
                  <a:tcPr marL="38091" marR="38091" marT="26664" marB="2666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500" b="1">
                          <a:solidFill>
                            <a:srgbClr val="7A869A"/>
                          </a:solidFill>
                          <a:effectLst/>
                        </a:rPr>
                        <a:t>Issue Type</a:t>
                      </a:r>
                    </a:p>
                  </a:txBody>
                  <a:tcPr marL="38091" marR="38091" marT="26664" marB="2666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500" b="1">
                          <a:solidFill>
                            <a:srgbClr val="7A869A"/>
                          </a:solidFill>
                          <a:effectLst/>
                        </a:rPr>
                        <a:t>Priority</a:t>
                      </a:r>
                    </a:p>
                  </a:txBody>
                  <a:tcPr marL="38091" marR="38091" marT="26664" marB="2666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500" b="1">
                          <a:solidFill>
                            <a:srgbClr val="7A869A"/>
                          </a:solidFill>
                          <a:effectLst/>
                        </a:rPr>
                        <a:t>Status</a:t>
                      </a:r>
                    </a:p>
                  </a:txBody>
                  <a:tcPr marL="38091" marR="38091" marT="26664" marB="2666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500" b="1">
                          <a:solidFill>
                            <a:srgbClr val="7A869A"/>
                          </a:solidFill>
                          <a:effectLst/>
                        </a:rPr>
                        <a:t>Story Points (28)</a:t>
                      </a:r>
                    </a:p>
                  </a:txBody>
                  <a:tcPr marL="38091" marR="38091" marT="26664" marB="2666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959076"/>
                  </a:ext>
                </a:extLst>
              </a:tr>
              <a:tr h="549284">
                <a:tc>
                  <a:txBody>
                    <a:bodyPr/>
                    <a:lstStyle/>
                    <a:p>
                      <a:pPr algn="l" fontAlgn="t"/>
                      <a:r>
                        <a:rPr lang="nl-BE" sz="1500" u="none" strike="noStrike">
                          <a:solidFill>
                            <a:srgbClr val="0052CC"/>
                          </a:solidFill>
                          <a:effectLst/>
                          <a:hlinkClick r:id="rId2"/>
                        </a:rPr>
                        <a:t>IOT18LF1-161</a:t>
                      </a:r>
                      <a:endParaRPr lang="nl-BE" sz="1500">
                        <a:effectLst/>
                      </a:endParaRPr>
                    </a:p>
                  </a:txBody>
                  <a:tcPr marL="38091" marR="38091" marT="26664" marB="2666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As a user, I want to be able to edit a labfarm</a:t>
                      </a:r>
                    </a:p>
                  </a:txBody>
                  <a:tcPr marL="38091" marR="38091" marT="26664" marB="2666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500">
                          <a:effectLst/>
                        </a:rPr>
                        <a:t>Story</a:t>
                      </a:r>
                    </a:p>
                  </a:txBody>
                  <a:tcPr marL="38091" marR="38091" marT="26664" marB="2666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500">
                          <a:effectLst/>
                        </a:rPr>
                        <a:t>Medium</a:t>
                      </a:r>
                    </a:p>
                  </a:txBody>
                  <a:tcPr marL="38091" marR="38091" marT="26664" marB="2666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500" b="1" u="none" strike="noStrike" cap="all">
                          <a:solidFill>
                            <a:srgbClr val="4A6785"/>
                          </a:solidFill>
                          <a:effectLst/>
                        </a:rPr>
                        <a:t>TO DO</a:t>
                      </a:r>
                      <a:endParaRPr lang="nl-BE" sz="1500">
                        <a:effectLst/>
                      </a:endParaRPr>
                    </a:p>
                  </a:txBody>
                  <a:tcPr marL="38091" marR="38091" marT="26664" marB="2666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500">
                          <a:effectLst/>
                        </a:rPr>
                        <a:t>5</a:t>
                      </a:r>
                    </a:p>
                  </a:txBody>
                  <a:tcPr marL="38091" marR="38091" marT="26664" marB="2666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2173474"/>
                  </a:ext>
                </a:extLst>
              </a:tr>
              <a:tr h="549284">
                <a:tc>
                  <a:txBody>
                    <a:bodyPr/>
                    <a:lstStyle/>
                    <a:p>
                      <a:pPr algn="l" fontAlgn="t"/>
                      <a:r>
                        <a:rPr lang="nl-BE" sz="1500" u="none" strike="noStrike">
                          <a:solidFill>
                            <a:srgbClr val="0052CC"/>
                          </a:solidFill>
                          <a:effectLst/>
                          <a:hlinkClick r:id="rId3"/>
                        </a:rPr>
                        <a:t>IOT18LF1-170</a:t>
                      </a:r>
                      <a:endParaRPr lang="nl-BE" sz="1500">
                        <a:effectLst/>
                      </a:endParaRPr>
                    </a:p>
                  </a:txBody>
                  <a:tcPr marL="38091" marR="38091" marT="26664" marB="2666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As a user, I want the Leave It unit to automatically create its account</a:t>
                      </a:r>
                    </a:p>
                  </a:txBody>
                  <a:tcPr marL="38091" marR="38091" marT="26664" marB="2666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500">
                          <a:effectLst/>
                        </a:rPr>
                        <a:t>Story</a:t>
                      </a:r>
                    </a:p>
                  </a:txBody>
                  <a:tcPr marL="38091" marR="38091" marT="26664" marB="2666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500">
                          <a:effectLst/>
                        </a:rPr>
                        <a:t>Medium</a:t>
                      </a:r>
                    </a:p>
                  </a:txBody>
                  <a:tcPr marL="38091" marR="38091" marT="26664" marB="2666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500" b="1" u="none" strike="noStrike" cap="all">
                          <a:solidFill>
                            <a:srgbClr val="594300"/>
                          </a:solidFill>
                          <a:effectLst/>
                        </a:rPr>
                        <a:t>IN PROGRESS</a:t>
                      </a:r>
                      <a:endParaRPr lang="nl-BE" sz="1500">
                        <a:effectLst/>
                      </a:endParaRPr>
                    </a:p>
                  </a:txBody>
                  <a:tcPr marL="38091" marR="38091" marT="26664" marB="2666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500">
                          <a:effectLst/>
                        </a:rPr>
                        <a:t>5</a:t>
                      </a:r>
                    </a:p>
                  </a:txBody>
                  <a:tcPr marL="38091" marR="38091" marT="26664" marB="2666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0200494"/>
                  </a:ext>
                </a:extLst>
              </a:tr>
              <a:tr h="549284">
                <a:tc>
                  <a:txBody>
                    <a:bodyPr/>
                    <a:lstStyle/>
                    <a:p>
                      <a:pPr algn="l" fontAlgn="t"/>
                      <a:r>
                        <a:rPr lang="nl-BE" sz="1500" u="none" strike="noStrike">
                          <a:solidFill>
                            <a:srgbClr val="0052CC"/>
                          </a:solidFill>
                          <a:effectLst/>
                          <a:hlinkClick r:id="rId4"/>
                        </a:rPr>
                        <a:t>IOT18LF1-171</a:t>
                      </a:r>
                      <a:endParaRPr lang="nl-BE" sz="1500">
                        <a:effectLst/>
                      </a:endParaRPr>
                    </a:p>
                  </a:txBody>
                  <a:tcPr marL="38091" marR="38091" marT="26664" marB="2666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As a developer I want to have a conductivity sensor with accurate conductivity values</a:t>
                      </a:r>
                    </a:p>
                  </a:txBody>
                  <a:tcPr marL="38091" marR="38091" marT="26664" marB="2666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500">
                          <a:effectLst/>
                        </a:rPr>
                        <a:t>Story</a:t>
                      </a:r>
                    </a:p>
                  </a:txBody>
                  <a:tcPr marL="38091" marR="38091" marT="26664" marB="2666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500">
                          <a:effectLst/>
                        </a:rPr>
                        <a:t>Medium</a:t>
                      </a:r>
                    </a:p>
                  </a:txBody>
                  <a:tcPr marL="38091" marR="38091" marT="26664" marB="2666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500" b="1" u="none" strike="noStrike" cap="all">
                          <a:solidFill>
                            <a:srgbClr val="594300"/>
                          </a:solidFill>
                          <a:effectLst/>
                        </a:rPr>
                        <a:t>IN PROGRESS</a:t>
                      </a:r>
                      <a:endParaRPr lang="nl-BE" sz="1500">
                        <a:effectLst/>
                      </a:endParaRPr>
                    </a:p>
                  </a:txBody>
                  <a:tcPr marL="38091" marR="38091" marT="26664" marB="2666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500">
                          <a:effectLst/>
                        </a:rPr>
                        <a:t>5</a:t>
                      </a:r>
                    </a:p>
                  </a:txBody>
                  <a:tcPr marL="38091" marR="38091" marT="26664" marB="2666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8051161"/>
                  </a:ext>
                </a:extLst>
              </a:tr>
              <a:tr h="549284">
                <a:tc>
                  <a:txBody>
                    <a:bodyPr/>
                    <a:lstStyle/>
                    <a:p>
                      <a:pPr algn="l" fontAlgn="t"/>
                      <a:r>
                        <a:rPr lang="nl-BE" sz="1500" u="none" strike="noStrike">
                          <a:solidFill>
                            <a:srgbClr val="0052CC"/>
                          </a:solidFill>
                          <a:effectLst/>
                          <a:hlinkClick r:id="rId5"/>
                        </a:rPr>
                        <a:t>IOT18LF1-172</a:t>
                      </a:r>
                      <a:endParaRPr lang="nl-BE" sz="1500">
                        <a:effectLst/>
                      </a:endParaRPr>
                    </a:p>
                  </a:txBody>
                  <a:tcPr marL="38091" marR="38091" marT="26664" marB="2666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As a developer I want the data to be standard european unit notation</a:t>
                      </a:r>
                    </a:p>
                  </a:txBody>
                  <a:tcPr marL="38091" marR="38091" marT="26664" marB="2666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500">
                          <a:effectLst/>
                        </a:rPr>
                        <a:t>Story</a:t>
                      </a:r>
                    </a:p>
                  </a:txBody>
                  <a:tcPr marL="38091" marR="38091" marT="26664" marB="2666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500">
                          <a:effectLst/>
                        </a:rPr>
                        <a:t>Medium</a:t>
                      </a:r>
                    </a:p>
                  </a:txBody>
                  <a:tcPr marL="38091" marR="38091" marT="26664" marB="2666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500" b="1" u="none" strike="noStrike" cap="all">
                          <a:solidFill>
                            <a:srgbClr val="594300"/>
                          </a:solidFill>
                          <a:effectLst/>
                        </a:rPr>
                        <a:t>IN PROGRESS</a:t>
                      </a:r>
                      <a:endParaRPr lang="nl-BE" sz="1500">
                        <a:effectLst/>
                      </a:endParaRPr>
                    </a:p>
                  </a:txBody>
                  <a:tcPr marL="38091" marR="38091" marT="26664" marB="2666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500">
                          <a:effectLst/>
                        </a:rPr>
                        <a:t>5</a:t>
                      </a:r>
                    </a:p>
                  </a:txBody>
                  <a:tcPr marL="38091" marR="38091" marT="26664" marB="2666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8810192"/>
                  </a:ext>
                </a:extLst>
              </a:tr>
              <a:tr h="549284">
                <a:tc>
                  <a:txBody>
                    <a:bodyPr/>
                    <a:lstStyle/>
                    <a:p>
                      <a:pPr algn="l" fontAlgn="t"/>
                      <a:r>
                        <a:rPr lang="nl-BE" sz="1500" u="none" strike="noStrike">
                          <a:solidFill>
                            <a:srgbClr val="0052CC"/>
                          </a:solidFill>
                          <a:effectLst/>
                          <a:hlinkClick r:id="rId6"/>
                        </a:rPr>
                        <a:t>IOT18LF1-173</a:t>
                      </a:r>
                      <a:r>
                        <a:rPr lang="nl-BE" sz="1500">
                          <a:effectLst/>
                        </a:rPr>
                        <a:t> *</a:t>
                      </a:r>
                    </a:p>
                  </a:txBody>
                  <a:tcPr marL="38091" marR="38091" marT="26664" marB="2666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As a designer I want a complete list of items documented</a:t>
                      </a:r>
                    </a:p>
                  </a:txBody>
                  <a:tcPr marL="38091" marR="38091" marT="26664" marB="2666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500">
                          <a:effectLst/>
                        </a:rPr>
                        <a:t>Story</a:t>
                      </a:r>
                    </a:p>
                  </a:txBody>
                  <a:tcPr marL="38091" marR="38091" marT="26664" marB="2666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500">
                          <a:effectLst/>
                        </a:rPr>
                        <a:t>Medium</a:t>
                      </a:r>
                    </a:p>
                  </a:txBody>
                  <a:tcPr marL="38091" marR="38091" marT="26664" marB="2666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500" b="1" u="none" strike="noStrike" cap="all">
                          <a:solidFill>
                            <a:srgbClr val="594300"/>
                          </a:solidFill>
                          <a:effectLst/>
                        </a:rPr>
                        <a:t>IN PROGRESS</a:t>
                      </a:r>
                      <a:endParaRPr lang="nl-BE" sz="1500">
                        <a:effectLst/>
                      </a:endParaRPr>
                    </a:p>
                  </a:txBody>
                  <a:tcPr marL="38091" marR="38091" marT="26664" marB="2666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500">
                          <a:effectLst/>
                        </a:rPr>
                        <a:t>3</a:t>
                      </a:r>
                    </a:p>
                  </a:txBody>
                  <a:tcPr marL="38091" marR="38091" marT="26664" marB="2666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8017833"/>
                  </a:ext>
                </a:extLst>
              </a:tr>
              <a:tr h="549284">
                <a:tc>
                  <a:txBody>
                    <a:bodyPr/>
                    <a:lstStyle/>
                    <a:p>
                      <a:pPr algn="l" fontAlgn="t"/>
                      <a:r>
                        <a:rPr lang="nl-BE" sz="1500" u="none" strike="noStrike">
                          <a:solidFill>
                            <a:srgbClr val="0052CC"/>
                          </a:solidFill>
                          <a:effectLst/>
                          <a:hlinkClick r:id="rId7"/>
                        </a:rPr>
                        <a:t>IOT18LF1-174</a:t>
                      </a:r>
                      <a:r>
                        <a:rPr lang="nl-BE" sz="1500">
                          <a:effectLst/>
                        </a:rPr>
                        <a:t> *</a:t>
                      </a:r>
                    </a:p>
                  </a:txBody>
                  <a:tcPr marL="38091" marR="38091" marT="26664" marB="2666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As a designer I want a schematic of the different power modes documented</a:t>
                      </a:r>
                    </a:p>
                  </a:txBody>
                  <a:tcPr marL="38091" marR="38091" marT="26664" marB="2666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500">
                          <a:effectLst/>
                        </a:rPr>
                        <a:t>Story</a:t>
                      </a:r>
                    </a:p>
                  </a:txBody>
                  <a:tcPr marL="38091" marR="38091" marT="26664" marB="2666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500">
                          <a:effectLst/>
                        </a:rPr>
                        <a:t>Medium</a:t>
                      </a:r>
                    </a:p>
                  </a:txBody>
                  <a:tcPr marL="38091" marR="38091" marT="26664" marB="2666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500" b="1" u="none" strike="noStrike" cap="all">
                          <a:solidFill>
                            <a:srgbClr val="4A6785"/>
                          </a:solidFill>
                          <a:effectLst/>
                        </a:rPr>
                        <a:t>TO DO</a:t>
                      </a:r>
                      <a:endParaRPr lang="nl-BE" sz="1500">
                        <a:effectLst/>
                      </a:endParaRPr>
                    </a:p>
                  </a:txBody>
                  <a:tcPr marL="38091" marR="38091" marT="26664" marB="2666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500">
                          <a:effectLst/>
                        </a:rPr>
                        <a:t>5</a:t>
                      </a:r>
                    </a:p>
                  </a:txBody>
                  <a:tcPr marL="38091" marR="38091" marT="26664" marB="2666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4570430"/>
                  </a:ext>
                </a:extLst>
              </a:tr>
            </a:tbl>
          </a:graphicData>
        </a:graphic>
      </p:graphicFrame>
      <p:sp>
        <p:nvSpPr>
          <p:cNvPr id="31" name="Tekstvak 30">
            <a:extLst>
              <a:ext uri="{FF2B5EF4-FFF2-40B4-BE49-F238E27FC236}">
                <a16:creationId xmlns:a16="http://schemas.microsoft.com/office/drawing/2014/main" id="{C96B7939-56D7-4A3B-B88F-56C118EF1EA2}"/>
              </a:ext>
            </a:extLst>
          </p:cNvPr>
          <p:cNvSpPr txBox="1"/>
          <p:nvPr/>
        </p:nvSpPr>
        <p:spPr>
          <a:xfrm>
            <a:off x="1316461" y="651934"/>
            <a:ext cx="3447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TODO</a:t>
            </a:r>
            <a:endParaRPr lang="nl-BE" b="1" dirty="0"/>
          </a:p>
        </p:txBody>
      </p:sp>
    </p:spTree>
    <p:extLst>
      <p:ext uri="{BB962C8B-B14F-4D97-AF65-F5344CB8AC3E}">
        <p14:creationId xmlns:p14="http://schemas.microsoft.com/office/powerpoint/2010/main" val="11727842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84476D9-6F73-4780-B47B-F3C2C29C67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9136" y="1020871"/>
            <a:ext cx="6960759" cy="2849671"/>
          </a:xfrm>
        </p:spPr>
        <p:txBody>
          <a:bodyPr>
            <a:normAutofit/>
          </a:bodyPr>
          <a:lstStyle/>
          <a:p>
            <a:pPr algn="l"/>
            <a:r>
              <a:rPr lang="en-US" sz="6000" dirty="0" err="1">
                <a:solidFill>
                  <a:srgbClr val="FFFFFF"/>
                </a:solidFill>
              </a:rPr>
              <a:t>Analyse</a:t>
            </a:r>
            <a:r>
              <a:rPr lang="en-US" sz="6000" dirty="0">
                <a:solidFill>
                  <a:srgbClr val="FFFFFF"/>
                </a:solidFill>
              </a:rPr>
              <a:t> Update</a:t>
            </a:r>
            <a:endParaRPr lang="nl-BE" sz="6000" dirty="0">
              <a:solidFill>
                <a:srgbClr val="FFFFFF"/>
              </a:solidFill>
            </a:endParaRP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3624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E426C0-B4D7-4799-AA83-659B02C45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Conditionering</a:t>
            </a:r>
            <a:r>
              <a:rPr lang="en-US" dirty="0"/>
              <a:t> </a:t>
            </a:r>
            <a:r>
              <a:rPr lang="en-US" sz="1800" b="1" dirty="0">
                <a:solidFill>
                  <a:schemeClr val="tx1"/>
                </a:solidFill>
              </a:rPr>
              <a:t>| Oud database model</a:t>
            </a:r>
            <a:endParaRPr lang="nl-BE" sz="1800" b="1" dirty="0">
              <a:solidFill>
                <a:schemeClr val="tx1"/>
              </a:solidFill>
            </a:endParaRPr>
          </a:p>
        </p:txBody>
      </p:sp>
      <p:pic>
        <p:nvPicPr>
          <p:cNvPr id="10" name="Tijdelijke aanduiding voor inhoud 9" descr="Afbeelding met schermafbeelding&#10;&#10;Automatisch gegenereerde beschrijving">
            <a:extLst>
              <a:ext uri="{FF2B5EF4-FFF2-40B4-BE49-F238E27FC236}">
                <a16:creationId xmlns:a16="http://schemas.microsoft.com/office/drawing/2014/main" id="{BCF4EFA6-82AA-4E51-BDC8-95DC81E563C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7334" y="1930400"/>
            <a:ext cx="6837069" cy="3927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7194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AC52CA-C983-475D-AFB9-EA30CAAAE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Conditionering</a:t>
            </a:r>
            <a:r>
              <a:rPr lang="en-US" dirty="0"/>
              <a:t> </a:t>
            </a:r>
            <a:r>
              <a:rPr lang="en-US" sz="1800" b="1" dirty="0">
                <a:solidFill>
                  <a:schemeClr val="tx1"/>
                </a:solidFill>
              </a:rPr>
              <a:t>| </a:t>
            </a:r>
            <a:r>
              <a:rPr lang="en-US" sz="1800" b="1" dirty="0" err="1">
                <a:solidFill>
                  <a:schemeClr val="tx1"/>
                </a:solidFill>
              </a:rPr>
              <a:t>Nieuw</a:t>
            </a:r>
            <a:r>
              <a:rPr lang="en-US" sz="1800" b="1" dirty="0">
                <a:solidFill>
                  <a:schemeClr val="tx1"/>
                </a:solidFill>
              </a:rPr>
              <a:t> database model</a:t>
            </a:r>
            <a:endParaRPr lang="nl-BE" sz="1800" b="1" dirty="0">
              <a:solidFill>
                <a:schemeClr val="tx1"/>
              </a:solidFill>
            </a:endParaRPr>
          </a:p>
        </p:txBody>
      </p:sp>
      <p:pic>
        <p:nvPicPr>
          <p:cNvPr id="5" name="Tijdelijke aanduiding voor inhoud 11" descr="Afbeelding met schermafbeelding, zwart&#10;&#10;Automatisch gegenereerde beschrijving">
            <a:extLst>
              <a:ext uri="{FF2B5EF4-FFF2-40B4-BE49-F238E27FC236}">
                <a16:creationId xmlns:a16="http://schemas.microsoft.com/office/drawing/2014/main" id="{7CAD194E-80FB-4242-A939-64DD0AFE79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541009"/>
            <a:ext cx="7295420" cy="4728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846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AC52CA-C983-475D-AFB9-EA30CAAAE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Rolverdeling</a:t>
            </a:r>
            <a:endParaRPr lang="nl-BE" dirty="0"/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D1D20279-03FE-41EF-8F1D-E770A4777238}"/>
              </a:ext>
            </a:extLst>
          </p:cNvPr>
          <p:cNvSpPr/>
          <p:nvPr/>
        </p:nvSpPr>
        <p:spPr>
          <a:xfrm>
            <a:off x="354767" y="1896256"/>
            <a:ext cx="6096000" cy="329320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BE" sz="1600" b="1" dirty="0">
                <a:solidFill>
                  <a:srgbClr val="24292E"/>
                </a:solidFill>
                <a:latin typeface="+mj-lt"/>
              </a:rPr>
              <a:t>2 Personen Conditionering : Wouter &amp; Denny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sz="1600" dirty="0">
                <a:solidFill>
                  <a:srgbClr val="24292E"/>
                </a:solidFill>
                <a:latin typeface="+mj-lt"/>
              </a:rPr>
              <a:t> Sensoren: Vochtigheidsgraad, temperatuur, pH-Waarde v/d grond + omgevingstemperatuur, omgevingslicht,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sz="1600" dirty="0">
                <a:solidFill>
                  <a:srgbClr val="24292E"/>
                </a:solidFill>
                <a:latin typeface="+mj-lt"/>
              </a:rPr>
              <a:t> Data verstuurd naar database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sz="1600" dirty="0">
                <a:solidFill>
                  <a:srgbClr val="24292E"/>
                </a:solidFill>
                <a:latin typeface="+mj-lt"/>
              </a:rPr>
              <a:t> Zorgen voor juiste sensor data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sz="1600" dirty="0">
                <a:solidFill>
                  <a:srgbClr val="24292E"/>
                </a:solidFill>
                <a:latin typeface="+mj-lt"/>
              </a:rPr>
              <a:t> Ontwerp Dataset/backend web</a:t>
            </a:r>
          </a:p>
          <a:p>
            <a:pPr>
              <a:buFont typeface="Arial" panose="020B0604020202020204" pitchFamily="34" charset="0"/>
              <a:buChar char="•"/>
            </a:pPr>
            <a:endParaRPr lang="nl-BE" sz="1600" dirty="0">
              <a:solidFill>
                <a:srgbClr val="24292E"/>
              </a:solidFill>
              <a:latin typeface="+mj-lt"/>
            </a:endParaRPr>
          </a:p>
          <a:p>
            <a:r>
              <a:rPr lang="nl-BE" sz="1600" b="1" dirty="0">
                <a:solidFill>
                  <a:srgbClr val="24292E"/>
                </a:solidFill>
                <a:latin typeface="+mj-lt"/>
              </a:rPr>
              <a:t>1 Persoon beeldherkenning: Joris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sz="1600" dirty="0">
                <a:solidFill>
                  <a:srgbClr val="24292E"/>
                </a:solidFill>
                <a:latin typeface="+mj-lt"/>
              </a:rPr>
              <a:t> Foto’s trekken van plant en versturen naar database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sz="1600" dirty="0">
                <a:solidFill>
                  <a:srgbClr val="24292E"/>
                </a:solidFill>
                <a:latin typeface="+mj-lt"/>
              </a:rPr>
              <a:t> Herkennen welke plant in de bak zit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sz="1600" dirty="0">
                <a:solidFill>
                  <a:srgbClr val="24292E"/>
                </a:solidFill>
                <a:latin typeface="+mj-lt"/>
              </a:rPr>
              <a:t> Plant analyseren a.d.h.v. getrokken foto’s</a:t>
            </a:r>
          </a:p>
          <a:p>
            <a:pPr>
              <a:buFont typeface="Arial" panose="020B0604020202020204" pitchFamily="34" charset="0"/>
              <a:buChar char="•"/>
            </a:pPr>
            <a:endParaRPr lang="nl-BE" sz="1600" dirty="0">
              <a:solidFill>
                <a:srgbClr val="24292E"/>
              </a:solidFill>
              <a:latin typeface="+mj-lt"/>
            </a:endParaRPr>
          </a:p>
          <a:p>
            <a:endParaRPr lang="nl-BE" sz="1600" b="0" i="0" dirty="0">
              <a:solidFill>
                <a:srgbClr val="24292E"/>
              </a:solidFill>
              <a:effectLst/>
              <a:latin typeface="+mj-lt"/>
            </a:endParaRP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590E6E0F-4E51-40BD-A0A8-61A683BDB02A}"/>
              </a:ext>
            </a:extLst>
          </p:cNvPr>
          <p:cNvSpPr/>
          <p:nvPr/>
        </p:nvSpPr>
        <p:spPr>
          <a:xfrm>
            <a:off x="6096000" y="1896256"/>
            <a:ext cx="6096000" cy="206210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BE" sz="1600" b="1" dirty="0">
                <a:solidFill>
                  <a:srgbClr val="24292E"/>
                </a:solidFill>
              </a:rPr>
              <a:t>2 Personen Plant Robot: Robbe &amp; Steven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sz="1600" dirty="0">
                <a:solidFill>
                  <a:srgbClr val="24292E"/>
                </a:solidFill>
              </a:rPr>
              <a:t> Toevoer water, stroom, voedingsstoffen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sz="1600" dirty="0">
                <a:solidFill>
                  <a:srgbClr val="24292E"/>
                </a:solidFill>
              </a:rPr>
              <a:t> Hardware connecties sensoren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sz="1600" dirty="0">
                <a:solidFill>
                  <a:srgbClr val="24292E"/>
                </a:solidFill>
              </a:rPr>
              <a:t> PCB-ontwerp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sz="1600" dirty="0">
                <a:solidFill>
                  <a:srgbClr val="24292E"/>
                </a:solidFill>
              </a:rPr>
              <a:t> Design plantenbak</a:t>
            </a:r>
          </a:p>
          <a:p>
            <a:r>
              <a:rPr lang="nl-BE" sz="1600" b="1" dirty="0">
                <a:solidFill>
                  <a:srgbClr val="24292E"/>
                </a:solidFill>
              </a:rPr>
              <a:t>1 Persoon PM/Web development: Melvin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sz="1600" dirty="0">
                <a:solidFill>
                  <a:srgbClr val="24292E"/>
                </a:solidFill>
              </a:rPr>
              <a:t> </a:t>
            </a:r>
            <a:r>
              <a:rPr lang="nl-BE" sz="1600" dirty="0" err="1">
                <a:solidFill>
                  <a:srgbClr val="24292E"/>
                </a:solidFill>
              </a:rPr>
              <a:t>Frontend</a:t>
            </a:r>
            <a:r>
              <a:rPr lang="nl-BE" sz="1600" dirty="0">
                <a:solidFill>
                  <a:srgbClr val="24292E"/>
                </a:solidFill>
              </a:rPr>
              <a:t> web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sz="1600" dirty="0">
                <a:solidFill>
                  <a:srgbClr val="24292E"/>
                </a:solidFill>
              </a:rPr>
              <a:t> Project management</a:t>
            </a:r>
            <a:endParaRPr lang="nl-BE" sz="1600" dirty="0"/>
          </a:p>
        </p:txBody>
      </p:sp>
    </p:spTree>
    <p:extLst>
      <p:ext uri="{BB962C8B-B14F-4D97-AF65-F5344CB8AC3E}">
        <p14:creationId xmlns:p14="http://schemas.microsoft.com/office/powerpoint/2010/main" val="8794149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AC52CA-C983-475D-AFB9-EA30CAAAE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Labfarm</a:t>
            </a:r>
            <a:r>
              <a:rPr lang="en-US" dirty="0"/>
              <a:t> </a:t>
            </a:r>
            <a:r>
              <a:rPr lang="en-US" sz="1800" b="1" dirty="0">
                <a:solidFill>
                  <a:schemeClr val="tx1"/>
                </a:solidFill>
              </a:rPr>
              <a:t>| </a:t>
            </a:r>
            <a:r>
              <a:rPr lang="en-US" sz="1800" b="1" dirty="0" err="1">
                <a:solidFill>
                  <a:schemeClr val="tx1"/>
                </a:solidFill>
              </a:rPr>
              <a:t>Verbruik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endParaRPr lang="nl-BE" sz="1800" b="1" dirty="0">
              <a:solidFill>
                <a:schemeClr val="tx1"/>
              </a:solidFill>
            </a:endParaRP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A1AC1B5D-6D81-4146-865A-3ABFEF2AD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667" y="1455853"/>
            <a:ext cx="11514666" cy="4764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1482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AC52CA-C983-475D-AFB9-EA30CAAAE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Labfarm</a:t>
            </a:r>
            <a:r>
              <a:rPr lang="en-US" dirty="0"/>
              <a:t> </a:t>
            </a:r>
            <a:r>
              <a:rPr lang="en-US" sz="1800" b="1" dirty="0">
                <a:solidFill>
                  <a:schemeClr val="tx1"/>
                </a:solidFill>
              </a:rPr>
              <a:t>| </a:t>
            </a:r>
            <a:r>
              <a:rPr lang="en-US" sz="1800" b="1" dirty="0" err="1">
                <a:solidFill>
                  <a:schemeClr val="tx1"/>
                </a:solidFill>
              </a:rPr>
              <a:t>Algemene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Architectuur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endParaRPr lang="nl-BE" sz="1800" b="1" dirty="0">
              <a:solidFill>
                <a:schemeClr val="tx1"/>
              </a:solidFill>
            </a:endParaRPr>
          </a:p>
        </p:txBody>
      </p:sp>
      <p:pic>
        <p:nvPicPr>
          <p:cNvPr id="16386" name="Picture 2" descr="https://media.discordapp.net/attachments/493794309968232448/515170055676493824/Software_Architecture_2.png?width=758&amp;height=414">
            <a:extLst>
              <a:ext uri="{FF2B5EF4-FFF2-40B4-BE49-F238E27FC236}">
                <a16:creationId xmlns:a16="http://schemas.microsoft.com/office/drawing/2014/main" id="{3E0F6732-13DF-4397-9D37-2BA419CAB6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693" y="1640205"/>
            <a:ext cx="7219950" cy="394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61228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84476D9-6F73-4780-B47B-F3C2C29C67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9136" y="1020871"/>
            <a:ext cx="6960759" cy="2849671"/>
          </a:xfrm>
        </p:spPr>
        <p:txBody>
          <a:bodyPr>
            <a:normAutofit/>
          </a:bodyPr>
          <a:lstStyle/>
          <a:p>
            <a:pPr algn="l"/>
            <a:r>
              <a:rPr lang="en-US" sz="6000" dirty="0">
                <a:solidFill>
                  <a:srgbClr val="FFFFFF"/>
                </a:solidFill>
              </a:rPr>
              <a:t>Planning</a:t>
            </a:r>
            <a:endParaRPr lang="nl-BE" sz="6000" dirty="0">
              <a:solidFill>
                <a:srgbClr val="FFFFFF"/>
              </a:solidFill>
            </a:endParaRP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3429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>
            <a:extLst>
              <a:ext uri="{FF2B5EF4-FFF2-40B4-BE49-F238E27FC236}">
                <a16:creationId xmlns:a16="http://schemas.microsoft.com/office/drawing/2014/main" id="{E9B6B7D9-A227-47FC-B141-7057A05E5BC5}"/>
              </a:ext>
            </a:extLst>
          </p:cNvPr>
          <p:cNvSpPr/>
          <p:nvPr/>
        </p:nvSpPr>
        <p:spPr>
          <a:xfrm>
            <a:off x="1291288" y="1674674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MILESTONES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PCB’s </a:t>
            </a:r>
            <a:r>
              <a:rPr lang="en-US" dirty="0" err="1"/>
              <a:t>afwerken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Power Management </a:t>
            </a:r>
            <a:r>
              <a:rPr lang="en-US" dirty="0" err="1"/>
              <a:t>systeem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flow </a:t>
            </a:r>
            <a:r>
              <a:rPr lang="en-US" dirty="0" err="1"/>
              <a:t>onderhouden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Onderzoek</a:t>
            </a:r>
            <a:r>
              <a:rPr lang="en-US" dirty="0"/>
              <a:t> </a:t>
            </a:r>
            <a:r>
              <a:rPr lang="en-US" dirty="0" err="1"/>
              <a:t>doen</a:t>
            </a:r>
            <a:r>
              <a:rPr lang="en-US" dirty="0"/>
              <a:t> </a:t>
            </a:r>
            <a:r>
              <a:rPr lang="en-US" dirty="0" err="1"/>
              <a:t>naar</a:t>
            </a:r>
            <a:r>
              <a:rPr lang="en-US" dirty="0"/>
              <a:t> </a:t>
            </a:r>
            <a:r>
              <a:rPr lang="en-US" dirty="0" err="1"/>
              <a:t>standaardwaarden</a:t>
            </a:r>
            <a:r>
              <a:rPr lang="en-US" dirty="0"/>
              <a:t> </a:t>
            </a:r>
            <a:r>
              <a:rPr lang="en-US" dirty="0" err="1"/>
              <a:t>betreffende</a:t>
            </a:r>
            <a:r>
              <a:rPr lang="en-US" dirty="0"/>
              <a:t> </a:t>
            </a:r>
            <a:r>
              <a:rPr lang="en-US" dirty="0" err="1"/>
              <a:t>planten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Assemblage (</a:t>
            </a:r>
            <a:r>
              <a:rPr lang="en-US" dirty="0" err="1"/>
              <a:t>als</a:t>
            </a:r>
            <a:r>
              <a:rPr lang="en-US" dirty="0"/>
              <a:t> de </a:t>
            </a:r>
            <a:r>
              <a:rPr lang="en-US" dirty="0" err="1"/>
              <a:t>buizen</a:t>
            </a:r>
            <a:r>
              <a:rPr lang="en-US" dirty="0"/>
              <a:t>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zijn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Integratie</a:t>
            </a:r>
            <a:r>
              <a:rPr lang="en-US" dirty="0"/>
              <a:t> van de Google Cloud Vision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Automatiseren</a:t>
            </a:r>
            <a:r>
              <a:rPr lang="en-US" dirty="0"/>
              <a:t> van de </a:t>
            </a:r>
            <a:r>
              <a:rPr lang="en-US" dirty="0" err="1"/>
              <a:t>Labfarm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005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2FB038-A896-4DBA-B4E5-0FDEDC490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Conditionering</a:t>
            </a:r>
            <a:r>
              <a:rPr lang="en-US" dirty="0"/>
              <a:t>: Denny</a:t>
            </a:r>
            <a:endParaRPr lang="nl-BE" dirty="0"/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48952483-8F2E-4123-AE5E-99E4642DEBA4}"/>
              </a:ext>
            </a:extLst>
          </p:cNvPr>
          <p:cNvSpPr/>
          <p:nvPr/>
        </p:nvSpPr>
        <p:spPr>
          <a:xfrm>
            <a:off x="677334" y="1424354"/>
            <a:ext cx="6096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As a user, I want to obtain data from the particle (dust) sensor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As a developer, I want a client-side connection between my devices and the cloud over MQTT</a:t>
            </a:r>
          </a:p>
          <a:p>
            <a:endParaRPr lang="en-US" sz="16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As a user, I want the "Leave It" unit to send data during a specific timeframe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As a developer, I need to make sure that all sensor data is correct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Gemiddelde</a:t>
            </a:r>
            <a:r>
              <a:rPr lang="en-US" sz="1600" dirty="0"/>
              <a:t> </a:t>
            </a:r>
            <a:r>
              <a:rPr lang="en-US" sz="1600" dirty="0" err="1"/>
              <a:t>berekenen</a:t>
            </a:r>
            <a:r>
              <a:rPr lang="en-US" sz="1600" dirty="0"/>
              <a:t> van </a:t>
            </a:r>
            <a:r>
              <a:rPr lang="en-US" sz="1600" dirty="0" err="1"/>
              <a:t>sensordata</a:t>
            </a:r>
            <a:endParaRPr lang="en-US" sz="16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As a developer, I need to make sure that the database can </a:t>
            </a:r>
            <a:r>
              <a:rPr lang="en-US" sz="1600" dirty="0" err="1"/>
              <a:t>aquire</a:t>
            </a:r>
            <a:r>
              <a:rPr lang="en-US" sz="1600" dirty="0"/>
              <a:t> all data sent from the master.</a:t>
            </a:r>
            <a:endParaRPr lang="en-US" sz="1600" dirty="0">
              <a:latin typeface="+mj-lt"/>
            </a:endParaRPr>
          </a:p>
          <a:p>
            <a:endParaRPr lang="en-US" sz="16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+mj-lt"/>
              </a:rPr>
              <a:t>Presentatie</a:t>
            </a:r>
            <a:br>
              <a:rPr lang="en-US" sz="1600" dirty="0"/>
            </a:br>
            <a:br>
              <a:rPr lang="en-US" dirty="0"/>
            </a:b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231311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2FB038-A896-4DBA-B4E5-0FDEDC490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Conditionering: Wouter</a:t>
            </a:r>
            <a:endParaRPr lang="nl-BE" dirty="0"/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9FA1F601-5BF1-4ABF-AB7D-18C9AD1B7241}"/>
              </a:ext>
            </a:extLst>
          </p:cNvPr>
          <p:cNvSpPr/>
          <p:nvPr/>
        </p:nvSpPr>
        <p:spPr>
          <a:xfrm>
            <a:off x="677334" y="1374503"/>
            <a:ext cx="9100568" cy="32932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As a developer I want a server-side connection between my devices and the cloud over MQTT</a:t>
            </a:r>
          </a:p>
          <a:p>
            <a:pPr marL="285750" indent="-285750" fontAlgn="t">
              <a:buFont typeface="Arial" panose="020B0604020202020204" pitchFamily="34" charset="0"/>
              <a:buChar char="•"/>
            </a:pPr>
            <a:endParaRPr lang="en-US" sz="1600" dirty="0">
              <a:latin typeface="+mj-lt"/>
            </a:endParaRPr>
          </a:p>
          <a:p>
            <a:pPr marL="285750" indent="-285750" fontAlgn="t"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As a user I want all communication to happen even when the client isn't running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As a developer I want the sensors to be tested in practice cases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+mj-lt"/>
            </a:endParaRPr>
          </a:p>
          <a:p>
            <a:pPr marL="285750" indent="-285750" fontAlgn="t"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As a developer I want all sensor data to be sent in the correct JSON format</a:t>
            </a:r>
          </a:p>
          <a:p>
            <a:pPr marL="285750" indent="-285750" fontAlgn="t">
              <a:buFont typeface="Arial" panose="020B0604020202020204" pitchFamily="34" charset="0"/>
              <a:buChar char="•"/>
            </a:pPr>
            <a:endParaRPr lang="en-US" sz="1600" dirty="0">
              <a:latin typeface="+mj-lt"/>
            </a:endParaRPr>
          </a:p>
          <a:p>
            <a:pPr marL="285750" indent="-285750" fontAlgn="t"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As a developer, I want documentation regarding the sensor data</a:t>
            </a:r>
          </a:p>
          <a:p>
            <a:pPr marL="285750" indent="-285750" fontAlgn="t">
              <a:buFont typeface="Arial" panose="020B0604020202020204" pitchFamily="34" charset="0"/>
              <a:buChar char="•"/>
            </a:pPr>
            <a:endParaRPr lang="en-US" sz="1600" dirty="0">
              <a:latin typeface="+mj-lt"/>
            </a:endParaRPr>
          </a:p>
          <a:p>
            <a:pPr marL="285750" indent="-285750" fontAlgn="t">
              <a:buFont typeface="Arial" panose="020B0604020202020204" pitchFamily="34" charset="0"/>
              <a:buChar char="•"/>
            </a:pPr>
            <a:r>
              <a:rPr lang="en-US" sz="1600" dirty="0" err="1">
                <a:latin typeface="+mj-lt"/>
              </a:rPr>
              <a:t>Meegeholpen</a:t>
            </a:r>
            <a:r>
              <a:rPr lang="en-US" sz="1600" dirty="0">
                <a:latin typeface="+mj-lt"/>
              </a:rPr>
              <a:t> met IoT Hub in </a:t>
            </a:r>
            <a:r>
              <a:rPr lang="en-US" sz="1600" dirty="0" err="1">
                <a:latin typeface="+mj-lt"/>
              </a:rPr>
              <a:t>orde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te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krijgen</a:t>
            </a:r>
            <a:r>
              <a:rPr lang="en-US" sz="1600" dirty="0">
                <a:latin typeface="+mj-lt"/>
              </a:rPr>
              <a:t>, </a:t>
            </a:r>
            <a:r>
              <a:rPr lang="en-US" sz="1600" dirty="0" err="1">
                <a:latin typeface="+mj-lt"/>
              </a:rPr>
              <a:t>vanwege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een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uitgeschakeld</a:t>
            </a:r>
            <a:r>
              <a:rPr lang="en-US" sz="1600" dirty="0">
                <a:latin typeface="+mj-lt"/>
              </a:rPr>
              <a:t> account</a:t>
            </a:r>
          </a:p>
          <a:p>
            <a:pPr marL="285750" indent="-285750" fontAlgn="t">
              <a:buFont typeface="Arial" panose="020B0604020202020204" pitchFamily="34" charset="0"/>
              <a:buChar char="•"/>
            </a:pPr>
            <a:endParaRPr lang="en-US" sz="1600" dirty="0">
              <a:latin typeface="+mj-lt"/>
            </a:endParaRPr>
          </a:p>
          <a:p>
            <a:pPr marL="285750" indent="-285750" fontAlgn="t">
              <a:buFont typeface="Arial" panose="020B0604020202020204" pitchFamily="34" charset="0"/>
              <a:buChar char="•"/>
            </a:pPr>
            <a:r>
              <a:rPr lang="en-US" sz="1600" dirty="0" err="1">
                <a:latin typeface="+mj-lt"/>
              </a:rPr>
              <a:t>Geleidingssensor</a:t>
            </a:r>
            <a:r>
              <a:rPr lang="en-US" sz="1600" dirty="0">
                <a:latin typeface="+mj-lt"/>
              </a:rPr>
              <a:t> probe</a:t>
            </a:r>
          </a:p>
        </p:txBody>
      </p:sp>
    </p:spTree>
    <p:extLst>
      <p:ext uri="{BB962C8B-B14F-4D97-AF65-F5344CB8AC3E}">
        <p14:creationId xmlns:p14="http://schemas.microsoft.com/office/powerpoint/2010/main" val="2336099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2FB038-A896-4DBA-B4E5-0FDEDC490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Beeldherkenning</a:t>
            </a:r>
            <a:r>
              <a:rPr lang="en-US" dirty="0"/>
              <a:t> (+ backend): Joris</a:t>
            </a:r>
            <a:endParaRPr lang="nl-BE" dirty="0"/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90DA6616-FAE8-4883-ACA5-0BFA5AEC13C2}"/>
              </a:ext>
            </a:extLst>
          </p:cNvPr>
          <p:cNvSpPr/>
          <p:nvPr/>
        </p:nvSpPr>
        <p:spPr>
          <a:xfrm>
            <a:off x="677334" y="1509488"/>
            <a:ext cx="6096000" cy="710963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fontAlgn="t"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As a designer, I want to have an overview of all the available API endpoints.</a:t>
            </a:r>
            <a:br>
              <a:rPr lang="en-US" sz="1600" dirty="0">
                <a:latin typeface="+mj-lt"/>
              </a:rPr>
            </a:br>
            <a:endParaRPr lang="en-US" sz="1600" dirty="0">
              <a:latin typeface="+mj-lt"/>
            </a:endParaRPr>
          </a:p>
          <a:p>
            <a:pPr marL="285750" indent="-285750" fontAlgn="t"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As a developer I want a new picture to be taken automatically over a specific period of time.</a:t>
            </a:r>
          </a:p>
          <a:p>
            <a:pPr fontAlgn="t"/>
            <a:endParaRPr lang="en-US" sz="1600" dirty="0">
              <a:latin typeface="+mj-lt"/>
            </a:endParaRPr>
          </a:p>
          <a:p>
            <a:pPr marL="285750" indent="-285750" fontAlgn="t"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As a developer I want </a:t>
            </a:r>
            <a:r>
              <a:rPr lang="en-US" sz="1600" dirty="0" err="1">
                <a:latin typeface="+mj-lt"/>
              </a:rPr>
              <a:t>organised</a:t>
            </a:r>
            <a:r>
              <a:rPr lang="en-US" sz="1600" dirty="0">
                <a:latin typeface="+mj-lt"/>
              </a:rPr>
              <a:t> API endpoints with documentation.</a:t>
            </a:r>
          </a:p>
          <a:p>
            <a:pPr marL="285750" indent="-285750" fontAlgn="t">
              <a:buFont typeface="Arial" panose="020B0604020202020204" pitchFamily="34" charset="0"/>
              <a:buChar char="•"/>
            </a:pPr>
            <a:endParaRPr lang="en-US" sz="1600" dirty="0">
              <a:latin typeface="+mj-lt"/>
            </a:endParaRPr>
          </a:p>
          <a:p>
            <a:pPr marL="285750" indent="-285750" fontAlgn="t">
              <a:buFont typeface="Arial" panose="020B0604020202020204" pitchFamily="34" charset="0"/>
              <a:buChar char="•"/>
            </a:pPr>
            <a:r>
              <a:rPr lang="en-US" sz="1600" dirty="0"/>
              <a:t>As a developer I want image's to be automatically uploaded to the API.</a:t>
            </a:r>
          </a:p>
          <a:p>
            <a:pPr marL="285750" indent="-285750" fontAlgn="t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 fontAlgn="t">
              <a:buFont typeface="Arial" panose="020B0604020202020204" pitchFamily="34" charset="0"/>
              <a:buChar char="•"/>
            </a:pPr>
            <a:r>
              <a:rPr lang="en-US" sz="1600" dirty="0"/>
              <a:t>As a developer I want a central controller for image handling.</a:t>
            </a:r>
          </a:p>
          <a:p>
            <a:pPr marL="285750" indent="-285750" fontAlgn="t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 fontAlgn="t">
              <a:buFont typeface="Arial" panose="020B0604020202020204" pitchFamily="34" charset="0"/>
              <a:buChar char="•"/>
            </a:pPr>
            <a:r>
              <a:rPr lang="en-US" sz="1600" dirty="0"/>
              <a:t>As a developer I want to remotely access the API.</a:t>
            </a:r>
          </a:p>
          <a:p>
            <a:pPr marL="285750" indent="-285750" fontAlgn="t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 fontAlgn="t">
              <a:buFont typeface="Arial" panose="020B0604020202020204" pitchFamily="34" charset="0"/>
              <a:buChar char="•"/>
            </a:pPr>
            <a:r>
              <a:rPr lang="en-US" sz="1600" dirty="0"/>
              <a:t>As a user I want to automatically get the optimal environment for this specific plant.</a:t>
            </a:r>
          </a:p>
          <a:p>
            <a:pPr marL="285750" indent="-285750" fontAlgn="t">
              <a:buFont typeface="Arial" panose="020B0604020202020204" pitchFamily="34" charset="0"/>
              <a:buChar char="•"/>
            </a:pPr>
            <a:endParaRPr lang="en-US" sz="1600" dirty="0"/>
          </a:p>
          <a:p>
            <a:pPr fontAlgn="t"/>
            <a:endParaRPr lang="en-US" sz="1600" dirty="0"/>
          </a:p>
          <a:p>
            <a:pPr fontAlgn="t"/>
            <a:br>
              <a:rPr lang="en-US" sz="1600" dirty="0">
                <a:latin typeface="+mj-lt"/>
              </a:rPr>
            </a:br>
            <a:endParaRPr lang="en-US" sz="1600" dirty="0">
              <a:latin typeface="+mj-lt"/>
            </a:endParaRPr>
          </a:p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5921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2FB038-A896-4DBA-B4E5-0FDEDC490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Plant Robot: </a:t>
            </a:r>
            <a:r>
              <a:rPr lang="en-US" dirty="0" err="1"/>
              <a:t>Robbe</a:t>
            </a:r>
            <a:br>
              <a:rPr lang="en-US" dirty="0"/>
            </a:br>
            <a:endParaRPr lang="nl-BE" dirty="0"/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0850BC5F-13F6-421D-9C5A-B83806618BE6}"/>
              </a:ext>
            </a:extLst>
          </p:cNvPr>
          <p:cNvSpPr/>
          <p:nvPr/>
        </p:nvSpPr>
        <p:spPr>
          <a:xfrm>
            <a:off x="677334" y="1407664"/>
            <a:ext cx="6096000" cy="4031873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16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As a user, I want the pot to have a lamp above the plant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+mj-lt"/>
              </a:rPr>
              <a:t>Designen</a:t>
            </a:r>
            <a:r>
              <a:rPr lang="en-US" sz="1600" dirty="0">
                <a:latin typeface="+mj-lt"/>
              </a:rPr>
              <a:t> van circuits </a:t>
            </a:r>
            <a:r>
              <a:rPr lang="en-US" sz="1600" dirty="0" err="1">
                <a:latin typeface="+mj-lt"/>
              </a:rPr>
              <a:t>en</a:t>
            </a:r>
            <a:r>
              <a:rPr lang="en-US" sz="1600" dirty="0">
                <a:latin typeface="+mj-lt"/>
              </a:rPr>
              <a:t> PCB’s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+mj-lt"/>
              </a:rPr>
              <a:t>Opzoekwerk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betreffende</a:t>
            </a:r>
            <a:r>
              <a:rPr lang="en-US" sz="1600" dirty="0">
                <a:latin typeface="+mj-lt"/>
              </a:rPr>
              <a:t> de conductivity sensor </a:t>
            </a:r>
            <a:r>
              <a:rPr lang="en-US" sz="1600" dirty="0" err="1">
                <a:latin typeface="+mj-lt"/>
              </a:rPr>
              <a:t>en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basiscircuit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opgesteld</a:t>
            </a:r>
            <a:endParaRPr lang="en-US" sz="16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As a product designer I want to have </a:t>
            </a:r>
            <a:r>
              <a:rPr lang="en-US" sz="1600" dirty="0" err="1"/>
              <a:t>transitors</a:t>
            </a:r>
            <a:r>
              <a:rPr lang="en-US" sz="1600" dirty="0"/>
              <a:t> on electrical boards to turn certain parts on or off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As a user, I want an electrical circuit for tracking nutrient levels</a:t>
            </a:r>
          </a:p>
          <a:p>
            <a:br>
              <a:rPr lang="en-US" sz="1600" dirty="0">
                <a:latin typeface="+mj-lt"/>
              </a:rPr>
            </a:br>
            <a:br>
              <a:rPr lang="en-US" sz="1600" dirty="0">
                <a:latin typeface="+mj-lt"/>
              </a:rPr>
            </a:br>
            <a:endParaRPr lang="nl-BE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63056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2FB038-A896-4DBA-B4E5-0FDEDC490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Plant Robot: Steven</a:t>
            </a:r>
            <a:br>
              <a:rPr lang="en-US" dirty="0"/>
            </a:br>
            <a:endParaRPr lang="nl-BE" dirty="0"/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0850BC5F-13F6-421D-9C5A-B83806618BE6}"/>
              </a:ext>
            </a:extLst>
          </p:cNvPr>
          <p:cNvSpPr/>
          <p:nvPr/>
        </p:nvSpPr>
        <p:spPr>
          <a:xfrm>
            <a:off x="677334" y="1407664"/>
            <a:ext cx="6096000" cy="240065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As a user, I want the pot to pump nutritious water to the plants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Stroomschema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Ziek</a:t>
            </a:r>
            <a:r>
              <a:rPr lang="en-US" sz="1600" dirty="0"/>
              <a:t> </a:t>
            </a:r>
            <a:r>
              <a:rPr lang="en-US" sz="1600" dirty="0" err="1"/>
              <a:t>gevallen</a:t>
            </a:r>
            <a:r>
              <a:rPr lang="en-US" sz="1600" dirty="0"/>
              <a:t> (</a:t>
            </a:r>
            <a:r>
              <a:rPr lang="en-US" sz="1600" dirty="0" err="1"/>
              <a:t>veel</a:t>
            </a:r>
            <a:r>
              <a:rPr lang="en-US" sz="1600" dirty="0"/>
              <a:t> </a:t>
            </a:r>
            <a:r>
              <a:rPr lang="en-US" sz="1600" dirty="0" err="1"/>
              <a:t>beterschap</a:t>
            </a:r>
            <a:r>
              <a:rPr lang="en-US" sz="1600" dirty="0"/>
              <a:t> Steven!)</a:t>
            </a:r>
          </a:p>
          <a:p>
            <a:endParaRPr lang="en-US" dirty="0"/>
          </a:p>
          <a:p>
            <a:br>
              <a:rPr lang="en-US" dirty="0"/>
            </a:b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44896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2FB038-A896-4DBA-B4E5-0FDEDC490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Management / Web Development: Melvin</a:t>
            </a:r>
            <a:endParaRPr lang="nl-BE" dirty="0"/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2C4BDC74-CEDD-4658-88D4-1855FF5907A2}"/>
              </a:ext>
            </a:extLst>
          </p:cNvPr>
          <p:cNvSpPr/>
          <p:nvPr/>
        </p:nvSpPr>
        <p:spPr>
          <a:xfrm>
            <a:off x="677334" y="1930400"/>
            <a:ext cx="6096000" cy="329320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As a user, I want the sensor data to be formatted to the simplest format possible</a:t>
            </a:r>
          </a:p>
          <a:p>
            <a:endParaRPr lang="en-US" sz="16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As a user, I want the sensor data shown on the dashboard to be real data received from my lab farm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As a user, I want to see what the minimum and maximum value for each sensor can be on my leave-it page</a:t>
            </a:r>
            <a:br>
              <a:rPr lang="en-US" sz="1600" dirty="0">
                <a:latin typeface="+mj-lt"/>
              </a:rPr>
            </a:br>
            <a:endParaRPr lang="en-US" sz="16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Meetings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As a user, I want to be able to add a new lab farm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0753486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ranj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1582</Words>
  <Application>Microsoft Office PowerPoint</Application>
  <PresentationFormat>Breedbeeld</PresentationFormat>
  <Paragraphs>423</Paragraphs>
  <Slides>33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33</vt:i4>
      </vt:variant>
    </vt:vector>
  </HeadingPairs>
  <TitlesOfParts>
    <vt:vector size="37" baseType="lpstr">
      <vt:lpstr>Arial</vt:lpstr>
      <vt:lpstr>Trebuchet MS</vt:lpstr>
      <vt:lpstr>Wingdings 3</vt:lpstr>
      <vt:lpstr>Facet</vt:lpstr>
      <vt:lpstr>Leave – It</vt:lpstr>
      <vt:lpstr>Presteerde Werk</vt:lpstr>
      <vt:lpstr>Rolverdeling</vt:lpstr>
      <vt:lpstr>Conditionering: Denny</vt:lpstr>
      <vt:lpstr>Conditionering: Wouter</vt:lpstr>
      <vt:lpstr>Beeldherkenning (+ backend): Joris</vt:lpstr>
      <vt:lpstr>Plant Robot: Robbe </vt:lpstr>
      <vt:lpstr>Plant Robot: Steven </vt:lpstr>
      <vt:lpstr>Project Management / Web Development: Melvin</vt:lpstr>
      <vt:lpstr>Mockup Add Labfarm</vt:lpstr>
      <vt:lpstr>Add new LF</vt:lpstr>
      <vt:lpstr>Overzicht</vt:lpstr>
      <vt:lpstr>Overzicht van 1 Labfarm</vt:lpstr>
      <vt:lpstr>Overzicht van 1 Labfarm</vt:lpstr>
      <vt:lpstr>Settings </vt:lpstr>
      <vt:lpstr>Demo</vt:lpstr>
      <vt:lpstr>Burndown Chart</vt:lpstr>
      <vt:lpstr>22/Oct/18 1:09 PM - 05/Nov/18 12:27 PM</vt:lpstr>
      <vt:lpstr>PowerPoint-presentatie</vt:lpstr>
      <vt:lpstr>PowerPoint-presentatie</vt:lpstr>
      <vt:lpstr>06/Nov/18 10:37 PM - 15/Nov/18 1:11 PM</vt:lpstr>
      <vt:lpstr>PowerPoint-presentatie</vt:lpstr>
      <vt:lpstr>PowerPoint-presentatie</vt:lpstr>
      <vt:lpstr>17/Nov/18 3:23 PM - 24/Nov/18 3:23 PM</vt:lpstr>
      <vt:lpstr>PowerPoint-presentatie</vt:lpstr>
      <vt:lpstr>PowerPoint-presentatie</vt:lpstr>
      <vt:lpstr>Analyse Update</vt:lpstr>
      <vt:lpstr>Conditionering | Oud database model</vt:lpstr>
      <vt:lpstr>Conditionering | Nieuw database model</vt:lpstr>
      <vt:lpstr>Labfarm | Verbruik </vt:lpstr>
      <vt:lpstr>Labfarm | Algemene Architectuur </vt:lpstr>
      <vt:lpstr>Planning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Leave – It</dc:title>
  <dc:creator>denny matthijs</dc:creator>
  <cp:lastModifiedBy>denny matthijs</cp:lastModifiedBy>
  <cp:revision>4</cp:revision>
  <dcterms:created xsi:type="dcterms:W3CDTF">2018-11-22T14:13:08Z</dcterms:created>
  <dcterms:modified xsi:type="dcterms:W3CDTF">2018-12-20T22:18:33Z</dcterms:modified>
</cp:coreProperties>
</file>