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300" r:id="rId3"/>
    <p:sldId id="301" r:id="rId4"/>
    <p:sldId id="302" r:id="rId5"/>
    <p:sldId id="303" r:id="rId6"/>
    <p:sldId id="258" r:id="rId7"/>
    <p:sldId id="304" r:id="rId8"/>
    <p:sldId id="305" r:id="rId9"/>
    <p:sldId id="306" r:id="rId10"/>
    <p:sldId id="308" r:id="rId11"/>
    <p:sldId id="319" r:id="rId12"/>
    <p:sldId id="313" r:id="rId13"/>
    <p:sldId id="311" r:id="rId14"/>
    <p:sldId id="314" r:id="rId15"/>
    <p:sldId id="315" r:id="rId16"/>
    <p:sldId id="317" r:id="rId17"/>
    <p:sldId id="318" r:id="rId18"/>
    <p:sldId id="279" r:id="rId19"/>
    <p:sldId id="298" r:id="rId20"/>
    <p:sldId id="320" r:id="rId21"/>
    <p:sldId id="29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ijl, lich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Stijl, thema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Stijl, licht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5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06F8-05F8-4571-81A4-372034B2064D}" type="datetimeFigureOut">
              <a:rPr lang="nl-BE" smtClean="0"/>
              <a:t>22/01/2019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5B75-9111-44F8-B8BD-DAFCC2AC48D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343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06F8-05F8-4571-81A4-372034B2064D}" type="datetimeFigureOut">
              <a:rPr lang="nl-BE" smtClean="0"/>
              <a:t>22/01/2019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5B75-9111-44F8-B8BD-DAFCC2AC48D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0023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06F8-05F8-4571-81A4-372034B2064D}" type="datetimeFigureOut">
              <a:rPr lang="nl-BE" smtClean="0"/>
              <a:t>22/01/2019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5B75-9111-44F8-B8BD-DAFCC2AC48DD}" type="slidenum">
              <a:rPr lang="nl-BE" smtClean="0"/>
              <a:t>‹nr.›</a:t>
            </a:fld>
            <a:endParaRPr lang="nl-B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1564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06F8-05F8-4571-81A4-372034B2064D}" type="datetimeFigureOut">
              <a:rPr lang="nl-BE" smtClean="0"/>
              <a:t>22/01/2019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5B75-9111-44F8-B8BD-DAFCC2AC48D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611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06F8-05F8-4571-81A4-372034B2064D}" type="datetimeFigureOut">
              <a:rPr lang="nl-BE" smtClean="0"/>
              <a:t>22/01/2019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5B75-9111-44F8-B8BD-DAFCC2AC48DD}" type="slidenum">
              <a:rPr lang="nl-BE" smtClean="0"/>
              <a:t>‹nr.›</a:t>
            </a:fld>
            <a:endParaRPr lang="nl-B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4904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06F8-05F8-4571-81A4-372034B2064D}" type="datetimeFigureOut">
              <a:rPr lang="nl-BE" smtClean="0"/>
              <a:t>22/01/2019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5B75-9111-44F8-B8BD-DAFCC2AC48D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1798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06F8-05F8-4571-81A4-372034B2064D}" type="datetimeFigureOut">
              <a:rPr lang="nl-BE" smtClean="0"/>
              <a:t>22/01/2019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5B75-9111-44F8-B8BD-DAFCC2AC48D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0712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06F8-05F8-4571-81A4-372034B2064D}" type="datetimeFigureOut">
              <a:rPr lang="nl-BE" smtClean="0"/>
              <a:t>22/01/2019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5B75-9111-44F8-B8BD-DAFCC2AC48D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3308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06F8-05F8-4571-81A4-372034B2064D}" type="datetimeFigureOut">
              <a:rPr lang="nl-BE" smtClean="0"/>
              <a:t>22/01/2019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5B75-9111-44F8-B8BD-DAFCC2AC48D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45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06F8-05F8-4571-81A4-372034B2064D}" type="datetimeFigureOut">
              <a:rPr lang="nl-BE" smtClean="0"/>
              <a:t>22/01/2019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5B75-9111-44F8-B8BD-DAFCC2AC48D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101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06F8-05F8-4571-81A4-372034B2064D}" type="datetimeFigureOut">
              <a:rPr lang="nl-BE" smtClean="0"/>
              <a:t>22/01/2019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5B75-9111-44F8-B8BD-DAFCC2AC48D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7639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06F8-05F8-4571-81A4-372034B2064D}" type="datetimeFigureOut">
              <a:rPr lang="nl-BE" smtClean="0"/>
              <a:t>22/01/2019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5B75-9111-44F8-B8BD-DAFCC2AC48D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43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06F8-05F8-4571-81A4-372034B2064D}" type="datetimeFigureOut">
              <a:rPr lang="nl-BE" smtClean="0"/>
              <a:t>22/01/2019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5B75-9111-44F8-B8BD-DAFCC2AC48D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1866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06F8-05F8-4571-81A4-372034B2064D}" type="datetimeFigureOut">
              <a:rPr lang="nl-BE" smtClean="0"/>
              <a:t>22/01/2019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5B75-9111-44F8-B8BD-DAFCC2AC48D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0791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06F8-05F8-4571-81A4-372034B2064D}" type="datetimeFigureOut">
              <a:rPr lang="nl-BE" smtClean="0"/>
              <a:t>22/01/2019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5B75-9111-44F8-B8BD-DAFCC2AC48D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5870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06F8-05F8-4571-81A4-372034B2064D}" type="datetimeFigureOut">
              <a:rPr lang="nl-BE" smtClean="0"/>
              <a:t>22/01/2019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5B75-9111-44F8-B8BD-DAFCC2AC48D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9300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206F8-05F8-4571-81A4-372034B2064D}" type="datetimeFigureOut">
              <a:rPr lang="nl-BE" smtClean="0"/>
              <a:t>22/01/2019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B625B75-9111-44F8-B8BD-DAFCC2AC48D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73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84476D9-6F73-4780-B47B-F3C2C29C6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Leave – It</a:t>
            </a:r>
            <a:endParaRPr lang="nl-BE" sz="6000" dirty="0">
              <a:solidFill>
                <a:srgbClr val="FFFFFF"/>
              </a:solidFill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281FC6C-3F07-467E-82DC-BAA52167C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endParaRPr lang="nl-BE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49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873571B5-6093-4789-91FA-CBDA53095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73651"/>
            <a:ext cx="8596668" cy="43884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nl-BE" b="1" dirty="0">
                <a:solidFill>
                  <a:srgbClr val="24292E"/>
                </a:solidFill>
              </a:rPr>
              <a:t>2 Personen Conditionering : Wouter &amp; Denny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>
                <a:solidFill>
                  <a:srgbClr val="24292E"/>
                </a:solidFill>
              </a:rPr>
              <a:t>Sensoren: </a:t>
            </a:r>
            <a:r>
              <a:rPr lang="nl-BE" b="1" dirty="0" err="1">
                <a:solidFill>
                  <a:srgbClr val="FFC000"/>
                </a:solidFill>
              </a:rPr>
              <a:t>conductiviteit</a:t>
            </a:r>
            <a:r>
              <a:rPr lang="nl-BE" dirty="0">
                <a:solidFill>
                  <a:srgbClr val="24292E"/>
                </a:solidFill>
              </a:rPr>
              <a:t>, </a:t>
            </a:r>
            <a:r>
              <a:rPr lang="nl-BE" b="1" dirty="0">
                <a:solidFill>
                  <a:srgbClr val="00B050"/>
                </a:solidFill>
              </a:rPr>
              <a:t>temperatuur + omgevingstemperatuur</a:t>
            </a:r>
            <a:r>
              <a:rPr lang="nl-BE" dirty="0">
                <a:solidFill>
                  <a:srgbClr val="24292E"/>
                </a:solidFill>
              </a:rPr>
              <a:t>, </a:t>
            </a:r>
            <a:r>
              <a:rPr lang="nl-BE" b="1" dirty="0">
                <a:solidFill>
                  <a:srgbClr val="00B050"/>
                </a:solidFill>
              </a:rPr>
              <a:t>omgevingslicht</a:t>
            </a:r>
            <a:r>
              <a:rPr lang="nl-BE" dirty="0">
                <a:solidFill>
                  <a:srgbClr val="24292E"/>
                </a:solidFill>
              </a:rPr>
              <a:t> en </a:t>
            </a:r>
            <a:r>
              <a:rPr lang="nl-BE" b="1" dirty="0">
                <a:solidFill>
                  <a:srgbClr val="00B050"/>
                </a:solidFill>
              </a:rPr>
              <a:t>fijnstofsensor</a:t>
            </a:r>
            <a:r>
              <a:rPr lang="nl-BE" dirty="0">
                <a:solidFill>
                  <a:srgbClr val="24292E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b="1" dirty="0">
                <a:solidFill>
                  <a:srgbClr val="00B050"/>
                </a:solidFill>
              </a:rPr>
              <a:t>Data verstuurd naar database (master programma, </a:t>
            </a:r>
            <a:r>
              <a:rPr lang="nl-BE" b="1" dirty="0" err="1">
                <a:solidFill>
                  <a:srgbClr val="00B050"/>
                </a:solidFill>
              </a:rPr>
              <a:t>Azure</a:t>
            </a:r>
            <a:r>
              <a:rPr lang="nl-BE" b="1" dirty="0">
                <a:solidFill>
                  <a:srgbClr val="00B050"/>
                </a:solidFill>
              </a:rPr>
              <a:t> </a:t>
            </a:r>
            <a:r>
              <a:rPr lang="nl-BE" b="1" dirty="0" err="1">
                <a:solidFill>
                  <a:srgbClr val="00B050"/>
                </a:solidFill>
              </a:rPr>
              <a:t>IoT</a:t>
            </a:r>
            <a:r>
              <a:rPr lang="nl-BE" b="1" dirty="0">
                <a:solidFill>
                  <a:srgbClr val="00B050"/>
                </a:solidFill>
              </a:rPr>
              <a:t> Hub)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b="1" dirty="0">
                <a:solidFill>
                  <a:srgbClr val="FFC000"/>
                </a:solidFill>
              </a:rPr>
              <a:t>Zorgen voor juiste sensor data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b="1" dirty="0">
                <a:solidFill>
                  <a:srgbClr val="00B050"/>
                </a:solidFill>
              </a:rPr>
              <a:t>Initieel ontwerp dataset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B050"/>
                </a:solidFill>
              </a:rPr>
              <a:t>P</a:t>
            </a:r>
            <a:r>
              <a:rPr lang="nl-BE" b="1" dirty="0" err="1">
                <a:solidFill>
                  <a:srgbClr val="00B050"/>
                </a:solidFill>
              </a:rPr>
              <a:t>lantherkenning</a:t>
            </a:r>
            <a:r>
              <a:rPr lang="nl-BE" b="1" dirty="0">
                <a:solidFill>
                  <a:srgbClr val="00B050"/>
                </a:solidFill>
                <a:sym typeface="Wingdings" panose="05000000000000000000" pitchFamily="2" charset="2"/>
              </a:rPr>
              <a:t> analyse </a:t>
            </a:r>
            <a:r>
              <a:rPr lang="nl-BE" dirty="0">
                <a:solidFill>
                  <a:srgbClr val="24292E"/>
                </a:solidFill>
                <a:sym typeface="Wingdings" panose="05000000000000000000" pitchFamily="2" charset="2"/>
              </a:rPr>
              <a:t>&amp; </a:t>
            </a:r>
            <a:r>
              <a:rPr lang="nl-BE" b="1" dirty="0">
                <a:solidFill>
                  <a:srgbClr val="FF0000"/>
                </a:solidFill>
                <a:sym typeface="Wingdings" panose="05000000000000000000" pitchFamily="2" charset="2"/>
              </a:rPr>
              <a:t>software</a:t>
            </a:r>
          </a:p>
          <a:p>
            <a:pPr marL="457200" lvl="1" indent="0">
              <a:buNone/>
            </a:pPr>
            <a:endParaRPr lang="nl-BE" b="1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nl-BE" dirty="0">
              <a:solidFill>
                <a:srgbClr val="24292E"/>
              </a:solidFill>
            </a:endParaRP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C8E6118E-F350-4F16-A88E-9CFB1549B47F}"/>
              </a:ext>
            </a:extLst>
          </p:cNvPr>
          <p:cNvSpPr txBox="1">
            <a:spLocks/>
          </p:cNvSpPr>
          <p:nvPr/>
        </p:nvSpPr>
        <p:spPr>
          <a:xfrm>
            <a:off x="677334" y="308919"/>
            <a:ext cx="3359089" cy="110187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>
                <a:solidFill>
                  <a:srgbClr val="00B050"/>
                </a:solidFill>
              </a:rPr>
              <a:t>o</a:t>
            </a:r>
            <a:r>
              <a:rPr lang="en-US" sz="1400" b="1" dirty="0">
                <a:solidFill>
                  <a:srgbClr val="00B050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Volledig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afgewerkt</a:t>
            </a:r>
            <a:endParaRPr lang="en-US" sz="1400" b="1" dirty="0">
              <a:solidFill>
                <a:schemeClr val="tx1"/>
              </a:solidFill>
            </a:endParaRPr>
          </a:p>
          <a:p>
            <a:r>
              <a:rPr lang="en-US" sz="2200" b="1" dirty="0">
                <a:solidFill>
                  <a:schemeClr val="accent2"/>
                </a:solidFill>
              </a:rPr>
              <a:t>o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Afgewerkt</a:t>
            </a:r>
            <a:r>
              <a:rPr lang="en-US" sz="1400" b="1" dirty="0">
                <a:solidFill>
                  <a:schemeClr val="tx1"/>
                </a:solidFill>
              </a:rPr>
              <a:t>, maar </a:t>
            </a:r>
            <a:r>
              <a:rPr lang="en-US" sz="1400" b="1" dirty="0" err="1">
                <a:solidFill>
                  <a:schemeClr val="tx1"/>
                </a:solidFill>
              </a:rPr>
              <a:t>niet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kunnen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testen</a:t>
            </a:r>
            <a:endParaRPr lang="en-US" sz="14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rgbClr val="FFC000"/>
                </a:solidFill>
              </a:rPr>
              <a:t>o</a:t>
            </a:r>
            <a:r>
              <a:rPr lang="en-US" sz="1400" b="1" dirty="0">
                <a:solidFill>
                  <a:srgbClr val="FFC000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Half</a:t>
            </a:r>
            <a:r>
              <a:rPr lang="en-US" sz="1400" b="1" dirty="0">
                <a:solidFill>
                  <a:srgbClr val="FFC000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afgewerkt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o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Niet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kunnen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afwerken</a:t>
            </a:r>
            <a:endParaRPr lang="en-US" sz="1400" b="1" dirty="0">
              <a:solidFill>
                <a:schemeClr val="tx1"/>
              </a:solidFill>
            </a:endParaRPr>
          </a:p>
          <a:p>
            <a:r>
              <a:rPr lang="en-US" sz="1400" b="1" dirty="0">
                <a:solidFill>
                  <a:schemeClr val="tx1"/>
                </a:solidFill>
              </a:rPr>
              <a:t> </a:t>
            </a:r>
          </a:p>
          <a:p>
            <a:endParaRPr lang="nl-B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074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686D3E-68DB-4F3C-8695-AB861C53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Voor</a:t>
            </a:r>
            <a:r>
              <a:rPr lang="en-US" dirty="0"/>
              <a:t> –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nadelen</a:t>
            </a:r>
            <a:r>
              <a:rPr lang="en-US" dirty="0"/>
              <a:t> van de Azure IoT Hub (SDKs)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3B3A6D2-D3CC-42F5-8C09-78AFF7B30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878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Voordelen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Ondersteund</a:t>
            </a:r>
            <a:r>
              <a:rPr lang="en-US" dirty="0"/>
              <a:t> </a:t>
            </a:r>
            <a:r>
              <a:rPr lang="en-US" dirty="0" err="1"/>
              <a:t>verscheidene</a:t>
            </a:r>
            <a:r>
              <a:rPr lang="en-US" dirty="0"/>
              <a:t> </a:t>
            </a:r>
            <a:r>
              <a:rPr lang="en-US" dirty="0" err="1"/>
              <a:t>programmeertalen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 SDKs </a:t>
            </a:r>
            <a:r>
              <a:rPr lang="en-US" dirty="0" err="1"/>
              <a:t>zorgen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security, reliability, device management </a:t>
            </a:r>
            <a:r>
              <a:rPr lang="en-US" dirty="0" err="1"/>
              <a:t>enzovoort</a:t>
            </a:r>
            <a:r>
              <a:rPr lang="en-US" dirty="0"/>
              <a:t>…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“Future proof”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Werkt</a:t>
            </a:r>
            <a:r>
              <a:rPr lang="en-US" dirty="0"/>
              <a:t> </a:t>
            </a:r>
            <a:r>
              <a:rPr lang="en-US" dirty="0" err="1"/>
              <a:t>goed</a:t>
            </a:r>
            <a:r>
              <a:rPr lang="en-US" dirty="0"/>
              <a:t> </a:t>
            </a:r>
            <a:r>
              <a:rPr lang="en-US" dirty="0" err="1"/>
              <a:t>samen</a:t>
            </a:r>
            <a:r>
              <a:rPr lang="en-US" dirty="0"/>
              <a:t> met </a:t>
            </a:r>
            <a:r>
              <a:rPr lang="en-US" dirty="0" err="1"/>
              <a:t>andere</a:t>
            </a:r>
            <a:r>
              <a:rPr lang="en-US" dirty="0"/>
              <a:t> Azure features (database, …)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Nadelen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Kostprijs</a:t>
            </a:r>
            <a:r>
              <a:rPr lang="en-US" dirty="0"/>
              <a:t> (</a:t>
            </a:r>
            <a:r>
              <a:rPr lang="en-US" dirty="0" err="1"/>
              <a:t>vooral</a:t>
            </a:r>
            <a:r>
              <a:rPr lang="en-US" dirty="0"/>
              <a:t> de streaming service)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Kennis</a:t>
            </a:r>
            <a:r>
              <a:rPr lang="en-US" dirty="0"/>
              <a:t> van de SDKs </a:t>
            </a:r>
            <a:r>
              <a:rPr lang="en-US" dirty="0" err="1"/>
              <a:t>en</a:t>
            </a:r>
            <a:r>
              <a:rPr lang="en-US" dirty="0"/>
              <a:t> Azure IoT Hub </a:t>
            </a:r>
            <a:r>
              <a:rPr lang="en-US" dirty="0" err="1"/>
              <a:t>zelf</a:t>
            </a: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/>
              <a:t>Zorgt</a:t>
            </a:r>
            <a:r>
              <a:rPr lang="en-US" dirty="0"/>
              <a:t> </a:t>
            </a:r>
            <a:r>
              <a:rPr lang="en-US" dirty="0" err="1"/>
              <a:t>ervoor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we </a:t>
            </a:r>
            <a:r>
              <a:rPr lang="en-US" dirty="0" err="1"/>
              <a:t>eigenlijk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aantal</a:t>
            </a:r>
            <a:r>
              <a:rPr lang="en-US" dirty="0"/>
              <a:t> heel </a:t>
            </a:r>
            <a:r>
              <a:rPr lang="en-US" dirty="0" err="1"/>
              <a:t>handige</a:t>
            </a:r>
            <a:r>
              <a:rPr lang="en-US" dirty="0"/>
              <a:t> features </a:t>
            </a:r>
            <a:r>
              <a:rPr lang="en-US" dirty="0" err="1"/>
              <a:t>misschien</a:t>
            </a:r>
            <a:r>
              <a:rPr lang="en-US" dirty="0"/>
              <a:t> </a:t>
            </a:r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hebben</a:t>
            </a:r>
            <a:r>
              <a:rPr lang="en-US" dirty="0"/>
              <a:t>  </a:t>
            </a:r>
            <a:r>
              <a:rPr lang="en-US" dirty="0" err="1"/>
              <a:t>toegevoegd</a:t>
            </a:r>
            <a:r>
              <a:rPr lang="en-US" dirty="0"/>
              <a:t> of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eens</a:t>
            </a:r>
            <a:r>
              <a:rPr lang="en-US" dirty="0"/>
              <a:t> </a:t>
            </a:r>
            <a:r>
              <a:rPr lang="en-US" dirty="0" err="1"/>
              <a:t>hebben</a:t>
            </a:r>
            <a:r>
              <a:rPr lang="en-US" dirty="0"/>
              <a:t> </a:t>
            </a:r>
            <a:r>
              <a:rPr lang="en-US" dirty="0" err="1"/>
              <a:t>opgemerkt</a:t>
            </a:r>
            <a:r>
              <a:rPr lang="en-US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alternatieven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20055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84476D9-6F73-4780-B47B-F3C2C29C6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 dirty="0" err="1">
                <a:solidFill>
                  <a:srgbClr val="FFFFFF"/>
                </a:solidFill>
              </a:rPr>
              <a:t>Beeldherkenning</a:t>
            </a:r>
            <a:endParaRPr lang="nl-BE" sz="6000" dirty="0">
              <a:solidFill>
                <a:srgbClr val="FFFFFF"/>
              </a:solidFill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281FC6C-3F07-467E-82DC-BAA52167C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Joris</a:t>
            </a:r>
            <a:endParaRPr lang="nl-BE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26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873571B5-6093-4789-91FA-CBDA53095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73651"/>
            <a:ext cx="8596668" cy="43884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nl-BE" b="1" dirty="0">
                <a:solidFill>
                  <a:srgbClr val="24292E"/>
                </a:solidFill>
              </a:rPr>
              <a:t>1 Persoon beeldherkenning: Joris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b="1" dirty="0">
                <a:solidFill>
                  <a:srgbClr val="00B050"/>
                </a:solidFill>
              </a:rPr>
              <a:t>Programma voor het trekken van foto’s van een plant en versturen naar database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2"/>
                </a:solidFill>
              </a:rPr>
              <a:t>C</a:t>
            </a:r>
            <a:r>
              <a:rPr lang="nl-BE" b="1" dirty="0" err="1">
                <a:solidFill>
                  <a:schemeClr val="accent2"/>
                </a:solidFill>
              </a:rPr>
              <a:t>entraal</a:t>
            </a:r>
            <a:r>
              <a:rPr lang="nl-BE" b="1" dirty="0">
                <a:solidFill>
                  <a:schemeClr val="accent2"/>
                </a:solidFill>
              </a:rPr>
              <a:t> programma (samenhang van het project)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B050"/>
                </a:solidFill>
              </a:rPr>
              <a:t>B</a:t>
            </a:r>
            <a:r>
              <a:rPr lang="nl-BE" b="1" dirty="0" err="1">
                <a:solidFill>
                  <a:srgbClr val="00B050"/>
                </a:solidFill>
              </a:rPr>
              <a:t>ackend</a:t>
            </a:r>
            <a:endParaRPr lang="nl-BE" b="1" dirty="0">
              <a:solidFill>
                <a:srgbClr val="00B05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B050"/>
                </a:solidFill>
              </a:rPr>
              <a:t>V</a:t>
            </a:r>
            <a:r>
              <a:rPr lang="nl-BE" b="1" dirty="0" err="1">
                <a:solidFill>
                  <a:srgbClr val="00B050"/>
                </a:solidFill>
              </a:rPr>
              <a:t>erder</a:t>
            </a:r>
            <a:r>
              <a:rPr lang="nl-BE" b="1" dirty="0">
                <a:solidFill>
                  <a:srgbClr val="00B050"/>
                </a:solidFill>
              </a:rPr>
              <a:t> ontwerp van dataset en model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nl-BE" dirty="0">
              <a:solidFill>
                <a:srgbClr val="24292E"/>
              </a:solidFill>
            </a:endParaRP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0A7827BC-27E8-4B25-A2AB-EBE75C8F858F}"/>
              </a:ext>
            </a:extLst>
          </p:cNvPr>
          <p:cNvSpPr txBox="1">
            <a:spLocks/>
          </p:cNvSpPr>
          <p:nvPr/>
        </p:nvSpPr>
        <p:spPr>
          <a:xfrm>
            <a:off x="677334" y="308919"/>
            <a:ext cx="3359089" cy="110187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>
                <a:solidFill>
                  <a:srgbClr val="00B050"/>
                </a:solidFill>
              </a:rPr>
              <a:t>o</a:t>
            </a:r>
            <a:r>
              <a:rPr lang="en-US" sz="1400" b="1" dirty="0">
                <a:solidFill>
                  <a:srgbClr val="00B050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Volledig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afgewerkt</a:t>
            </a:r>
            <a:endParaRPr lang="en-US" sz="1400" b="1" dirty="0">
              <a:solidFill>
                <a:schemeClr val="tx1"/>
              </a:solidFill>
            </a:endParaRPr>
          </a:p>
          <a:p>
            <a:r>
              <a:rPr lang="en-US" sz="2200" b="1" dirty="0">
                <a:solidFill>
                  <a:schemeClr val="accent2"/>
                </a:solidFill>
              </a:rPr>
              <a:t>o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Afgewerkt</a:t>
            </a:r>
            <a:r>
              <a:rPr lang="en-US" sz="1400" b="1" dirty="0">
                <a:solidFill>
                  <a:schemeClr val="tx1"/>
                </a:solidFill>
              </a:rPr>
              <a:t>, maar </a:t>
            </a:r>
            <a:r>
              <a:rPr lang="en-US" sz="1400" b="1" dirty="0" err="1">
                <a:solidFill>
                  <a:schemeClr val="tx1"/>
                </a:solidFill>
              </a:rPr>
              <a:t>niet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kunnen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testen</a:t>
            </a:r>
            <a:endParaRPr lang="en-US" sz="14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rgbClr val="FFC000"/>
                </a:solidFill>
              </a:rPr>
              <a:t>o</a:t>
            </a:r>
            <a:r>
              <a:rPr lang="en-US" sz="1400" b="1" dirty="0">
                <a:solidFill>
                  <a:srgbClr val="FFC000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Half</a:t>
            </a:r>
            <a:r>
              <a:rPr lang="en-US" sz="1400" b="1" dirty="0">
                <a:solidFill>
                  <a:srgbClr val="FFC000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afgewerkt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o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Niet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kunnen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afwerken</a:t>
            </a:r>
            <a:endParaRPr lang="en-US" sz="1400" b="1" dirty="0">
              <a:solidFill>
                <a:schemeClr val="tx1"/>
              </a:solidFill>
            </a:endParaRPr>
          </a:p>
          <a:p>
            <a:r>
              <a:rPr lang="en-US" sz="1400" b="1" dirty="0">
                <a:solidFill>
                  <a:schemeClr val="tx1"/>
                </a:solidFill>
              </a:rPr>
              <a:t> </a:t>
            </a:r>
          </a:p>
          <a:p>
            <a:endParaRPr lang="nl-B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709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84476D9-6F73-4780-B47B-F3C2C29C6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Plant Robot</a:t>
            </a:r>
            <a:endParaRPr lang="nl-BE" sz="6000" dirty="0">
              <a:solidFill>
                <a:srgbClr val="FFFFFF"/>
              </a:solidFill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281FC6C-3F07-467E-82DC-BAA52167C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Robbe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&amp; Steven</a:t>
            </a:r>
            <a:endParaRPr lang="nl-BE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16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873571B5-6093-4789-91FA-CBDA53095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73651"/>
            <a:ext cx="8596668" cy="43884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nl-BE" b="1" dirty="0">
                <a:solidFill>
                  <a:srgbClr val="24292E"/>
                </a:solidFill>
              </a:rPr>
              <a:t>2 Personen Plant Robot: Robbe &amp; Steven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b="1" dirty="0">
                <a:solidFill>
                  <a:srgbClr val="00B050"/>
                </a:solidFill>
              </a:rPr>
              <a:t>Toevoer water, stroom, voedingsstoffen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b="1" dirty="0">
                <a:solidFill>
                  <a:schemeClr val="accent2"/>
                </a:solidFill>
              </a:rPr>
              <a:t>Hardware connecties sensoren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b="1" dirty="0">
                <a:solidFill>
                  <a:srgbClr val="00B050"/>
                </a:solidFill>
              </a:rPr>
              <a:t>PCB-ontwerp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b="1" dirty="0">
                <a:solidFill>
                  <a:srgbClr val="00B050"/>
                </a:solidFill>
              </a:rPr>
              <a:t>Design plantenbak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00B050"/>
                </a:solidFill>
              </a:rPr>
              <a:t>Transformator</a:t>
            </a:r>
            <a:r>
              <a:rPr lang="en-US" b="1" dirty="0">
                <a:solidFill>
                  <a:srgbClr val="00B050"/>
                </a:solidFill>
              </a:rPr>
              <a:t> / Optocoupler </a:t>
            </a:r>
            <a:r>
              <a:rPr lang="en-US" b="1" dirty="0" err="1">
                <a:solidFill>
                  <a:srgbClr val="00B050"/>
                </a:solidFill>
              </a:rPr>
              <a:t>oplossing</a:t>
            </a:r>
            <a:endParaRPr lang="en-US" b="1" dirty="0">
              <a:solidFill>
                <a:srgbClr val="00B05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00B050"/>
                </a:solidFill>
              </a:rPr>
              <a:t>Vermogenlijst</a:t>
            </a:r>
            <a:endParaRPr lang="en-US" b="1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nl-BE" dirty="0">
              <a:solidFill>
                <a:srgbClr val="24292E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nl-BE" dirty="0">
              <a:solidFill>
                <a:srgbClr val="24292E"/>
              </a:solidFill>
            </a:endParaRP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0A7827BC-27E8-4B25-A2AB-EBE75C8F858F}"/>
              </a:ext>
            </a:extLst>
          </p:cNvPr>
          <p:cNvSpPr txBox="1">
            <a:spLocks/>
          </p:cNvSpPr>
          <p:nvPr/>
        </p:nvSpPr>
        <p:spPr>
          <a:xfrm>
            <a:off x="677334" y="308919"/>
            <a:ext cx="3359089" cy="110187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>
                <a:solidFill>
                  <a:srgbClr val="00B050"/>
                </a:solidFill>
              </a:rPr>
              <a:t>o</a:t>
            </a:r>
            <a:r>
              <a:rPr lang="en-US" sz="1400" b="1" dirty="0">
                <a:solidFill>
                  <a:srgbClr val="00B050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Volledig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afgewerkt</a:t>
            </a:r>
            <a:endParaRPr lang="en-US" sz="1400" b="1" dirty="0">
              <a:solidFill>
                <a:schemeClr val="tx1"/>
              </a:solidFill>
            </a:endParaRPr>
          </a:p>
          <a:p>
            <a:r>
              <a:rPr lang="en-US" sz="2200" b="1" dirty="0">
                <a:solidFill>
                  <a:schemeClr val="accent2"/>
                </a:solidFill>
              </a:rPr>
              <a:t>o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Afgewerkt</a:t>
            </a:r>
            <a:r>
              <a:rPr lang="en-US" sz="1400" b="1" dirty="0">
                <a:solidFill>
                  <a:schemeClr val="tx1"/>
                </a:solidFill>
              </a:rPr>
              <a:t>, maar </a:t>
            </a:r>
            <a:r>
              <a:rPr lang="en-US" sz="1400" b="1" dirty="0" err="1">
                <a:solidFill>
                  <a:schemeClr val="tx1"/>
                </a:solidFill>
              </a:rPr>
              <a:t>niet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kunnen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testen</a:t>
            </a:r>
            <a:endParaRPr lang="en-US" sz="14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rgbClr val="FFC000"/>
                </a:solidFill>
              </a:rPr>
              <a:t>o</a:t>
            </a:r>
            <a:r>
              <a:rPr lang="en-US" sz="1400" b="1" dirty="0">
                <a:solidFill>
                  <a:srgbClr val="FFC000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Half</a:t>
            </a:r>
            <a:r>
              <a:rPr lang="en-US" sz="1400" b="1" dirty="0">
                <a:solidFill>
                  <a:srgbClr val="FFC000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afgewerkt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o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Niet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kunnen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afwerken</a:t>
            </a:r>
            <a:endParaRPr lang="en-US" sz="1400" b="1" dirty="0">
              <a:solidFill>
                <a:schemeClr val="tx1"/>
              </a:solidFill>
            </a:endParaRPr>
          </a:p>
          <a:p>
            <a:r>
              <a:rPr lang="en-US" sz="1400" b="1" dirty="0">
                <a:solidFill>
                  <a:schemeClr val="tx1"/>
                </a:solidFill>
              </a:rPr>
              <a:t> </a:t>
            </a:r>
          </a:p>
          <a:p>
            <a:endParaRPr lang="nl-B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873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84476D9-6F73-4780-B47B-F3C2C29C6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7272121" cy="2849671"/>
          </a:xfrm>
        </p:spPr>
        <p:txBody>
          <a:bodyPr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PM / Web Dashboard</a:t>
            </a:r>
            <a:endParaRPr lang="nl-BE" sz="6000" dirty="0">
              <a:solidFill>
                <a:srgbClr val="FFFFFF"/>
              </a:solidFill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281FC6C-3F07-467E-82DC-BAA52167C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Melvin</a:t>
            </a:r>
            <a:endParaRPr lang="nl-BE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4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873571B5-6093-4789-91FA-CBDA53095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73651"/>
            <a:ext cx="8596668" cy="43884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nl-BE" b="1" dirty="0">
                <a:solidFill>
                  <a:srgbClr val="24292E"/>
                </a:solidFill>
              </a:rPr>
              <a:t>1 Persoon PM / Web development: Melvin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b="1" dirty="0">
                <a:solidFill>
                  <a:srgbClr val="00B050"/>
                </a:solidFill>
              </a:rPr>
              <a:t>Volledig Web Dashboard (proces, notificaties, …)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b="1" dirty="0">
                <a:solidFill>
                  <a:srgbClr val="00B050"/>
                </a:solidFill>
              </a:rPr>
              <a:t>Project management</a:t>
            </a:r>
          </a:p>
          <a:p>
            <a:pPr marL="457200" lvl="1" indent="0">
              <a:buNone/>
            </a:pPr>
            <a:endParaRPr lang="nl-BE" dirty="0">
              <a:solidFill>
                <a:srgbClr val="24292E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nl-BE" dirty="0">
              <a:solidFill>
                <a:srgbClr val="24292E"/>
              </a:solidFill>
            </a:endParaRP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0A7827BC-27E8-4B25-A2AB-EBE75C8F858F}"/>
              </a:ext>
            </a:extLst>
          </p:cNvPr>
          <p:cNvSpPr txBox="1">
            <a:spLocks/>
          </p:cNvSpPr>
          <p:nvPr/>
        </p:nvSpPr>
        <p:spPr>
          <a:xfrm>
            <a:off x="677334" y="308919"/>
            <a:ext cx="3359089" cy="110187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>
                <a:solidFill>
                  <a:srgbClr val="00B050"/>
                </a:solidFill>
              </a:rPr>
              <a:t>o</a:t>
            </a:r>
            <a:r>
              <a:rPr lang="en-US" sz="1400" b="1" dirty="0">
                <a:solidFill>
                  <a:srgbClr val="00B050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Volledig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afgewerkt</a:t>
            </a:r>
            <a:endParaRPr lang="en-US" sz="1400" b="1" dirty="0">
              <a:solidFill>
                <a:schemeClr val="tx1"/>
              </a:solidFill>
            </a:endParaRPr>
          </a:p>
          <a:p>
            <a:r>
              <a:rPr lang="en-US" sz="2200" b="1" dirty="0">
                <a:solidFill>
                  <a:schemeClr val="accent2"/>
                </a:solidFill>
              </a:rPr>
              <a:t>o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Afgewerkt</a:t>
            </a:r>
            <a:r>
              <a:rPr lang="en-US" sz="1400" b="1" dirty="0">
                <a:solidFill>
                  <a:schemeClr val="tx1"/>
                </a:solidFill>
              </a:rPr>
              <a:t>, maar </a:t>
            </a:r>
            <a:r>
              <a:rPr lang="en-US" sz="1400" b="1" dirty="0" err="1">
                <a:solidFill>
                  <a:schemeClr val="tx1"/>
                </a:solidFill>
              </a:rPr>
              <a:t>niet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kunnen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testen</a:t>
            </a:r>
            <a:endParaRPr lang="en-US" sz="14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rgbClr val="FFC000"/>
                </a:solidFill>
              </a:rPr>
              <a:t>o</a:t>
            </a:r>
            <a:r>
              <a:rPr lang="en-US" sz="1400" b="1" dirty="0">
                <a:solidFill>
                  <a:srgbClr val="FFC000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Half</a:t>
            </a:r>
            <a:r>
              <a:rPr lang="en-US" sz="1400" b="1" dirty="0">
                <a:solidFill>
                  <a:srgbClr val="FFC000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afgewerkt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o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Niet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kunnen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afwerken</a:t>
            </a:r>
            <a:endParaRPr lang="en-US" sz="1400" b="1" dirty="0">
              <a:solidFill>
                <a:schemeClr val="tx1"/>
              </a:solidFill>
            </a:endParaRPr>
          </a:p>
          <a:p>
            <a:r>
              <a:rPr lang="en-US" sz="1400" b="1" dirty="0">
                <a:solidFill>
                  <a:schemeClr val="tx1"/>
                </a:solidFill>
              </a:rPr>
              <a:t> </a:t>
            </a:r>
          </a:p>
          <a:p>
            <a:endParaRPr lang="nl-B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885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84476D9-6F73-4780-B47B-F3C2C29C6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Demo</a:t>
            </a:r>
            <a:endParaRPr lang="nl-BE" sz="6000" dirty="0">
              <a:solidFill>
                <a:srgbClr val="FFFFFF"/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60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84476D9-6F73-4780-B47B-F3C2C29C6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 dirty="0" err="1">
                <a:solidFill>
                  <a:srgbClr val="FFFFFF"/>
                </a:solidFill>
              </a:rPr>
              <a:t>Toekomst</a:t>
            </a:r>
            <a:endParaRPr lang="nl-BE" sz="6000" dirty="0">
              <a:solidFill>
                <a:srgbClr val="FFFFFF"/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37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84476D9-6F73-4780-B47B-F3C2C29C6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De </a:t>
            </a:r>
            <a:r>
              <a:rPr lang="en-US" sz="6000" dirty="0" err="1">
                <a:solidFill>
                  <a:srgbClr val="FFFFFF"/>
                </a:solidFill>
              </a:rPr>
              <a:t>Opdracht</a:t>
            </a:r>
            <a:endParaRPr lang="nl-BE" sz="6000" dirty="0">
              <a:solidFill>
                <a:srgbClr val="FFFFFF"/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15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483D6D-4FD0-402A-A2FB-821379DEF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</a:t>
            </a:r>
            <a:r>
              <a:rPr lang="en-US" dirty="0" err="1"/>
              <a:t>naar</a:t>
            </a:r>
            <a:r>
              <a:rPr lang="en-US" dirty="0"/>
              <a:t> de </a:t>
            </a:r>
            <a:r>
              <a:rPr lang="en-US" dirty="0" err="1"/>
              <a:t>toekomst</a:t>
            </a:r>
            <a:r>
              <a:rPr lang="en-US" dirty="0"/>
              <a:t> toe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600E22-5928-456D-BD6C-B2F05BAF8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Alternatief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de Azure streaming service?</a:t>
            </a:r>
          </a:p>
          <a:p>
            <a:r>
              <a:rPr lang="en-US" dirty="0" err="1"/>
              <a:t>Toch</a:t>
            </a:r>
            <a:r>
              <a:rPr lang="en-US" dirty="0"/>
              <a:t> </a:t>
            </a:r>
            <a:r>
              <a:rPr lang="en-US" dirty="0" err="1"/>
              <a:t>gebruik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 van de streaming service?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Zet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deze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altijd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terug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af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na</a:t>
            </a:r>
            <a:r>
              <a:rPr lang="en-US" dirty="0">
                <a:sym typeface="Wingdings" panose="05000000000000000000" pitchFamily="2" charset="2"/>
              </a:rPr>
              <a:t> het </a:t>
            </a:r>
            <a:r>
              <a:rPr lang="en-US" dirty="0" err="1">
                <a:sym typeface="Wingdings" panose="05000000000000000000" pitchFamily="2" charset="2"/>
              </a:rPr>
              <a:t>gebruiken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en</a:t>
            </a:r>
            <a:r>
              <a:rPr lang="en-US" dirty="0">
                <a:sym typeface="Wingdings" panose="05000000000000000000" pitchFamily="2" charset="2"/>
              </a:rPr>
              <a:t> doe </a:t>
            </a:r>
            <a:r>
              <a:rPr lang="en-US" dirty="0" err="1">
                <a:sym typeface="Wingdings" panose="05000000000000000000" pitchFamily="2" charset="2"/>
              </a:rPr>
              <a:t>zeker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eerst</a:t>
            </a:r>
            <a:r>
              <a:rPr lang="en-US" dirty="0">
                <a:sym typeface="Wingdings" panose="05000000000000000000" pitchFamily="2" charset="2"/>
              </a:rPr>
              <a:t> wat research </a:t>
            </a:r>
            <a:r>
              <a:rPr lang="en-US" dirty="0" err="1">
                <a:sym typeface="Wingdings" panose="05000000000000000000" pitchFamily="2" charset="2"/>
              </a:rPr>
              <a:t>naar</a:t>
            </a:r>
            <a:r>
              <a:rPr lang="en-US" dirty="0">
                <a:sym typeface="Wingdings" panose="05000000000000000000" pitchFamily="2" charset="2"/>
              </a:rPr>
              <a:t> de </a:t>
            </a:r>
            <a:r>
              <a:rPr lang="en-US" dirty="0" err="1">
                <a:sym typeface="Wingdings" panose="05000000000000000000" pitchFamily="2" charset="2"/>
              </a:rPr>
              <a:t>prijszetting</a:t>
            </a:r>
            <a:r>
              <a:rPr lang="en-US" dirty="0">
                <a:sym typeface="Wingdings" panose="05000000000000000000" pitchFamily="2" charset="2"/>
              </a:rPr>
              <a:t>.</a:t>
            </a:r>
            <a:endParaRPr lang="en-US" dirty="0"/>
          </a:p>
          <a:p>
            <a:r>
              <a:rPr lang="en-US" dirty="0" err="1"/>
              <a:t>Conductiviteits</a:t>
            </a:r>
            <a:r>
              <a:rPr lang="en-US" dirty="0"/>
              <a:t> sensor </a:t>
            </a:r>
            <a:r>
              <a:rPr lang="en-US" dirty="0" err="1"/>
              <a:t>kan</a:t>
            </a:r>
            <a:r>
              <a:rPr lang="en-US" dirty="0"/>
              <a:t> men </a:t>
            </a:r>
            <a:r>
              <a:rPr lang="en-US" dirty="0" err="1"/>
              <a:t>zelf</a:t>
            </a:r>
            <a:r>
              <a:rPr lang="en-US" dirty="0"/>
              <a:t> </a:t>
            </a:r>
            <a:r>
              <a:rPr lang="en-US" dirty="0" err="1"/>
              <a:t>proberen</a:t>
            </a:r>
            <a:r>
              <a:rPr lang="en-US" dirty="0"/>
              <a:t> </a:t>
            </a:r>
            <a:r>
              <a:rPr lang="en-US" dirty="0" err="1"/>
              <a:t>afwerken</a:t>
            </a:r>
            <a:r>
              <a:rPr lang="en-US" dirty="0"/>
              <a:t> of men </a:t>
            </a:r>
            <a:r>
              <a:rPr lang="en-US" dirty="0" err="1"/>
              <a:t>kan</a:t>
            </a:r>
            <a:r>
              <a:rPr lang="en-US" dirty="0"/>
              <a:t> zo </a:t>
            </a:r>
            <a:r>
              <a:rPr lang="en-US" dirty="0" err="1"/>
              <a:t>een</a:t>
            </a:r>
            <a:r>
              <a:rPr lang="en-US" dirty="0"/>
              <a:t> sensor </a:t>
            </a:r>
            <a:r>
              <a:rPr lang="en-US" dirty="0" err="1"/>
              <a:t>aankopen</a:t>
            </a:r>
            <a:r>
              <a:rPr lang="en-US" dirty="0"/>
              <a:t>.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62603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utoShape 1" descr="https://jira.ap.be/images/icons/issuetypes/story.svg">
            <a:extLst>
              <a:ext uri="{FF2B5EF4-FFF2-40B4-BE49-F238E27FC236}">
                <a16:creationId xmlns:a16="http://schemas.microsoft.com/office/drawing/2014/main" id="{2A9055F5-4C4C-4E80-BB72-F3AE256EC4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9925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5" name="AutoShape 2" descr="https://jira.ap.be/images/icons/priorities/medium.svg">
            <a:extLst>
              <a:ext uri="{FF2B5EF4-FFF2-40B4-BE49-F238E27FC236}">
                <a16:creationId xmlns:a16="http://schemas.microsoft.com/office/drawing/2014/main" id="{7EB03466-F6C9-47F4-A17A-B7F705BD47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9925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6" name="AutoShape 3" descr="https://jira.ap.be/images/icons/issuetypes/story.svg">
            <a:extLst>
              <a:ext uri="{FF2B5EF4-FFF2-40B4-BE49-F238E27FC236}">
                <a16:creationId xmlns:a16="http://schemas.microsoft.com/office/drawing/2014/main" id="{D1CE1CE6-2EF2-42E3-A129-AF493E338C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9925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7" name="AutoShape 4" descr="https://jira.ap.be/images/icons/priorities/medium.svg">
            <a:extLst>
              <a:ext uri="{FF2B5EF4-FFF2-40B4-BE49-F238E27FC236}">
                <a16:creationId xmlns:a16="http://schemas.microsoft.com/office/drawing/2014/main" id="{5C881929-FC8E-40BE-AABD-A330743E65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9925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8" name="AutoShape 5" descr="https://jira.ap.be/images/icons/issuetypes/story.svg">
            <a:extLst>
              <a:ext uri="{FF2B5EF4-FFF2-40B4-BE49-F238E27FC236}">
                <a16:creationId xmlns:a16="http://schemas.microsoft.com/office/drawing/2014/main" id="{9D849817-1FD9-4235-AA6D-6B4BB38C20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9925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9" name="AutoShape 6" descr="https://jira.ap.be/images/icons/priorities/medium.svg">
            <a:extLst>
              <a:ext uri="{FF2B5EF4-FFF2-40B4-BE49-F238E27FC236}">
                <a16:creationId xmlns:a16="http://schemas.microsoft.com/office/drawing/2014/main" id="{D30B528B-B5B9-4478-9CA4-022DB5A5CA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9925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0" name="AutoShape 7" descr="https://jira.ap.be/images/icons/issuetypes/story.svg">
            <a:extLst>
              <a:ext uri="{FF2B5EF4-FFF2-40B4-BE49-F238E27FC236}">
                <a16:creationId xmlns:a16="http://schemas.microsoft.com/office/drawing/2014/main" id="{53D3572B-14CB-4749-9D8C-15EF5CDFB0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9925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1" name="AutoShape 8" descr="https://jira.ap.be/images/icons/priorities/medium.svg">
            <a:extLst>
              <a:ext uri="{FF2B5EF4-FFF2-40B4-BE49-F238E27FC236}">
                <a16:creationId xmlns:a16="http://schemas.microsoft.com/office/drawing/2014/main" id="{CE8C116C-5298-4893-852A-9B5A2AFAAE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9925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6440D010-56BD-446B-B75F-53B3F91E4418}"/>
              </a:ext>
            </a:extLst>
          </p:cNvPr>
          <p:cNvSpPr txBox="1"/>
          <p:nvPr/>
        </p:nvSpPr>
        <p:spPr>
          <a:xfrm>
            <a:off x="1319660" y="2916934"/>
            <a:ext cx="95428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/>
              <a:t>Bedankt</a:t>
            </a:r>
            <a:r>
              <a:rPr lang="en-US" sz="6000" dirty="0"/>
              <a:t> </a:t>
            </a:r>
            <a:r>
              <a:rPr lang="en-US" sz="6000" dirty="0" err="1"/>
              <a:t>voor</a:t>
            </a:r>
            <a:r>
              <a:rPr lang="en-US" sz="6000" dirty="0"/>
              <a:t> </a:t>
            </a:r>
            <a:r>
              <a:rPr lang="en-US" sz="6000" dirty="0" err="1"/>
              <a:t>uw</a:t>
            </a:r>
            <a:r>
              <a:rPr lang="en-US" sz="6000" dirty="0"/>
              <a:t> </a:t>
            </a:r>
            <a:r>
              <a:rPr lang="en-US" sz="6000" dirty="0" err="1"/>
              <a:t>aandacht</a:t>
            </a:r>
            <a:r>
              <a:rPr lang="en-US" sz="6000" dirty="0"/>
              <a:t>! </a:t>
            </a:r>
            <a:endParaRPr lang="nl-BE" sz="6000" dirty="0"/>
          </a:p>
        </p:txBody>
      </p:sp>
    </p:spTree>
    <p:extLst>
      <p:ext uri="{BB962C8B-B14F-4D97-AF65-F5344CB8AC3E}">
        <p14:creationId xmlns:p14="http://schemas.microsoft.com/office/powerpoint/2010/main" val="1826360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760D02-FE59-44E8-9FC9-F99AA80AA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Labfarm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AB327BB-BD27-46DE-B733-60E683160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“Smart” </a:t>
            </a:r>
            <a:r>
              <a:rPr lang="en-US" dirty="0" err="1"/>
              <a:t>plantenbak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Sensoren</a:t>
            </a:r>
            <a:r>
              <a:rPr lang="en-US" dirty="0"/>
              <a:t> </a:t>
            </a:r>
            <a:r>
              <a:rPr lang="en-US" dirty="0" err="1"/>
              <a:t>zoals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Temperatuur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Licht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…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Web Dashboard (</a:t>
            </a:r>
            <a:r>
              <a:rPr lang="en-US" dirty="0" err="1"/>
              <a:t>proces</a:t>
            </a:r>
            <a:r>
              <a:rPr lang="en-US" dirty="0"/>
              <a:t>, </a:t>
            </a:r>
            <a:r>
              <a:rPr lang="en-US" dirty="0" err="1"/>
              <a:t>notificaties</a:t>
            </a:r>
            <a:r>
              <a:rPr lang="en-US" dirty="0"/>
              <a:t>, …)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Draadloze</a:t>
            </a:r>
            <a:r>
              <a:rPr lang="en-US" dirty="0"/>
              <a:t> </a:t>
            </a:r>
            <a:r>
              <a:rPr lang="en-US" dirty="0" err="1"/>
              <a:t>communicatie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Veilig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waterdicht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Beeldherkenning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62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84476D9-6F73-4780-B47B-F3C2C29C6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 dirty="0" err="1">
                <a:solidFill>
                  <a:srgbClr val="FFFFFF"/>
                </a:solidFill>
              </a:rPr>
              <a:t>Onze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r>
              <a:rPr lang="en-US" sz="6000" dirty="0" err="1">
                <a:solidFill>
                  <a:srgbClr val="FFFFFF"/>
                </a:solidFill>
              </a:rPr>
              <a:t>Oplossing</a:t>
            </a:r>
            <a:endParaRPr lang="nl-BE" sz="6000" dirty="0">
              <a:solidFill>
                <a:srgbClr val="FFFFFF"/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12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C9CE0E-0168-46A6-8AC9-5919A7CB3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5" y="609600"/>
            <a:ext cx="6589027" cy="1320800"/>
          </a:xfrm>
        </p:spPr>
        <p:txBody>
          <a:bodyPr anchor="ctr">
            <a:normAutofit/>
          </a:bodyPr>
          <a:lstStyle/>
          <a:p>
            <a:r>
              <a:rPr lang="en-US" dirty="0" err="1"/>
              <a:t>Hydroponie</a:t>
            </a:r>
            <a:r>
              <a:rPr lang="en-US" dirty="0"/>
              <a:t> - Nutrient Film Technique (NFT)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B32D276-0BFD-4FB3-9200-252F952FA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4314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Kweken</a:t>
            </a:r>
            <a:r>
              <a:rPr lang="en-US" dirty="0"/>
              <a:t> van </a:t>
            </a:r>
            <a:r>
              <a:rPr lang="en-US" dirty="0" err="1"/>
              <a:t>planten</a:t>
            </a:r>
            <a:r>
              <a:rPr lang="en-US" dirty="0"/>
              <a:t> in water, </a:t>
            </a:r>
            <a:r>
              <a:rPr lang="en-US" dirty="0" err="1"/>
              <a:t>waaraan</a:t>
            </a:r>
            <a:r>
              <a:rPr lang="en-US" dirty="0"/>
              <a:t> de </a:t>
            </a:r>
            <a:r>
              <a:rPr lang="en-US" dirty="0" err="1"/>
              <a:t>noodzakelijke</a:t>
            </a:r>
            <a:r>
              <a:rPr lang="en-US" dirty="0"/>
              <a:t> </a:t>
            </a:r>
            <a:r>
              <a:rPr lang="en-US" dirty="0" err="1"/>
              <a:t>voedingsstoffen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toegevoegd</a:t>
            </a:r>
            <a:r>
              <a:rPr lang="en-US" dirty="0"/>
              <a:t>.”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nl-BE" dirty="0"/>
              <a:t>De planten zijn minder vatbaar voor ziekten.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BE" dirty="0"/>
              <a:t>Er kan gerichter voeding gegeven worden.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</a:t>
            </a:r>
            <a:r>
              <a:rPr lang="nl-BE" dirty="0"/>
              <a:t>een onkruidgroei.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</a:t>
            </a:r>
            <a:r>
              <a:rPr lang="nl-BE" dirty="0" err="1"/>
              <a:t>lanten</a:t>
            </a:r>
            <a:r>
              <a:rPr lang="nl-BE" dirty="0"/>
              <a:t> met andere waterbehoefte kunnen naast elkaar groeien.</a:t>
            </a:r>
          </a:p>
          <a:p>
            <a:pPr>
              <a:buFont typeface="Wingdings" panose="05000000000000000000" pitchFamily="2" charset="2"/>
              <a:buChar char="§"/>
            </a:pPr>
            <a:endParaRPr lang="nl-BE" dirty="0"/>
          </a:p>
          <a:p>
            <a:endParaRPr lang="nl-BE" dirty="0"/>
          </a:p>
        </p:txBody>
      </p:sp>
      <p:pic>
        <p:nvPicPr>
          <p:cNvPr id="6152" name="Picture 8" descr="https://raw.githubusercontent.com/AP-Elektronica-ICT/iot18-LF1/master/doc/img/NFT-System.png?token=Ag6COeAYhA3p_oKP1uIEwpAVD6E14qRqks5cUKFKwA%3D%3D">
            <a:extLst>
              <a:ext uri="{FF2B5EF4-FFF2-40B4-BE49-F238E27FC236}">
                <a16:creationId xmlns:a16="http://schemas.microsoft.com/office/drawing/2014/main" id="{7C8EA095-98BD-491F-9D17-93C4D8452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035" y="1450703"/>
            <a:ext cx="5130045" cy="384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866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84476D9-6F73-4780-B47B-F3C2C29C6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 dirty="0" err="1">
                <a:solidFill>
                  <a:srgbClr val="FFFFFF"/>
                </a:solidFill>
              </a:rPr>
              <a:t>Rolverdeling</a:t>
            </a:r>
            <a:endParaRPr lang="nl-BE" sz="6000" dirty="0">
              <a:solidFill>
                <a:srgbClr val="FFFFFF"/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54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949602-D6E2-4BE9-90C0-DD75BBCE1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Rolverdeling</a:t>
            </a:r>
            <a:r>
              <a:rPr lang="en-US" dirty="0"/>
              <a:t> (1)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FE66B0-5757-412A-8D4A-1DF20636E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884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nl-BE" b="1" dirty="0">
                <a:solidFill>
                  <a:srgbClr val="24292E"/>
                </a:solidFill>
              </a:rPr>
              <a:t>2 Personen Conditionering : Wouter &amp; Denny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1400" dirty="0">
                <a:solidFill>
                  <a:srgbClr val="24292E"/>
                </a:solidFill>
              </a:rPr>
              <a:t>Sensoren: </a:t>
            </a:r>
            <a:r>
              <a:rPr lang="nl-BE" sz="1400" dirty="0" err="1">
                <a:solidFill>
                  <a:srgbClr val="24292E"/>
                </a:solidFill>
              </a:rPr>
              <a:t>conductiviteit</a:t>
            </a:r>
            <a:r>
              <a:rPr lang="nl-BE" sz="1400" dirty="0">
                <a:solidFill>
                  <a:srgbClr val="24292E"/>
                </a:solidFill>
              </a:rPr>
              <a:t>, temperatuur + omgevingstemperatuur, omgevingslicht en fijnstofsensor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1400" dirty="0">
                <a:solidFill>
                  <a:srgbClr val="24292E"/>
                </a:solidFill>
              </a:rPr>
              <a:t>Data verstuurd naar database (master programma, </a:t>
            </a:r>
            <a:r>
              <a:rPr lang="nl-BE" sz="1400" dirty="0" err="1">
                <a:solidFill>
                  <a:srgbClr val="24292E"/>
                </a:solidFill>
              </a:rPr>
              <a:t>Azure</a:t>
            </a:r>
            <a:r>
              <a:rPr lang="nl-BE" sz="1400" dirty="0">
                <a:solidFill>
                  <a:srgbClr val="24292E"/>
                </a:solidFill>
              </a:rPr>
              <a:t> </a:t>
            </a:r>
            <a:r>
              <a:rPr lang="nl-BE" sz="1400" dirty="0" err="1">
                <a:solidFill>
                  <a:srgbClr val="24292E"/>
                </a:solidFill>
              </a:rPr>
              <a:t>IoT</a:t>
            </a:r>
            <a:r>
              <a:rPr lang="nl-BE" sz="1400" dirty="0">
                <a:solidFill>
                  <a:srgbClr val="24292E"/>
                </a:solidFill>
              </a:rPr>
              <a:t> Hub)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1400" dirty="0">
                <a:solidFill>
                  <a:srgbClr val="24292E"/>
                </a:solidFill>
              </a:rPr>
              <a:t>Zorgen voor juiste sensor data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1400" dirty="0">
                <a:solidFill>
                  <a:srgbClr val="24292E"/>
                </a:solidFill>
              </a:rPr>
              <a:t>Initieel ontwerp dataset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24292E"/>
                </a:solidFill>
              </a:rPr>
              <a:t>P</a:t>
            </a:r>
            <a:r>
              <a:rPr lang="nl-BE" sz="1400" dirty="0" err="1">
                <a:solidFill>
                  <a:srgbClr val="24292E"/>
                </a:solidFill>
              </a:rPr>
              <a:t>lantherkenning</a:t>
            </a:r>
            <a:r>
              <a:rPr lang="nl-BE" sz="1400" dirty="0">
                <a:solidFill>
                  <a:srgbClr val="24292E"/>
                </a:solidFill>
                <a:sym typeface="Wingdings" panose="05000000000000000000" pitchFamily="2" charset="2"/>
              </a:rPr>
              <a:t> analyse &amp; software</a:t>
            </a:r>
            <a:endParaRPr lang="nl-BE" sz="1400" dirty="0">
              <a:solidFill>
                <a:srgbClr val="24292E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nl-BE" b="1" dirty="0">
                <a:solidFill>
                  <a:srgbClr val="24292E"/>
                </a:solidFill>
              </a:rPr>
              <a:t>1 Persoon beeldherkenning: Joris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1400" dirty="0">
                <a:solidFill>
                  <a:srgbClr val="24292E"/>
                </a:solidFill>
              </a:rPr>
              <a:t>Programma voor het trekken van foto’s van een plant en versturen naar database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24292E"/>
                </a:solidFill>
              </a:rPr>
              <a:t>C</a:t>
            </a:r>
            <a:r>
              <a:rPr lang="nl-BE" sz="1400" dirty="0" err="1">
                <a:solidFill>
                  <a:srgbClr val="24292E"/>
                </a:solidFill>
              </a:rPr>
              <a:t>entraal</a:t>
            </a:r>
            <a:r>
              <a:rPr lang="nl-BE" sz="1400" dirty="0">
                <a:solidFill>
                  <a:srgbClr val="24292E"/>
                </a:solidFill>
              </a:rPr>
              <a:t> programma (samenhang van het project)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24292E"/>
                </a:solidFill>
              </a:rPr>
              <a:t>B</a:t>
            </a:r>
            <a:r>
              <a:rPr lang="nl-BE" sz="1400" dirty="0" err="1">
                <a:solidFill>
                  <a:srgbClr val="24292E"/>
                </a:solidFill>
              </a:rPr>
              <a:t>ackend</a:t>
            </a:r>
            <a:endParaRPr lang="nl-BE" sz="1400" dirty="0">
              <a:solidFill>
                <a:srgbClr val="24292E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24292E"/>
                </a:solidFill>
              </a:rPr>
              <a:t>V</a:t>
            </a:r>
            <a:r>
              <a:rPr lang="nl-BE" sz="1400" dirty="0" err="1">
                <a:solidFill>
                  <a:srgbClr val="24292E"/>
                </a:solidFill>
              </a:rPr>
              <a:t>erder</a:t>
            </a:r>
            <a:r>
              <a:rPr lang="nl-BE" sz="1400" dirty="0">
                <a:solidFill>
                  <a:srgbClr val="24292E"/>
                </a:solidFill>
              </a:rPr>
              <a:t> ontwerp van dataset en model</a:t>
            </a:r>
          </a:p>
          <a:p>
            <a:pPr marL="457200" lvl="1" indent="0">
              <a:buNone/>
            </a:pPr>
            <a:endParaRPr lang="nl-BE" sz="1400" dirty="0">
              <a:solidFill>
                <a:srgbClr val="24292E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nl-BE" sz="1400" dirty="0">
              <a:solidFill>
                <a:srgbClr val="24292E"/>
              </a:solidFill>
            </a:endParaRP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21732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949602-D6E2-4BE9-90C0-DD75BBCE1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Rolverdeling</a:t>
            </a:r>
            <a:r>
              <a:rPr lang="en-US" dirty="0"/>
              <a:t> (2)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FE66B0-5757-412A-8D4A-1DF20636E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884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nl-BE" b="1" dirty="0">
                <a:solidFill>
                  <a:srgbClr val="24292E"/>
                </a:solidFill>
              </a:rPr>
              <a:t>2 Personen Plant Robot: Robbe &amp; Steven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1400" dirty="0">
                <a:solidFill>
                  <a:srgbClr val="24292E"/>
                </a:solidFill>
              </a:rPr>
              <a:t>Toevoer water, stroom, voedingsstoffen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1400" dirty="0">
                <a:solidFill>
                  <a:srgbClr val="24292E"/>
                </a:solidFill>
              </a:rPr>
              <a:t>Hardware connecties sensoren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1400" dirty="0">
                <a:solidFill>
                  <a:srgbClr val="24292E"/>
                </a:solidFill>
              </a:rPr>
              <a:t>PCB-ontwerp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1400" dirty="0">
                <a:solidFill>
                  <a:srgbClr val="24292E"/>
                </a:solidFill>
              </a:rPr>
              <a:t>Design plantenbak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solidFill>
                  <a:srgbClr val="24292E"/>
                </a:solidFill>
              </a:rPr>
              <a:t>Transformator</a:t>
            </a:r>
            <a:r>
              <a:rPr lang="en-US" sz="1400" dirty="0">
                <a:solidFill>
                  <a:srgbClr val="24292E"/>
                </a:solidFill>
              </a:rPr>
              <a:t> / Optocoupler </a:t>
            </a:r>
            <a:r>
              <a:rPr lang="en-US" sz="1400" dirty="0" err="1">
                <a:solidFill>
                  <a:srgbClr val="24292E"/>
                </a:solidFill>
              </a:rPr>
              <a:t>oplossing</a:t>
            </a:r>
            <a:endParaRPr lang="en-US" sz="1400" dirty="0">
              <a:solidFill>
                <a:srgbClr val="24292E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solidFill>
                  <a:srgbClr val="24292E"/>
                </a:solidFill>
              </a:rPr>
              <a:t>Vermogenlijst</a:t>
            </a:r>
            <a:endParaRPr lang="nl-BE" sz="1400" dirty="0">
              <a:solidFill>
                <a:srgbClr val="24292E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nl-BE" b="1" dirty="0">
                <a:solidFill>
                  <a:srgbClr val="24292E"/>
                </a:solidFill>
              </a:rPr>
              <a:t>1 Persoon PM / Web development: Melvin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1400" dirty="0">
                <a:solidFill>
                  <a:srgbClr val="24292E"/>
                </a:solidFill>
              </a:rPr>
              <a:t>Volledig Web Dashboard (proces, notificaties, …)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1400" dirty="0">
                <a:solidFill>
                  <a:srgbClr val="24292E"/>
                </a:solidFill>
              </a:rPr>
              <a:t>Project management</a:t>
            </a:r>
            <a:endParaRPr lang="nl-BE" sz="1400" dirty="0"/>
          </a:p>
          <a:p>
            <a:pPr>
              <a:buFont typeface="Wingdings" panose="05000000000000000000" pitchFamily="2" charset="2"/>
              <a:buChar char="§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24819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84476D9-6F73-4780-B47B-F3C2C29C6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 dirty="0" err="1">
                <a:solidFill>
                  <a:srgbClr val="FFFFFF"/>
                </a:solidFill>
              </a:rPr>
              <a:t>Conditionering</a:t>
            </a:r>
            <a:endParaRPr lang="nl-BE" sz="6000" dirty="0">
              <a:solidFill>
                <a:srgbClr val="FFFFFF"/>
              </a:solidFill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281FC6C-3F07-467E-82DC-BAA52167C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Wouter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&amp; Denny</a:t>
            </a:r>
            <a:endParaRPr lang="nl-BE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27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Diepblauw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571</Words>
  <Application>Microsoft Office PowerPoint</Application>
  <PresentationFormat>Breedbeeld</PresentationFormat>
  <Paragraphs>120</Paragraphs>
  <Slides>21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21</vt:i4>
      </vt:variant>
    </vt:vector>
  </HeadingPairs>
  <TitlesOfParts>
    <vt:vector size="26" baseType="lpstr">
      <vt:lpstr>Arial</vt:lpstr>
      <vt:lpstr>Trebuchet MS</vt:lpstr>
      <vt:lpstr>Wingdings</vt:lpstr>
      <vt:lpstr>Wingdings 3</vt:lpstr>
      <vt:lpstr>Facet</vt:lpstr>
      <vt:lpstr>Leave – It</vt:lpstr>
      <vt:lpstr>De Opdracht</vt:lpstr>
      <vt:lpstr>Labfarm</vt:lpstr>
      <vt:lpstr>Onze Oplossing</vt:lpstr>
      <vt:lpstr>Hydroponie - Nutrient Film Technique (NFT)</vt:lpstr>
      <vt:lpstr>Rolverdeling</vt:lpstr>
      <vt:lpstr>Rolverdeling (1)</vt:lpstr>
      <vt:lpstr>Rolverdeling (2)</vt:lpstr>
      <vt:lpstr>Conditionering</vt:lpstr>
      <vt:lpstr>PowerPoint-presentatie</vt:lpstr>
      <vt:lpstr>Voor –en nadelen van de Azure IoT Hub (SDKs)</vt:lpstr>
      <vt:lpstr>Beeldherkenning</vt:lpstr>
      <vt:lpstr>PowerPoint-presentatie</vt:lpstr>
      <vt:lpstr>Plant Robot</vt:lpstr>
      <vt:lpstr>PowerPoint-presentatie</vt:lpstr>
      <vt:lpstr>PM / Web Dashboard</vt:lpstr>
      <vt:lpstr>PowerPoint-presentatie</vt:lpstr>
      <vt:lpstr>Demo</vt:lpstr>
      <vt:lpstr>Toekomst</vt:lpstr>
      <vt:lpstr>Tips naar de toekomst toe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Leave – It</dc:title>
  <dc:creator>denny matthijs</dc:creator>
  <cp:lastModifiedBy>denny matthijs</cp:lastModifiedBy>
  <cp:revision>27</cp:revision>
  <dcterms:created xsi:type="dcterms:W3CDTF">2018-12-20T21:28:44Z</dcterms:created>
  <dcterms:modified xsi:type="dcterms:W3CDTF">2019-01-22T22:50:34Z</dcterms:modified>
</cp:coreProperties>
</file>