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8" r:id="rId3"/>
    <p:sldId id="260" r:id="rId4"/>
    <p:sldId id="275" r:id="rId5"/>
    <p:sldId id="280" r:id="rId6"/>
    <p:sldId id="276" r:id="rId7"/>
    <p:sldId id="277" r:id="rId8"/>
    <p:sldId id="281" r:id="rId9"/>
    <p:sldId id="278" r:id="rId10"/>
    <p:sldId id="291" r:id="rId11"/>
    <p:sldId id="279" r:id="rId12"/>
    <p:sldId id="259" r:id="rId13"/>
    <p:sldId id="268" r:id="rId14"/>
    <p:sldId id="292" r:id="rId15"/>
    <p:sldId id="293" r:id="rId16"/>
    <p:sldId id="266" r:id="rId17"/>
    <p:sldId id="294" r:id="rId18"/>
    <p:sldId id="295" r:id="rId19"/>
    <p:sldId id="267" r:id="rId20"/>
    <p:sldId id="296" r:id="rId21"/>
    <p:sldId id="297" r:id="rId22"/>
    <p:sldId id="264" r:id="rId23"/>
    <p:sldId id="265" r:id="rId24"/>
    <p:sldId id="298" r:id="rId25"/>
    <p:sldId id="282" r:id="rId26"/>
    <p:sldId id="29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jl, lich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Stijl, thema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55" autoAdjust="0"/>
    <p:restoredTop sz="94660"/>
  </p:normalViewPr>
  <p:slideViewPr>
    <p:cSldViewPr snapToGrid="0">
      <p:cViewPr varScale="1">
        <p:scale>
          <a:sx n="39" d="100"/>
          <a:sy n="39" d="100"/>
        </p:scale>
        <p:origin x="60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06F8-05F8-4571-81A4-372034B2064D}" type="datetimeFigureOut">
              <a:rPr lang="nl-BE" smtClean="0"/>
              <a:t>20/12/2018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5B75-9111-44F8-B8BD-DAFCC2AC48D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34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06F8-05F8-4571-81A4-372034B2064D}" type="datetimeFigureOut">
              <a:rPr lang="nl-BE" smtClean="0"/>
              <a:t>20/12/2018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5B75-9111-44F8-B8BD-DAFCC2AC48D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0023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06F8-05F8-4571-81A4-372034B2064D}" type="datetimeFigureOut">
              <a:rPr lang="nl-BE" smtClean="0"/>
              <a:t>20/12/2018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5B75-9111-44F8-B8BD-DAFCC2AC48DD}" type="slidenum">
              <a:rPr lang="nl-BE" smtClean="0"/>
              <a:t>‹nr.›</a:t>
            </a:fld>
            <a:endParaRPr lang="nl-B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1564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06F8-05F8-4571-81A4-372034B2064D}" type="datetimeFigureOut">
              <a:rPr lang="nl-BE" smtClean="0"/>
              <a:t>20/12/2018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5B75-9111-44F8-B8BD-DAFCC2AC48D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611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06F8-05F8-4571-81A4-372034B2064D}" type="datetimeFigureOut">
              <a:rPr lang="nl-BE" smtClean="0"/>
              <a:t>20/12/2018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5B75-9111-44F8-B8BD-DAFCC2AC48DD}" type="slidenum">
              <a:rPr lang="nl-BE" smtClean="0"/>
              <a:t>‹nr.›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4904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06F8-05F8-4571-81A4-372034B2064D}" type="datetimeFigureOut">
              <a:rPr lang="nl-BE" smtClean="0"/>
              <a:t>20/12/2018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5B75-9111-44F8-B8BD-DAFCC2AC48D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1798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06F8-05F8-4571-81A4-372034B2064D}" type="datetimeFigureOut">
              <a:rPr lang="nl-BE" smtClean="0"/>
              <a:t>20/12/2018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5B75-9111-44F8-B8BD-DAFCC2AC48D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0712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06F8-05F8-4571-81A4-372034B2064D}" type="datetimeFigureOut">
              <a:rPr lang="nl-BE" smtClean="0"/>
              <a:t>20/12/2018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5B75-9111-44F8-B8BD-DAFCC2AC48D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330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06F8-05F8-4571-81A4-372034B2064D}" type="datetimeFigureOut">
              <a:rPr lang="nl-BE" smtClean="0"/>
              <a:t>20/12/2018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5B75-9111-44F8-B8BD-DAFCC2AC48D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45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06F8-05F8-4571-81A4-372034B2064D}" type="datetimeFigureOut">
              <a:rPr lang="nl-BE" smtClean="0"/>
              <a:t>20/12/2018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5B75-9111-44F8-B8BD-DAFCC2AC48D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101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06F8-05F8-4571-81A4-372034B2064D}" type="datetimeFigureOut">
              <a:rPr lang="nl-BE" smtClean="0"/>
              <a:t>20/12/2018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5B75-9111-44F8-B8BD-DAFCC2AC48D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763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06F8-05F8-4571-81A4-372034B2064D}" type="datetimeFigureOut">
              <a:rPr lang="nl-BE" smtClean="0"/>
              <a:t>20/12/2018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5B75-9111-44F8-B8BD-DAFCC2AC48D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43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06F8-05F8-4571-81A4-372034B2064D}" type="datetimeFigureOut">
              <a:rPr lang="nl-BE" smtClean="0"/>
              <a:t>20/12/2018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5B75-9111-44F8-B8BD-DAFCC2AC48D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186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06F8-05F8-4571-81A4-372034B2064D}" type="datetimeFigureOut">
              <a:rPr lang="nl-BE" smtClean="0"/>
              <a:t>20/12/2018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5B75-9111-44F8-B8BD-DAFCC2AC48D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079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06F8-05F8-4571-81A4-372034B2064D}" type="datetimeFigureOut">
              <a:rPr lang="nl-BE" smtClean="0"/>
              <a:t>20/12/2018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5B75-9111-44F8-B8BD-DAFCC2AC48D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587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06F8-05F8-4571-81A4-372034B2064D}" type="datetimeFigureOut">
              <a:rPr lang="nl-BE" smtClean="0"/>
              <a:t>20/12/2018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5B75-9111-44F8-B8BD-DAFCC2AC48D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930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206F8-05F8-4571-81A4-372034B2064D}" type="datetimeFigureOut">
              <a:rPr lang="nl-BE" smtClean="0"/>
              <a:t>20/12/2018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625B75-9111-44F8-B8BD-DAFCC2AC48D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73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jira.ap.be/secure/RapidBoard.jspa?rapidView=215&amp;projectKey=IOT18LF1&amp;view=reporting&amp;chart=sprintRetrospective&amp;sprint=886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jira.ap.be/browse/IOT18LF1-167" TargetMode="External"/><Relationship Id="rId13" Type="http://schemas.openxmlformats.org/officeDocument/2006/relationships/hyperlink" Target="https://jira.ap.be/browse/IOT18LF1-173" TargetMode="External"/><Relationship Id="rId3" Type="http://schemas.openxmlformats.org/officeDocument/2006/relationships/hyperlink" Target="https://jira.ap.be/browse/IOT18LF1-52" TargetMode="External"/><Relationship Id="rId7" Type="http://schemas.openxmlformats.org/officeDocument/2006/relationships/hyperlink" Target="https://jira.ap.be/browse/IOT18LF1-161" TargetMode="External"/><Relationship Id="rId12" Type="http://schemas.openxmlformats.org/officeDocument/2006/relationships/hyperlink" Target="https://jira.ap.be/browse/IOT18LF1-172" TargetMode="External"/><Relationship Id="rId2" Type="http://schemas.openxmlformats.org/officeDocument/2006/relationships/hyperlink" Target="https://jira.ap.be/browse/IOT18LF1-45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jira.ap.be/browse/IOT18LF1-156" TargetMode="External"/><Relationship Id="rId11" Type="http://schemas.openxmlformats.org/officeDocument/2006/relationships/hyperlink" Target="https://jira.ap.be/browse/IOT18LF1-171" TargetMode="External"/><Relationship Id="rId5" Type="http://schemas.openxmlformats.org/officeDocument/2006/relationships/hyperlink" Target="https://jira.ap.be/browse/IOT18LF1-150" TargetMode="External"/><Relationship Id="rId10" Type="http://schemas.openxmlformats.org/officeDocument/2006/relationships/hyperlink" Target="https://jira.ap.be/browse/IOT18LF1-169" TargetMode="External"/><Relationship Id="rId4" Type="http://schemas.openxmlformats.org/officeDocument/2006/relationships/hyperlink" Target="https://jira.ap.be/browse/IOT18LF1-148" TargetMode="External"/><Relationship Id="rId9" Type="http://schemas.openxmlformats.org/officeDocument/2006/relationships/hyperlink" Target="https://jira.ap.be/browse/IOT18LF1-168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ira.ap.be/browse/IOT18LF1-170" TargetMode="Externa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hyperlink" Target="https://jira.ap.be/browse/IOT18LF1-174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jira.ap.be/secure/RapidBoard.jspa?rapidView=215&amp;projectKey=IOT18LF1&amp;view=reporting&amp;chart=sprintRetrospective&amp;sprint=887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jira.ap.be/browse/IOT18LF1-183" TargetMode="External"/><Relationship Id="rId3" Type="http://schemas.openxmlformats.org/officeDocument/2006/relationships/hyperlink" Target="https://jira.ap.be/browse/IOT18LF1-15" TargetMode="External"/><Relationship Id="rId7" Type="http://schemas.openxmlformats.org/officeDocument/2006/relationships/hyperlink" Target="https://jira.ap.be/browse/IOT18LF1-182" TargetMode="External"/><Relationship Id="rId2" Type="http://schemas.openxmlformats.org/officeDocument/2006/relationships/hyperlink" Target="https://jira.ap.be/browse/IOT18LF1-13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jira.ap.be/browse/IOT18LF1-178" TargetMode="External"/><Relationship Id="rId5" Type="http://schemas.openxmlformats.org/officeDocument/2006/relationships/hyperlink" Target="https://jira.ap.be/browse/IOT18LF1-93" TargetMode="External"/><Relationship Id="rId4" Type="http://schemas.openxmlformats.org/officeDocument/2006/relationships/hyperlink" Target="https://jira.ap.be/browse/IOT18LF1-90" TargetMode="External"/><Relationship Id="rId9" Type="http://schemas.openxmlformats.org/officeDocument/2006/relationships/hyperlink" Target="https://jira.ap.be/browse/IOT18LF1-185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ira.ap.be/browse/IOT18LF1-176" TargetMode="External"/><Relationship Id="rId2" Type="http://schemas.openxmlformats.org/officeDocument/2006/relationships/hyperlink" Target="https://jira.ap.be/browse/IOT18LF1-174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jira.ap.be/browse/IOT18LF1-189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jira.ap.be/secure/RapidBoard.jspa?rapidView=215&amp;projectKey=IOT18LF1&amp;view=reporting&amp;chart=sprintRetrospective&amp;sprint=888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ira.ap.be/browse/IOT18LF1-174" TargetMode="External"/><Relationship Id="rId7" Type="http://schemas.openxmlformats.org/officeDocument/2006/relationships/hyperlink" Target="https://jira.ap.be/browse/IOT18LF1-198" TargetMode="External"/><Relationship Id="rId2" Type="http://schemas.openxmlformats.org/officeDocument/2006/relationships/hyperlink" Target="https://jira.ap.be/browse/IOT18LF1-124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jira.ap.be/browse/IOT18LF1-196" TargetMode="External"/><Relationship Id="rId5" Type="http://schemas.openxmlformats.org/officeDocument/2006/relationships/hyperlink" Target="https://jira.ap.be/browse/IOT18LF1-194" TargetMode="External"/><Relationship Id="rId4" Type="http://schemas.openxmlformats.org/officeDocument/2006/relationships/hyperlink" Target="https://jira.ap.be/browse/IOT18LF1-176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ira.ap.be/browse/IOT18LF1-195" TargetMode="External"/><Relationship Id="rId2" Type="http://schemas.openxmlformats.org/officeDocument/2006/relationships/hyperlink" Target="https://jira.ap.be/browse/IOT18LF1-189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jira.ap.be/browse/IOT18LF1-199" TargetMode="External"/><Relationship Id="rId4" Type="http://schemas.openxmlformats.org/officeDocument/2006/relationships/hyperlink" Target="https://jira.ap.be/browse/IOT18LF1-197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4476D9-6F73-4780-B47B-F3C2C29C6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Leave – It</a:t>
            </a:r>
            <a:endParaRPr lang="nl-BE" sz="6000" dirty="0">
              <a:solidFill>
                <a:srgbClr val="FFFFFF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281FC6C-3F07-467E-82DC-BAA52167C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Presentatie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v4.0</a:t>
            </a:r>
            <a:endParaRPr lang="nl-BE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4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FB038-A896-4DBA-B4E5-0FDEDC490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/>
          <a:lstStyle/>
          <a:p>
            <a:r>
              <a:rPr lang="en-US" dirty="0"/>
              <a:t>New web images here?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24354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4476D9-6F73-4780-B47B-F3C2C29C6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Demo</a:t>
            </a:r>
            <a:endParaRPr lang="nl-BE" sz="6000" dirty="0">
              <a:solidFill>
                <a:srgbClr val="FFFFFF"/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60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4476D9-6F73-4780-B47B-F3C2C29C6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Burndown Chart</a:t>
            </a:r>
            <a:endParaRPr lang="nl-BE" sz="6000" dirty="0">
              <a:solidFill>
                <a:srgbClr val="FFFFFF"/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16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5F3257-28B9-4782-A436-E7F6E259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2800" dirty="0">
                <a:hlinkClick r:id="rId2"/>
              </a:rPr>
              <a:t>17/Nov/18 3:23 PM - 24/Nov/18 3:23 PM</a:t>
            </a:r>
            <a:endParaRPr lang="nl-BE" sz="2800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1917B1E-F182-4431-9CAF-B8A073844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270000"/>
            <a:ext cx="8666335" cy="44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15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31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0" name="Rectangle 43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45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2" name="Rectangle 56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1" descr="https://jira.ap.be/images/icons/issuetypes/story.svg">
            <a:extLst>
              <a:ext uri="{FF2B5EF4-FFF2-40B4-BE49-F238E27FC236}">
                <a16:creationId xmlns:a16="http://schemas.microsoft.com/office/drawing/2014/main" id="{2A06E313-63A5-4266-8461-D9FE18EBC6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1600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5" name="AutoShape 2" descr="https://jira.ap.be/images/icons/priorities/medium.svg">
            <a:extLst>
              <a:ext uri="{FF2B5EF4-FFF2-40B4-BE49-F238E27FC236}">
                <a16:creationId xmlns:a16="http://schemas.microsoft.com/office/drawing/2014/main" id="{94F2F0CF-1CD3-4763-BA1D-AAA32F7BE5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1600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6" name="AutoShape 3" descr="https://jira.ap.be/images/icons/issuetypes/story.svg">
            <a:extLst>
              <a:ext uri="{FF2B5EF4-FFF2-40B4-BE49-F238E27FC236}">
                <a16:creationId xmlns:a16="http://schemas.microsoft.com/office/drawing/2014/main" id="{83D682E9-9280-4D40-AE66-148511DD7D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1600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7" name="AutoShape 4" descr="https://jira.ap.be/images/icons/priorities/medium.svg">
            <a:extLst>
              <a:ext uri="{FF2B5EF4-FFF2-40B4-BE49-F238E27FC236}">
                <a16:creationId xmlns:a16="http://schemas.microsoft.com/office/drawing/2014/main" id="{EDCB11E1-25B9-4E18-8A30-1AB533DCB4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1600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8" name="AutoShape 5" descr="https://jira.ap.be/images/icons/issuetypes/story.svg">
            <a:extLst>
              <a:ext uri="{FF2B5EF4-FFF2-40B4-BE49-F238E27FC236}">
                <a16:creationId xmlns:a16="http://schemas.microsoft.com/office/drawing/2014/main" id="{EC4A8042-60F6-413D-A043-7722918B73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1600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9" name="AutoShape 6" descr="https://jira.ap.be/images/icons/priorities/medium.svg">
            <a:extLst>
              <a:ext uri="{FF2B5EF4-FFF2-40B4-BE49-F238E27FC236}">
                <a16:creationId xmlns:a16="http://schemas.microsoft.com/office/drawing/2014/main" id="{C512EC42-5FBE-4A24-AB9F-8BFAAFADD9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1600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0" name="AutoShape 7" descr="https://jira.ap.be/images/icons/issuetypes/story.svg">
            <a:extLst>
              <a:ext uri="{FF2B5EF4-FFF2-40B4-BE49-F238E27FC236}">
                <a16:creationId xmlns:a16="http://schemas.microsoft.com/office/drawing/2014/main" id="{7AF7BBB2-A724-45B6-B811-6317F65958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1600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1" name="AutoShape 8" descr="https://jira.ap.be/images/icons/priorities/medium.svg">
            <a:extLst>
              <a:ext uri="{FF2B5EF4-FFF2-40B4-BE49-F238E27FC236}">
                <a16:creationId xmlns:a16="http://schemas.microsoft.com/office/drawing/2014/main" id="{4C6A11F1-0135-4F9B-9A84-5A661BDA7F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1600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2" name="AutoShape 9" descr="https://jira.ap.be/images/icons/issuetypes/story.svg">
            <a:extLst>
              <a:ext uri="{FF2B5EF4-FFF2-40B4-BE49-F238E27FC236}">
                <a16:creationId xmlns:a16="http://schemas.microsoft.com/office/drawing/2014/main" id="{893BD01C-3868-4E34-97B8-915735BD93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1600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3" name="AutoShape 10" descr="https://jira.ap.be/images/icons/priorities/medium.svg">
            <a:extLst>
              <a:ext uri="{FF2B5EF4-FFF2-40B4-BE49-F238E27FC236}">
                <a16:creationId xmlns:a16="http://schemas.microsoft.com/office/drawing/2014/main" id="{8E5EF191-BCCE-4A01-BB0A-70AB3111C0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1600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4" name="AutoShape 11" descr="https://jira.ap.be/images/icons/issuetypes/story.svg">
            <a:extLst>
              <a:ext uri="{FF2B5EF4-FFF2-40B4-BE49-F238E27FC236}">
                <a16:creationId xmlns:a16="http://schemas.microsoft.com/office/drawing/2014/main" id="{76FE25FD-DBE7-448E-85E7-E21C4B294E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1600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5" name="AutoShape 12" descr="https://jira.ap.be/images/icons/priorities/medium.svg">
            <a:extLst>
              <a:ext uri="{FF2B5EF4-FFF2-40B4-BE49-F238E27FC236}">
                <a16:creationId xmlns:a16="http://schemas.microsoft.com/office/drawing/2014/main" id="{EA614292-7DDD-4A45-827D-12C4B896E8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1600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6" name="AutoShape 13" descr="https://jira.ap.be/images/icons/issuetypes/story.svg">
            <a:extLst>
              <a:ext uri="{FF2B5EF4-FFF2-40B4-BE49-F238E27FC236}">
                <a16:creationId xmlns:a16="http://schemas.microsoft.com/office/drawing/2014/main" id="{3AB03685-159B-45CA-BBE3-044AD02DF8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1600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7" name="AutoShape 14" descr="https://jira.ap.be/images/icons/priorities/medium.svg">
            <a:extLst>
              <a:ext uri="{FF2B5EF4-FFF2-40B4-BE49-F238E27FC236}">
                <a16:creationId xmlns:a16="http://schemas.microsoft.com/office/drawing/2014/main" id="{D5A63D10-7A7A-472B-A679-2A7A597048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1600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8" name="AutoShape 15" descr="https://jira.ap.be/images/icons/issuetypes/story.svg">
            <a:extLst>
              <a:ext uri="{FF2B5EF4-FFF2-40B4-BE49-F238E27FC236}">
                <a16:creationId xmlns:a16="http://schemas.microsoft.com/office/drawing/2014/main" id="{52A98FDA-E8E4-4BB7-B319-995373F330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1600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9" name="AutoShape 16" descr="https://jira.ap.be/images/icons/priorities/medium.svg">
            <a:extLst>
              <a:ext uri="{FF2B5EF4-FFF2-40B4-BE49-F238E27FC236}">
                <a16:creationId xmlns:a16="http://schemas.microsoft.com/office/drawing/2014/main" id="{AD332718-25D8-4885-AB4C-1565C74A3F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1600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20" name="AutoShape 17" descr="https://jira.ap.be/images/icons/issuetypes/story.svg">
            <a:extLst>
              <a:ext uri="{FF2B5EF4-FFF2-40B4-BE49-F238E27FC236}">
                <a16:creationId xmlns:a16="http://schemas.microsoft.com/office/drawing/2014/main" id="{E590BCAB-1795-4EA2-A7C2-DEAF963045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1600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21" name="AutoShape 18" descr="https://jira.ap.be/images/icons/priorities/medium.svg">
            <a:extLst>
              <a:ext uri="{FF2B5EF4-FFF2-40B4-BE49-F238E27FC236}">
                <a16:creationId xmlns:a16="http://schemas.microsoft.com/office/drawing/2014/main" id="{8EF5CA69-3B0C-4D48-BCD0-E73500A732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1600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22" name="AutoShape 19" descr="https://jira.ap.be/images/icons/issuetypes/story.svg">
            <a:extLst>
              <a:ext uri="{FF2B5EF4-FFF2-40B4-BE49-F238E27FC236}">
                <a16:creationId xmlns:a16="http://schemas.microsoft.com/office/drawing/2014/main" id="{FCD08F9C-4580-48D2-8685-7DBA2D322B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1600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23" name="AutoShape 20" descr="https://jira.ap.be/images/icons/priorities/medium.svg">
            <a:extLst>
              <a:ext uri="{FF2B5EF4-FFF2-40B4-BE49-F238E27FC236}">
                <a16:creationId xmlns:a16="http://schemas.microsoft.com/office/drawing/2014/main" id="{93518AB8-6D4F-42BE-B206-FF8D461767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1600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24" name="AutoShape 21" descr="https://jira.ap.be/images/icons/issuetypes/story.svg">
            <a:extLst>
              <a:ext uri="{FF2B5EF4-FFF2-40B4-BE49-F238E27FC236}">
                <a16:creationId xmlns:a16="http://schemas.microsoft.com/office/drawing/2014/main" id="{B11BACE6-DB36-47CB-9A6C-B6AA20637D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1600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25" name="AutoShape 22" descr="https://jira.ap.be/images/icons/priorities/medium.svg">
            <a:extLst>
              <a:ext uri="{FF2B5EF4-FFF2-40B4-BE49-F238E27FC236}">
                <a16:creationId xmlns:a16="http://schemas.microsoft.com/office/drawing/2014/main" id="{B1A7A630-EBF1-46F9-ABB5-0C6DAE7B16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1600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26" name="AutoShape 23" descr="https://jira.ap.be/images/icons/issuetypes/story.svg">
            <a:extLst>
              <a:ext uri="{FF2B5EF4-FFF2-40B4-BE49-F238E27FC236}">
                <a16:creationId xmlns:a16="http://schemas.microsoft.com/office/drawing/2014/main" id="{4ED2DC42-9612-438D-9671-79A6001044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1600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27" name="AutoShape 24" descr="https://jira.ap.be/images/icons/priorities/medium.svg">
            <a:extLst>
              <a:ext uri="{FF2B5EF4-FFF2-40B4-BE49-F238E27FC236}">
                <a16:creationId xmlns:a16="http://schemas.microsoft.com/office/drawing/2014/main" id="{CE882B4C-03CC-48B2-B681-08A26A5B81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1600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9648C21E-B145-4B3D-BC8F-726C0875DCFA}"/>
              </a:ext>
            </a:extLst>
          </p:cNvPr>
          <p:cNvGraphicFramePr>
            <a:graphicFrameLocks noGrp="1"/>
          </p:cNvGraphicFramePr>
          <p:nvPr/>
        </p:nvGraphicFramePr>
        <p:xfrm>
          <a:off x="1428543" y="1131994"/>
          <a:ext cx="9336793" cy="4590391"/>
        </p:xfrm>
        <a:graphic>
          <a:graphicData uri="http://schemas.openxmlformats.org/drawingml/2006/table">
            <a:tbl>
              <a:tblPr firstRow="1" bandRow="1"/>
              <a:tblGrid>
                <a:gridCol w="1105371">
                  <a:extLst>
                    <a:ext uri="{9D8B030D-6E8A-4147-A177-3AD203B41FA5}">
                      <a16:colId xmlns:a16="http://schemas.microsoft.com/office/drawing/2014/main" val="2967607766"/>
                    </a:ext>
                  </a:extLst>
                </a:gridCol>
                <a:gridCol w="5294301">
                  <a:extLst>
                    <a:ext uri="{9D8B030D-6E8A-4147-A177-3AD203B41FA5}">
                      <a16:colId xmlns:a16="http://schemas.microsoft.com/office/drawing/2014/main" val="1063745689"/>
                    </a:ext>
                  </a:extLst>
                </a:gridCol>
                <a:gridCol w="573130">
                  <a:extLst>
                    <a:ext uri="{9D8B030D-6E8A-4147-A177-3AD203B41FA5}">
                      <a16:colId xmlns:a16="http://schemas.microsoft.com/office/drawing/2014/main" val="1207936595"/>
                    </a:ext>
                  </a:extLst>
                </a:gridCol>
                <a:gridCol w="732802">
                  <a:extLst>
                    <a:ext uri="{9D8B030D-6E8A-4147-A177-3AD203B41FA5}">
                      <a16:colId xmlns:a16="http://schemas.microsoft.com/office/drawing/2014/main" val="1050822712"/>
                    </a:ext>
                  </a:extLst>
                </a:gridCol>
                <a:gridCol w="653951">
                  <a:extLst>
                    <a:ext uri="{9D8B030D-6E8A-4147-A177-3AD203B41FA5}">
                      <a16:colId xmlns:a16="http://schemas.microsoft.com/office/drawing/2014/main" val="3953404821"/>
                    </a:ext>
                  </a:extLst>
                </a:gridCol>
                <a:gridCol w="977238">
                  <a:extLst>
                    <a:ext uri="{9D8B030D-6E8A-4147-A177-3AD203B41FA5}">
                      <a16:colId xmlns:a16="http://schemas.microsoft.com/office/drawing/2014/main" val="2156036177"/>
                    </a:ext>
                  </a:extLst>
                </a:gridCol>
              </a:tblGrid>
              <a:tr h="455006"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 b="1">
                          <a:solidFill>
                            <a:srgbClr val="7A869A"/>
                          </a:solidFill>
                          <a:effectLst/>
                        </a:rPr>
                        <a:t>Key</a:t>
                      </a: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 b="1">
                          <a:solidFill>
                            <a:srgbClr val="7A869A"/>
                          </a:solidFill>
                          <a:effectLst/>
                        </a:rPr>
                        <a:t>Summary</a:t>
                      </a: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 b="1">
                          <a:solidFill>
                            <a:srgbClr val="7A869A"/>
                          </a:solidFill>
                          <a:effectLst/>
                        </a:rPr>
                        <a:t>Issue Type</a:t>
                      </a: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 b="1">
                          <a:solidFill>
                            <a:srgbClr val="7A869A"/>
                          </a:solidFill>
                          <a:effectLst/>
                        </a:rPr>
                        <a:t>Priority</a:t>
                      </a: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 b="1">
                          <a:solidFill>
                            <a:srgbClr val="7A869A"/>
                          </a:solidFill>
                          <a:effectLst/>
                        </a:rPr>
                        <a:t>Status</a:t>
                      </a: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>
                          <a:solidFill>
                            <a:srgbClr val="7A869A"/>
                          </a:solidFill>
                          <a:effectLst/>
                        </a:rPr>
                        <a:t>Story Points (60)</a:t>
                      </a: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813061"/>
                  </a:ext>
                </a:extLst>
              </a:tr>
              <a:tr h="455006"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 u="none" strike="noStrike">
                          <a:solidFill>
                            <a:srgbClr val="0052CC"/>
                          </a:solidFill>
                          <a:effectLst/>
                          <a:hlinkClick r:id="rId2"/>
                        </a:rPr>
                        <a:t>IOT18LF1-45</a:t>
                      </a:r>
                      <a:endParaRPr lang="nl-BE" sz="1200">
                        <a:effectLst/>
                      </a:endParaRP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As a user </a:t>
                      </a:r>
                      <a:r>
                        <a:rPr lang="en-US" sz="1200" dirty="0" err="1">
                          <a:effectLst/>
                        </a:rPr>
                        <a:t>i</a:t>
                      </a:r>
                      <a:r>
                        <a:rPr lang="en-US" sz="1200" dirty="0">
                          <a:effectLst/>
                        </a:rPr>
                        <a:t> want to automatically get the optimal environment for this specific plant.</a:t>
                      </a: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>
                          <a:effectLst/>
                        </a:rPr>
                        <a:t>Story</a:t>
                      </a: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>
                          <a:effectLst/>
                        </a:rPr>
                        <a:t>Medium</a:t>
                      </a: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 b="1" u="none" strike="noStrike" cap="all">
                          <a:solidFill>
                            <a:srgbClr val="14892C"/>
                          </a:solidFill>
                          <a:effectLst/>
                        </a:rPr>
                        <a:t>DONE</a:t>
                      </a:r>
                      <a:endParaRPr lang="nl-BE" sz="1200">
                        <a:effectLst/>
                      </a:endParaRP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>
                          <a:effectLst/>
                        </a:rPr>
                        <a:t>8</a:t>
                      </a: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888982"/>
                  </a:ext>
                </a:extLst>
              </a:tr>
              <a:tr h="265765"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 u="none" strike="noStrike">
                          <a:solidFill>
                            <a:srgbClr val="0052CC"/>
                          </a:solidFill>
                          <a:effectLst/>
                          <a:hlinkClick r:id="rId3"/>
                        </a:rPr>
                        <a:t>IOT18LF1-52</a:t>
                      </a:r>
                      <a:endParaRPr lang="nl-BE" sz="1200">
                        <a:effectLst/>
                      </a:endParaRP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As a user, I want an electrical circuit for tracking nutrient levels</a:t>
                      </a: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>
                          <a:effectLst/>
                        </a:rPr>
                        <a:t>Story</a:t>
                      </a: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>
                          <a:effectLst/>
                        </a:rPr>
                        <a:t>Medium</a:t>
                      </a: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 b="1" u="none" strike="noStrike" cap="all">
                          <a:solidFill>
                            <a:srgbClr val="14892C"/>
                          </a:solidFill>
                          <a:effectLst/>
                        </a:rPr>
                        <a:t>DONE</a:t>
                      </a:r>
                      <a:endParaRPr lang="nl-BE" sz="1200">
                        <a:effectLst/>
                      </a:endParaRP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>
                          <a:effectLst/>
                        </a:rPr>
                        <a:t>8</a:t>
                      </a: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581621"/>
                  </a:ext>
                </a:extLst>
              </a:tr>
              <a:tr h="455006"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 u="none" strike="noStrike">
                          <a:solidFill>
                            <a:srgbClr val="0052CC"/>
                          </a:solidFill>
                          <a:effectLst/>
                          <a:hlinkClick r:id="rId4"/>
                        </a:rPr>
                        <a:t>IOT18LF1-148</a:t>
                      </a:r>
                      <a:endParaRPr lang="nl-BE" sz="1200">
                        <a:effectLst/>
                      </a:endParaRP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As a product designer I want to have transitors on electrical boards to turn certain parts on or off</a:t>
                      </a: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>
                          <a:effectLst/>
                        </a:rPr>
                        <a:t>Story</a:t>
                      </a: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>
                          <a:effectLst/>
                        </a:rPr>
                        <a:t>Medium</a:t>
                      </a: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 b="1" u="none" strike="noStrike" cap="all">
                          <a:solidFill>
                            <a:srgbClr val="14892C"/>
                          </a:solidFill>
                          <a:effectLst/>
                        </a:rPr>
                        <a:t>DONE</a:t>
                      </a:r>
                      <a:endParaRPr lang="nl-BE" sz="1200">
                        <a:effectLst/>
                      </a:endParaRP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>
                          <a:effectLst/>
                        </a:rPr>
                        <a:t>5</a:t>
                      </a: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822295"/>
                  </a:ext>
                </a:extLst>
              </a:tr>
              <a:tr h="265765"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 u="none" strike="noStrike">
                          <a:solidFill>
                            <a:srgbClr val="0052CC"/>
                          </a:solidFill>
                          <a:effectLst/>
                          <a:hlinkClick r:id="rId5"/>
                        </a:rPr>
                        <a:t>IOT18LF1-150</a:t>
                      </a:r>
                      <a:endParaRPr lang="nl-BE" sz="1200">
                        <a:effectLst/>
                      </a:endParaRP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As a developer I want to remotely access the API.</a:t>
                      </a: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>
                          <a:effectLst/>
                        </a:rPr>
                        <a:t>Story</a:t>
                      </a: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>
                          <a:effectLst/>
                        </a:rPr>
                        <a:t>Medium</a:t>
                      </a: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 b="1" u="none" strike="noStrike" cap="all">
                          <a:solidFill>
                            <a:srgbClr val="14892C"/>
                          </a:solidFill>
                          <a:effectLst/>
                        </a:rPr>
                        <a:t>DONE</a:t>
                      </a:r>
                      <a:endParaRPr lang="nl-BE" sz="1200">
                        <a:effectLst/>
                      </a:endParaRP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>
                          <a:effectLst/>
                        </a:rPr>
                        <a:t>3</a:t>
                      </a: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893577"/>
                  </a:ext>
                </a:extLst>
              </a:tr>
              <a:tr h="265765"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 u="none" strike="noStrike">
                          <a:solidFill>
                            <a:srgbClr val="0052CC"/>
                          </a:solidFill>
                          <a:effectLst/>
                          <a:hlinkClick r:id="rId6"/>
                        </a:rPr>
                        <a:t>IOT18LF1-156</a:t>
                      </a:r>
                      <a:endParaRPr lang="nl-BE" sz="1200">
                        <a:effectLst/>
                      </a:endParaRP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As a user, I want to be able to add a new lab farm</a:t>
                      </a: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>
                          <a:effectLst/>
                        </a:rPr>
                        <a:t>Story</a:t>
                      </a: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>
                          <a:effectLst/>
                        </a:rPr>
                        <a:t>Medium</a:t>
                      </a: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 b="1" u="none" strike="noStrike" cap="all">
                          <a:solidFill>
                            <a:srgbClr val="14892C"/>
                          </a:solidFill>
                          <a:effectLst/>
                        </a:rPr>
                        <a:t>DONE</a:t>
                      </a:r>
                      <a:endParaRPr lang="nl-BE" sz="1200">
                        <a:effectLst/>
                      </a:endParaRP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>
                          <a:effectLst/>
                        </a:rPr>
                        <a:t>5</a:t>
                      </a: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434631"/>
                  </a:ext>
                </a:extLst>
              </a:tr>
              <a:tr h="265765"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 u="none" strike="noStrike">
                          <a:solidFill>
                            <a:srgbClr val="0052CC"/>
                          </a:solidFill>
                          <a:effectLst/>
                          <a:hlinkClick r:id="rId7"/>
                        </a:rPr>
                        <a:t>IOT18LF1-161</a:t>
                      </a:r>
                      <a:endParaRPr lang="nl-BE" sz="1200">
                        <a:effectLst/>
                      </a:endParaRP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As a user, I want to be able to edit a labfarm</a:t>
                      </a: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>
                          <a:effectLst/>
                        </a:rPr>
                        <a:t>Story</a:t>
                      </a: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>
                          <a:effectLst/>
                        </a:rPr>
                        <a:t>Medium</a:t>
                      </a: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 b="1" u="none" strike="noStrike" cap="all">
                          <a:solidFill>
                            <a:srgbClr val="14892C"/>
                          </a:solidFill>
                          <a:effectLst/>
                        </a:rPr>
                        <a:t>DONE</a:t>
                      </a:r>
                      <a:endParaRPr lang="nl-BE" sz="1200">
                        <a:effectLst/>
                      </a:endParaRP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>
                          <a:effectLst/>
                        </a:rPr>
                        <a:t>5</a:t>
                      </a: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572080"/>
                  </a:ext>
                </a:extLst>
              </a:tr>
              <a:tr h="265765"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 u="none" strike="noStrike">
                          <a:solidFill>
                            <a:srgbClr val="0052CC"/>
                          </a:solidFill>
                          <a:effectLst/>
                          <a:hlinkClick r:id="rId8"/>
                        </a:rPr>
                        <a:t>IOT18LF1-167</a:t>
                      </a:r>
                      <a:endParaRPr lang="nl-BE" sz="1200">
                        <a:effectLst/>
                      </a:endParaRP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As a developer I want a central controller for image handling.</a:t>
                      </a: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>
                          <a:effectLst/>
                        </a:rPr>
                        <a:t>Story</a:t>
                      </a: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>
                          <a:effectLst/>
                        </a:rPr>
                        <a:t>Medium</a:t>
                      </a: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 b="1" u="none" strike="noStrike" cap="all">
                          <a:solidFill>
                            <a:srgbClr val="14892C"/>
                          </a:solidFill>
                          <a:effectLst/>
                        </a:rPr>
                        <a:t>DONE</a:t>
                      </a:r>
                      <a:endParaRPr lang="nl-BE" sz="1200">
                        <a:effectLst/>
                      </a:endParaRP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>
                          <a:effectLst/>
                        </a:rPr>
                        <a:t>3</a:t>
                      </a: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664762"/>
                  </a:ext>
                </a:extLst>
              </a:tr>
              <a:tr h="265765"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 u="none" strike="noStrike">
                          <a:solidFill>
                            <a:srgbClr val="0052CC"/>
                          </a:solidFill>
                          <a:effectLst/>
                          <a:hlinkClick r:id="rId9"/>
                        </a:rPr>
                        <a:t>IOT18LF1-168</a:t>
                      </a:r>
                      <a:endParaRPr lang="nl-BE" sz="1200">
                        <a:effectLst/>
                      </a:endParaRP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As a developer i want image's to be automatically uploaded to the API.</a:t>
                      </a: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>
                          <a:effectLst/>
                        </a:rPr>
                        <a:t>Story</a:t>
                      </a: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>
                          <a:effectLst/>
                        </a:rPr>
                        <a:t>Medium</a:t>
                      </a: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 b="1" u="none" strike="noStrike" cap="all">
                          <a:solidFill>
                            <a:srgbClr val="14892C"/>
                          </a:solidFill>
                          <a:effectLst/>
                        </a:rPr>
                        <a:t>DONE</a:t>
                      </a:r>
                      <a:endParaRPr lang="nl-BE" sz="1200">
                        <a:effectLst/>
                      </a:endParaRP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>
                          <a:effectLst/>
                        </a:rPr>
                        <a:t>5</a:t>
                      </a: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992908"/>
                  </a:ext>
                </a:extLst>
              </a:tr>
              <a:tr h="455006"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 u="none" strike="noStrike">
                          <a:solidFill>
                            <a:srgbClr val="0052CC"/>
                          </a:solidFill>
                          <a:effectLst/>
                          <a:hlinkClick r:id="rId10"/>
                        </a:rPr>
                        <a:t>IOT18LF1-169</a:t>
                      </a:r>
                      <a:endParaRPr lang="nl-BE" sz="1200">
                        <a:effectLst/>
                      </a:endParaRP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As a developer, I need to make sure that the database can aquire all data sent from the master.</a:t>
                      </a: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>
                          <a:effectLst/>
                        </a:rPr>
                        <a:t>Story</a:t>
                      </a: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>
                          <a:effectLst/>
                        </a:rPr>
                        <a:t>Medium</a:t>
                      </a: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 b="1" u="none" strike="noStrike" cap="all">
                          <a:solidFill>
                            <a:srgbClr val="14892C"/>
                          </a:solidFill>
                          <a:effectLst/>
                        </a:rPr>
                        <a:t>DONE</a:t>
                      </a:r>
                      <a:endParaRPr lang="nl-BE" sz="1200">
                        <a:effectLst/>
                      </a:endParaRP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>
                          <a:effectLst/>
                        </a:rPr>
                        <a:t>5</a:t>
                      </a: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904301"/>
                  </a:ext>
                </a:extLst>
              </a:tr>
              <a:tr h="455006"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 u="none" strike="noStrike">
                          <a:solidFill>
                            <a:srgbClr val="0052CC"/>
                          </a:solidFill>
                          <a:effectLst/>
                          <a:hlinkClick r:id="rId11"/>
                        </a:rPr>
                        <a:t>IOT18LF1-171</a:t>
                      </a:r>
                      <a:endParaRPr lang="nl-BE" sz="1200">
                        <a:effectLst/>
                      </a:endParaRP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As a developer I want to have a conductivity sensor with accurate conductivity values</a:t>
                      </a: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>
                          <a:effectLst/>
                        </a:rPr>
                        <a:t>Story</a:t>
                      </a: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>
                          <a:effectLst/>
                        </a:rPr>
                        <a:t>Medium</a:t>
                      </a: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 b="1" u="none" strike="noStrike" cap="all">
                          <a:solidFill>
                            <a:srgbClr val="14892C"/>
                          </a:solidFill>
                          <a:effectLst/>
                        </a:rPr>
                        <a:t>DONE</a:t>
                      </a:r>
                      <a:endParaRPr lang="nl-BE" sz="1200">
                        <a:effectLst/>
                      </a:endParaRP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>
                          <a:effectLst/>
                        </a:rPr>
                        <a:t>5</a:t>
                      </a: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473618"/>
                  </a:ext>
                </a:extLst>
              </a:tr>
              <a:tr h="265765"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 u="none" strike="noStrike">
                          <a:solidFill>
                            <a:srgbClr val="0052CC"/>
                          </a:solidFill>
                          <a:effectLst/>
                          <a:hlinkClick r:id="rId12"/>
                        </a:rPr>
                        <a:t>IOT18LF1-172</a:t>
                      </a:r>
                      <a:endParaRPr lang="nl-BE" sz="1200">
                        <a:effectLst/>
                      </a:endParaRP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As a developer I want the data to be standard european unit notation</a:t>
                      </a: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>
                          <a:effectLst/>
                        </a:rPr>
                        <a:t>Story</a:t>
                      </a: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>
                          <a:effectLst/>
                        </a:rPr>
                        <a:t>Medium</a:t>
                      </a: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 b="1" u="none" strike="noStrike" cap="all">
                          <a:solidFill>
                            <a:srgbClr val="14892C"/>
                          </a:solidFill>
                          <a:effectLst/>
                        </a:rPr>
                        <a:t>DONE</a:t>
                      </a:r>
                      <a:endParaRPr lang="nl-BE" sz="1200">
                        <a:effectLst/>
                      </a:endParaRP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>
                          <a:effectLst/>
                        </a:rPr>
                        <a:t>5</a:t>
                      </a: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13002"/>
                  </a:ext>
                </a:extLst>
              </a:tr>
              <a:tr h="455006"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 u="none" strike="noStrike">
                          <a:solidFill>
                            <a:srgbClr val="0052CC"/>
                          </a:solidFill>
                          <a:effectLst/>
                          <a:hlinkClick r:id="rId13"/>
                        </a:rPr>
                        <a:t>IOT18LF1-173</a:t>
                      </a:r>
                      <a:r>
                        <a:rPr lang="nl-BE" sz="1200">
                          <a:effectLst/>
                        </a:rPr>
                        <a:t> *</a:t>
                      </a: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As a designer I want a complete list of electrical components</a:t>
                      </a: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>
                          <a:effectLst/>
                        </a:rPr>
                        <a:t>Story</a:t>
                      </a: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>
                          <a:effectLst/>
                        </a:rPr>
                        <a:t>Medium</a:t>
                      </a: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 b="1" u="none" strike="noStrike" cap="all">
                          <a:solidFill>
                            <a:srgbClr val="14892C"/>
                          </a:solidFill>
                          <a:effectLst/>
                        </a:rPr>
                        <a:t>DONE</a:t>
                      </a:r>
                      <a:endParaRPr lang="nl-BE" sz="1200">
                        <a:effectLst/>
                      </a:endParaRP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dirty="0">
                          <a:effectLst/>
                        </a:rPr>
                        <a:t>3</a:t>
                      </a:r>
                    </a:p>
                  </a:txBody>
                  <a:tcPr marL="22218" marR="22218" marT="15553" marB="1555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858597"/>
                  </a:ext>
                </a:extLst>
              </a:tr>
            </a:tbl>
          </a:graphicData>
        </a:graphic>
      </p:graphicFrame>
      <p:sp>
        <p:nvSpPr>
          <p:cNvPr id="56" name="Tekstvak 55">
            <a:extLst>
              <a:ext uri="{FF2B5EF4-FFF2-40B4-BE49-F238E27FC236}">
                <a16:creationId xmlns:a16="http://schemas.microsoft.com/office/drawing/2014/main" id="{44B0D564-E77A-4ACB-911F-FA1DF5CF80E0}"/>
              </a:ext>
            </a:extLst>
          </p:cNvPr>
          <p:cNvSpPr txBox="1"/>
          <p:nvPr/>
        </p:nvSpPr>
        <p:spPr>
          <a:xfrm>
            <a:off x="1316461" y="651934"/>
            <a:ext cx="344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COMPLETED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2898826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utoShape 5" descr="https://jira.ap.be/images/icons/issuetypes/story.svg">
            <a:extLst>
              <a:ext uri="{FF2B5EF4-FFF2-40B4-BE49-F238E27FC236}">
                <a16:creationId xmlns:a16="http://schemas.microsoft.com/office/drawing/2014/main" id="{02D14CDE-9B4F-421B-8BAB-C07F174E20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6913" y="20891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0" name="AutoShape 6" descr="https://jira.ap.be/images/icons/priorities/medium.svg">
            <a:extLst>
              <a:ext uri="{FF2B5EF4-FFF2-40B4-BE49-F238E27FC236}">
                <a16:creationId xmlns:a16="http://schemas.microsoft.com/office/drawing/2014/main" id="{6996E297-42CA-471B-B53D-408A842AEA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6913" y="20891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1" name="AutoShape 7" descr="https://jira.ap.be/images/icons/issuetypes/story.svg">
            <a:extLst>
              <a:ext uri="{FF2B5EF4-FFF2-40B4-BE49-F238E27FC236}">
                <a16:creationId xmlns:a16="http://schemas.microsoft.com/office/drawing/2014/main" id="{414D6D62-E945-4296-9255-17D3B05C86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6913" y="20891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2" name="AutoShape 8" descr="https://jira.ap.be/images/icons/priorities/medium.svg">
            <a:extLst>
              <a:ext uri="{FF2B5EF4-FFF2-40B4-BE49-F238E27FC236}">
                <a16:creationId xmlns:a16="http://schemas.microsoft.com/office/drawing/2014/main" id="{D9A37EF2-0A3C-4D83-B865-3CB366CBD1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6913" y="20891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graphicFrame>
        <p:nvGraphicFramePr>
          <p:cNvPr id="8" name="Tabel 7">
            <a:extLst>
              <a:ext uri="{FF2B5EF4-FFF2-40B4-BE49-F238E27FC236}">
                <a16:creationId xmlns:a16="http://schemas.microsoft.com/office/drawing/2014/main" id="{CEDCAD34-BE40-4179-9479-3EF8C209DE13}"/>
              </a:ext>
            </a:extLst>
          </p:cNvPr>
          <p:cNvGraphicFramePr>
            <a:graphicFrameLocks noGrp="1"/>
          </p:cNvGraphicFramePr>
          <p:nvPr/>
        </p:nvGraphicFramePr>
        <p:xfrm>
          <a:off x="1381300" y="1131994"/>
          <a:ext cx="9431279" cy="4840801"/>
        </p:xfrm>
        <a:graphic>
          <a:graphicData uri="http://schemas.openxmlformats.org/drawingml/2006/table">
            <a:tbl>
              <a:tblPr firstRow="1" bandRow="1"/>
              <a:tblGrid>
                <a:gridCol w="1460177">
                  <a:extLst>
                    <a:ext uri="{9D8B030D-6E8A-4147-A177-3AD203B41FA5}">
                      <a16:colId xmlns:a16="http://schemas.microsoft.com/office/drawing/2014/main" val="2519745201"/>
                    </a:ext>
                  </a:extLst>
                </a:gridCol>
                <a:gridCol w="1824943">
                  <a:extLst>
                    <a:ext uri="{9D8B030D-6E8A-4147-A177-3AD203B41FA5}">
                      <a16:colId xmlns:a16="http://schemas.microsoft.com/office/drawing/2014/main" val="156020873"/>
                    </a:ext>
                  </a:extLst>
                </a:gridCol>
                <a:gridCol w="1602525">
                  <a:extLst>
                    <a:ext uri="{9D8B030D-6E8A-4147-A177-3AD203B41FA5}">
                      <a16:colId xmlns:a16="http://schemas.microsoft.com/office/drawing/2014/main" val="4216085335"/>
                    </a:ext>
                  </a:extLst>
                </a:gridCol>
                <a:gridCol w="1225894">
                  <a:extLst>
                    <a:ext uri="{9D8B030D-6E8A-4147-A177-3AD203B41FA5}">
                      <a16:colId xmlns:a16="http://schemas.microsoft.com/office/drawing/2014/main" val="1034688858"/>
                    </a:ext>
                  </a:extLst>
                </a:gridCol>
                <a:gridCol w="1724113">
                  <a:extLst>
                    <a:ext uri="{9D8B030D-6E8A-4147-A177-3AD203B41FA5}">
                      <a16:colId xmlns:a16="http://schemas.microsoft.com/office/drawing/2014/main" val="3365760265"/>
                    </a:ext>
                  </a:extLst>
                </a:gridCol>
                <a:gridCol w="1593627">
                  <a:extLst>
                    <a:ext uri="{9D8B030D-6E8A-4147-A177-3AD203B41FA5}">
                      <a16:colId xmlns:a16="http://schemas.microsoft.com/office/drawing/2014/main" val="4095826887"/>
                    </a:ext>
                  </a:extLst>
                </a:gridCol>
              </a:tblGrid>
              <a:tr h="770938">
                <a:tc>
                  <a:txBody>
                    <a:bodyPr/>
                    <a:lstStyle/>
                    <a:p>
                      <a:pPr algn="l" fontAlgn="t"/>
                      <a:r>
                        <a:rPr lang="nl-BE" sz="1900" b="1">
                          <a:solidFill>
                            <a:srgbClr val="7A869A"/>
                          </a:solidFill>
                          <a:effectLst/>
                        </a:rPr>
                        <a:t>Key</a:t>
                      </a:r>
                    </a:p>
                  </a:txBody>
                  <a:tcPr marL="95155" marR="95155" marT="66609" marB="666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900" b="1">
                          <a:solidFill>
                            <a:srgbClr val="7A869A"/>
                          </a:solidFill>
                          <a:effectLst/>
                        </a:rPr>
                        <a:t>Summary</a:t>
                      </a:r>
                    </a:p>
                  </a:txBody>
                  <a:tcPr marL="95155" marR="95155" marT="66609" marB="666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900" b="1">
                          <a:solidFill>
                            <a:srgbClr val="7A869A"/>
                          </a:solidFill>
                          <a:effectLst/>
                        </a:rPr>
                        <a:t>Issue Type</a:t>
                      </a:r>
                    </a:p>
                  </a:txBody>
                  <a:tcPr marL="95155" marR="95155" marT="66609" marB="666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900" b="1">
                          <a:solidFill>
                            <a:srgbClr val="7A869A"/>
                          </a:solidFill>
                          <a:effectLst/>
                        </a:rPr>
                        <a:t>Priority</a:t>
                      </a:r>
                    </a:p>
                  </a:txBody>
                  <a:tcPr marL="95155" marR="95155" marT="66609" marB="666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900" b="1">
                          <a:solidFill>
                            <a:srgbClr val="7A869A"/>
                          </a:solidFill>
                          <a:effectLst/>
                        </a:rPr>
                        <a:t>Status</a:t>
                      </a:r>
                    </a:p>
                  </a:txBody>
                  <a:tcPr marL="95155" marR="95155" marT="66609" marB="666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900" b="1">
                          <a:solidFill>
                            <a:srgbClr val="7A869A"/>
                          </a:solidFill>
                          <a:effectLst/>
                        </a:rPr>
                        <a:t>Story Points (10)</a:t>
                      </a:r>
                    </a:p>
                  </a:txBody>
                  <a:tcPr marL="95155" marR="95155" marT="66609" marB="666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768214"/>
                  </a:ext>
                </a:extLst>
              </a:tr>
              <a:tr h="1909725">
                <a:tc>
                  <a:txBody>
                    <a:bodyPr/>
                    <a:lstStyle/>
                    <a:p>
                      <a:pPr algn="l" fontAlgn="t"/>
                      <a:r>
                        <a:rPr lang="nl-BE" sz="1900" u="none" strike="noStrike">
                          <a:solidFill>
                            <a:srgbClr val="0052CC"/>
                          </a:solidFill>
                          <a:effectLst/>
                          <a:hlinkClick r:id="rId3"/>
                        </a:rPr>
                        <a:t>IOT18LF1-170</a:t>
                      </a:r>
                      <a:endParaRPr lang="nl-BE" sz="1900">
                        <a:effectLst/>
                      </a:endParaRPr>
                    </a:p>
                  </a:txBody>
                  <a:tcPr marL="95155" marR="95155" marT="66609" marB="666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 dirty="0">
                          <a:effectLst/>
                        </a:rPr>
                        <a:t>As a user, I want the Leave It unit to automatically create its account</a:t>
                      </a:r>
                    </a:p>
                  </a:txBody>
                  <a:tcPr marL="95155" marR="95155" marT="66609" marB="666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900">
                          <a:effectLst/>
                        </a:rPr>
                        <a:t>Story</a:t>
                      </a:r>
                    </a:p>
                  </a:txBody>
                  <a:tcPr marL="95155" marR="95155" marT="66609" marB="666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900">
                          <a:effectLst/>
                        </a:rPr>
                        <a:t>Medium</a:t>
                      </a:r>
                    </a:p>
                  </a:txBody>
                  <a:tcPr marL="95155" marR="95155" marT="66609" marB="666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900" b="1" u="none" strike="noStrike" cap="all">
                          <a:solidFill>
                            <a:srgbClr val="594300"/>
                          </a:solidFill>
                          <a:effectLst/>
                        </a:rPr>
                        <a:t>IN PROGRESS</a:t>
                      </a:r>
                      <a:endParaRPr lang="nl-BE" sz="1900">
                        <a:effectLst/>
                      </a:endParaRPr>
                    </a:p>
                  </a:txBody>
                  <a:tcPr marL="95155" marR="95155" marT="66609" marB="666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900">
                          <a:effectLst/>
                        </a:rPr>
                        <a:t>5</a:t>
                      </a:r>
                    </a:p>
                  </a:txBody>
                  <a:tcPr marL="95155" marR="95155" marT="66609" marB="666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875"/>
                  </a:ext>
                </a:extLst>
              </a:tr>
              <a:tr h="1909725">
                <a:tc>
                  <a:txBody>
                    <a:bodyPr/>
                    <a:lstStyle/>
                    <a:p>
                      <a:pPr algn="l" fontAlgn="t"/>
                      <a:r>
                        <a:rPr lang="nl-BE" sz="1900" u="none" strike="noStrike">
                          <a:solidFill>
                            <a:srgbClr val="0052CC"/>
                          </a:solidFill>
                          <a:effectLst/>
                          <a:hlinkClick r:id="rId4"/>
                        </a:rPr>
                        <a:t>IOT18LF1-174</a:t>
                      </a:r>
                      <a:r>
                        <a:rPr lang="nl-BE" sz="1900">
                          <a:effectLst/>
                        </a:rPr>
                        <a:t> *</a:t>
                      </a:r>
                    </a:p>
                  </a:txBody>
                  <a:tcPr marL="95155" marR="95155" marT="66609" marB="666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>
                          <a:effectLst/>
                        </a:rPr>
                        <a:t>As a designer I want a schematic of the different power modes documented</a:t>
                      </a:r>
                    </a:p>
                  </a:txBody>
                  <a:tcPr marL="95155" marR="95155" marT="66609" marB="666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900">
                          <a:effectLst/>
                        </a:rPr>
                        <a:t>Story</a:t>
                      </a:r>
                    </a:p>
                  </a:txBody>
                  <a:tcPr marL="95155" marR="95155" marT="66609" marB="666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900">
                          <a:effectLst/>
                        </a:rPr>
                        <a:t>Medium</a:t>
                      </a:r>
                    </a:p>
                  </a:txBody>
                  <a:tcPr marL="95155" marR="95155" marT="66609" marB="666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900" b="1" u="none" strike="noStrike" cap="all">
                          <a:solidFill>
                            <a:srgbClr val="594300"/>
                          </a:solidFill>
                          <a:effectLst/>
                        </a:rPr>
                        <a:t>IN PROGRESS</a:t>
                      </a:r>
                      <a:endParaRPr lang="nl-BE" sz="1900">
                        <a:effectLst/>
                      </a:endParaRPr>
                    </a:p>
                  </a:txBody>
                  <a:tcPr marL="95155" marR="95155" marT="66609" marB="666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900" dirty="0">
                          <a:effectLst/>
                        </a:rPr>
                        <a:t>5</a:t>
                      </a:r>
                    </a:p>
                  </a:txBody>
                  <a:tcPr marL="95155" marR="95155" marT="66609" marB="666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588557"/>
                  </a:ext>
                </a:extLst>
              </a:tr>
            </a:tbl>
          </a:graphicData>
        </a:graphic>
      </p:graphicFrame>
      <p:sp>
        <p:nvSpPr>
          <p:cNvPr id="41" name="Tekstvak 40">
            <a:extLst>
              <a:ext uri="{FF2B5EF4-FFF2-40B4-BE49-F238E27FC236}">
                <a16:creationId xmlns:a16="http://schemas.microsoft.com/office/drawing/2014/main" id="{67D93EF1-F39A-44BF-9A27-32366F29303D}"/>
              </a:ext>
            </a:extLst>
          </p:cNvPr>
          <p:cNvSpPr txBox="1"/>
          <p:nvPr/>
        </p:nvSpPr>
        <p:spPr>
          <a:xfrm>
            <a:off x="1316461" y="651934"/>
            <a:ext cx="344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 COMPLETED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2393416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5F3257-28B9-4782-A436-E7F6E259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2800" dirty="0">
                <a:hlinkClick r:id="rId2"/>
              </a:rPr>
              <a:t>26/Nov/18 4:53 PM - 06/Dec/18 4:02 PM</a:t>
            </a:r>
            <a:endParaRPr lang="nl-BE" sz="2800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7C47C843-8FDD-4D47-8B40-3962A4822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580606"/>
            <a:ext cx="8596668" cy="458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30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23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2" name="Rectangle 35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37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4" name="Rectangle 48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1" descr="https://jira.ap.be/images/icons/issuetypes/story.svg">
            <a:extLst>
              <a:ext uri="{FF2B5EF4-FFF2-40B4-BE49-F238E27FC236}">
                <a16:creationId xmlns:a16="http://schemas.microsoft.com/office/drawing/2014/main" id="{083D83E0-047F-496D-BF9F-A5CC0AED20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46550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5" name="AutoShape 2" descr="https://jira.ap.be/images/icons/priorities/medium.svg">
            <a:extLst>
              <a:ext uri="{FF2B5EF4-FFF2-40B4-BE49-F238E27FC236}">
                <a16:creationId xmlns:a16="http://schemas.microsoft.com/office/drawing/2014/main" id="{B0970B1A-EA16-4DEC-BB9E-FBD0D72E05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46550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6" name="AutoShape 3" descr="https://jira.ap.be/images/icons/issuetypes/story.svg">
            <a:extLst>
              <a:ext uri="{FF2B5EF4-FFF2-40B4-BE49-F238E27FC236}">
                <a16:creationId xmlns:a16="http://schemas.microsoft.com/office/drawing/2014/main" id="{84FD7FA4-76E8-448F-AE16-9F5A61E264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46550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7" name="AutoShape 4" descr="https://jira.ap.be/images/icons/priorities/medium.svg">
            <a:extLst>
              <a:ext uri="{FF2B5EF4-FFF2-40B4-BE49-F238E27FC236}">
                <a16:creationId xmlns:a16="http://schemas.microsoft.com/office/drawing/2014/main" id="{D550C4D8-175E-4613-9A3D-5E2CE2DD84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46550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8" name="AutoShape 5" descr="https://jira.ap.be/images/icons/issuetypes/story.svg">
            <a:extLst>
              <a:ext uri="{FF2B5EF4-FFF2-40B4-BE49-F238E27FC236}">
                <a16:creationId xmlns:a16="http://schemas.microsoft.com/office/drawing/2014/main" id="{06C93766-8FBF-4F25-BFFA-0FC95D3911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46550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9" name="AutoShape 6" descr="https://jira.ap.be/images/icons/priorities/medium.svg">
            <a:extLst>
              <a:ext uri="{FF2B5EF4-FFF2-40B4-BE49-F238E27FC236}">
                <a16:creationId xmlns:a16="http://schemas.microsoft.com/office/drawing/2014/main" id="{0F4FDB13-B90F-4D49-B161-295A17FBA8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46550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0" name="AutoShape 7" descr="https://jira.ap.be/images/icons/issuetypes/story.svg">
            <a:extLst>
              <a:ext uri="{FF2B5EF4-FFF2-40B4-BE49-F238E27FC236}">
                <a16:creationId xmlns:a16="http://schemas.microsoft.com/office/drawing/2014/main" id="{ECC42C50-D81F-4FA5-97EE-C919D23092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46550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1" name="AutoShape 8" descr="https://jira.ap.be/images/icons/priorities/medium.svg">
            <a:extLst>
              <a:ext uri="{FF2B5EF4-FFF2-40B4-BE49-F238E27FC236}">
                <a16:creationId xmlns:a16="http://schemas.microsoft.com/office/drawing/2014/main" id="{C17E56E5-DFD7-43EE-8D06-A9CFC1BA9F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46550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2" name="AutoShape 9" descr="https://jira.ap.be/images/icons/issuetypes/story.svg">
            <a:extLst>
              <a:ext uri="{FF2B5EF4-FFF2-40B4-BE49-F238E27FC236}">
                <a16:creationId xmlns:a16="http://schemas.microsoft.com/office/drawing/2014/main" id="{97FE684E-5191-4296-BAFB-98A68B78E4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46550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3" name="AutoShape 10" descr="https://jira.ap.be/images/icons/priorities/medium.svg">
            <a:extLst>
              <a:ext uri="{FF2B5EF4-FFF2-40B4-BE49-F238E27FC236}">
                <a16:creationId xmlns:a16="http://schemas.microsoft.com/office/drawing/2014/main" id="{69C0DFF2-268D-4B83-BB30-7D5FEA3543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46550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4" name="AutoShape 11" descr="https://jira.ap.be/images/icons/issuetypes/story.svg">
            <a:extLst>
              <a:ext uri="{FF2B5EF4-FFF2-40B4-BE49-F238E27FC236}">
                <a16:creationId xmlns:a16="http://schemas.microsoft.com/office/drawing/2014/main" id="{E23FAFEB-7170-47FD-B94A-4BEFBB9AE4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46550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5" name="AutoShape 12" descr="https://jira.ap.be/images/icons/priorities/medium.svg">
            <a:extLst>
              <a:ext uri="{FF2B5EF4-FFF2-40B4-BE49-F238E27FC236}">
                <a16:creationId xmlns:a16="http://schemas.microsoft.com/office/drawing/2014/main" id="{87FBC099-248C-4BEF-9D97-1B7725639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46550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6" name="AutoShape 13" descr="https://jira.ap.be/images/icons/issuetypes/story.svg">
            <a:extLst>
              <a:ext uri="{FF2B5EF4-FFF2-40B4-BE49-F238E27FC236}">
                <a16:creationId xmlns:a16="http://schemas.microsoft.com/office/drawing/2014/main" id="{A42D52ED-0376-4288-9213-514C30C838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46550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7" name="AutoShape 14" descr="https://jira.ap.be/images/icons/priorities/medium.svg">
            <a:extLst>
              <a:ext uri="{FF2B5EF4-FFF2-40B4-BE49-F238E27FC236}">
                <a16:creationId xmlns:a16="http://schemas.microsoft.com/office/drawing/2014/main" id="{074EE5C9-D246-442D-AC27-0EE1A62050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46550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8" name="AutoShape 15" descr="https://jira.ap.be/images/icons/issuetypes/story.svg">
            <a:extLst>
              <a:ext uri="{FF2B5EF4-FFF2-40B4-BE49-F238E27FC236}">
                <a16:creationId xmlns:a16="http://schemas.microsoft.com/office/drawing/2014/main" id="{CBCF6DA7-43DF-48E6-BF58-3BA9ACB502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46550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9" name="AutoShape 16" descr="https://jira.ap.be/images/icons/priorities/medium.svg">
            <a:extLst>
              <a:ext uri="{FF2B5EF4-FFF2-40B4-BE49-F238E27FC236}">
                <a16:creationId xmlns:a16="http://schemas.microsoft.com/office/drawing/2014/main" id="{55F1B61A-C8C6-41D3-8017-87F23DCC68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46550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BEEB94A1-39E5-44B8-9C44-C0E1961370A4}"/>
              </a:ext>
            </a:extLst>
          </p:cNvPr>
          <p:cNvGraphicFramePr>
            <a:graphicFrameLocks noGrp="1"/>
          </p:cNvGraphicFramePr>
          <p:nvPr/>
        </p:nvGraphicFramePr>
        <p:xfrm>
          <a:off x="1439537" y="1131994"/>
          <a:ext cx="9314806" cy="4590387"/>
        </p:xfrm>
        <a:graphic>
          <a:graphicData uri="http://schemas.openxmlformats.org/drawingml/2006/table">
            <a:tbl>
              <a:tblPr firstRow="1" bandRow="1"/>
              <a:tblGrid>
                <a:gridCol w="995527">
                  <a:extLst>
                    <a:ext uri="{9D8B030D-6E8A-4147-A177-3AD203B41FA5}">
                      <a16:colId xmlns:a16="http://schemas.microsoft.com/office/drawing/2014/main" val="3239517939"/>
                    </a:ext>
                  </a:extLst>
                </a:gridCol>
                <a:gridCol w="5027560">
                  <a:extLst>
                    <a:ext uri="{9D8B030D-6E8A-4147-A177-3AD203B41FA5}">
                      <a16:colId xmlns:a16="http://schemas.microsoft.com/office/drawing/2014/main" val="2529325826"/>
                    </a:ext>
                  </a:extLst>
                </a:gridCol>
                <a:gridCol w="642614">
                  <a:extLst>
                    <a:ext uri="{9D8B030D-6E8A-4147-A177-3AD203B41FA5}">
                      <a16:colId xmlns:a16="http://schemas.microsoft.com/office/drawing/2014/main" val="484266943"/>
                    </a:ext>
                  </a:extLst>
                </a:gridCol>
                <a:gridCol w="821275">
                  <a:extLst>
                    <a:ext uri="{9D8B030D-6E8A-4147-A177-3AD203B41FA5}">
                      <a16:colId xmlns:a16="http://schemas.microsoft.com/office/drawing/2014/main" val="1294470474"/>
                    </a:ext>
                  </a:extLst>
                </a:gridCol>
                <a:gridCol w="733047">
                  <a:extLst>
                    <a:ext uri="{9D8B030D-6E8A-4147-A177-3AD203B41FA5}">
                      <a16:colId xmlns:a16="http://schemas.microsoft.com/office/drawing/2014/main" val="4078623921"/>
                    </a:ext>
                  </a:extLst>
                </a:gridCol>
                <a:gridCol w="1094783">
                  <a:extLst>
                    <a:ext uri="{9D8B030D-6E8A-4147-A177-3AD203B41FA5}">
                      <a16:colId xmlns:a16="http://schemas.microsoft.com/office/drawing/2014/main" val="3696696313"/>
                    </a:ext>
                  </a:extLst>
                </a:gridCol>
              </a:tblGrid>
              <a:tr h="510043"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b="1">
                          <a:solidFill>
                            <a:srgbClr val="7A869A"/>
                          </a:solidFill>
                          <a:effectLst/>
                        </a:rPr>
                        <a:t>Key</a:t>
                      </a:r>
                    </a:p>
                  </a:txBody>
                  <a:tcPr marL="25521" marR="25521" marT="17864" marB="178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b="1">
                          <a:solidFill>
                            <a:srgbClr val="7A869A"/>
                          </a:solidFill>
                          <a:effectLst/>
                        </a:rPr>
                        <a:t>Summary</a:t>
                      </a:r>
                    </a:p>
                  </a:txBody>
                  <a:tcPr marL="25521" marR="25521" marT="17864" marB="178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b="1">
                          <a:solidFill>
                            <a:srgbClr val="7A869A"/>
                          </a:solidFill>
                          <a:effectLst/>
                        </a:rPr>
                        <a:t>Issue Type</a:t>
                      </a:r>
                    </a:p>
                  </a:txBody>
                  <a:tcPr marL="25521" marR="25521" marT="17864" marB="178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b="1">
                          <a:solidFill>
                            <a:srgbClr val="7A869A"/>
                          </a:solidFill>
                          <a:effectLst/>
                        </a:rPr>
                        <a:t>Priority</a:t>
                      </a:r>
                    </a:p>
                  </a:txBody>
                  <a:tcPr marL="25521" marR="25521" marT="17864" marB="178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b="1">
                          <a:solidFill>
                            <a:srgbClr val="7A869A"/>
                          </a:solidFill>
                          <a:effectLst/>
                        </a:rPr>
                        <a:t>Status</a:t>
                      </a:r>
                    </a:p>
                  </a:txBody>
                  <a:tcPr marL="25521" marR="25521" marT="17864" marB="178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400" b="1">
                          <a:solidFill>
                            <a:srgbClr val="7A869A"/>
                          </a:solidFill>
                          <a:effectLst/>
                        </a:rPr>
                        <a:t>Story Points (30)</a:t>
                      </a:r>
                    </a:p>
                  </a:txBody>
                  <a:tcPr marL="25521" marR="25521" marT="17864" marB="178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405323"/>
                  </a:ext>
                </a:extLst>
              </a:tr>
              <a:tr h="510043"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u="none" strike="noStrike">
                          <a:solidFill>
                            <a:srgbClr val="0052CC"/>
                          </a:solidFill>
                          <a:effectLst/>
                          <a:hlinkClick r:id="rId2"/>
                        </a:rPr>
                        <a:t>IOT18LF1-13</a:t>
                      </a:r>
                      <a:r>
                        <a:rPr lang="nl-BE" sz="1400">
                          <a:effectLst/>
                        </a:rPr>
                        <a:t> *</a:t>
                      </a:r>
                    </a:p>
                  </a:txBody>
                  <a:tcPr marL="25521" marR="25521" marT="17864" marB="178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As a user, I want to be able to control the amount of nutrients from the web platform.</a:t>
                      </a:r>
                    </a:p>
                  </a:txBody>
                  <a:tcPr marL="25521" marR="25521" marT="17864" marB="178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Story</a:t>
                      </a:r>
                    </a:p>
                  </a:txBody>
                  <a:tcPr marL="25521" marR="25521" marT="17864" marB="178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Medium</a:t>
                      </a:r>
                    </a:p>
                  </a:txBody>
                  <a:tcPr marL="25521" marR="25521" marT="17864" marB="178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b="1" u="none" strike="noStrike" cap="all">
                          <a:solidFill>
                            <a:srgbClr val="14892C"/>
                          </a:solidFill>
                          <a:effectLst/>
                        </a:rPr>
                        <a:t>DONE</a:t>
                      </a:r>
                      <a:endParaRPr lang="nl-BE" sz="1400">
                        <a:effectLst/>
                      </a:endParaRPr>
                    </a:p>
                  </a:txBody>
                  <a:tcPr marL="25521" marR="25521" marT="17864" marB="178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400">
                          <a:effectLst/>
                        </a:rPr>
                        <a:t>3</a:t>
                      </a:r>
                    </a:p>
                  </a:txBody>
                  <a:tcPr marL="25521" marR="25521" marT="17864" marB="178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638642"/>
                  </a:ext>
                </a:extLst>
              </a:tr>
              <a:tr h="510043"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u="none" strike="noStrike">
                          <a:solidFill>
                            <a:srgbClr val="0052CC"/>
                          </a:solidFill>
                          <a:effectLst/>
                          <a:hlinkClick r:id="rId3"/>
                        </a:rPr>
                        <a:t>IOT18LF1-15</a:t>
                      </a:r>
                      <a:r>
                        <a:rPr lang="nl-BE" sz="1400">
                          <a:effectLst/>
                        </a:rPr>
                        <a:t> *</a:t>
                      </a:r>
                    </a:p>
                  </a:txBody>
                  <a:tcPr marL="25521" marR="25521" marT="17864" marB="178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As a user, I want to control the pump from the web platform</a:t>
                      </a:r>
                    </a:p>
                  </a:txBody>
                  <a:tcPr marL="25521" marR="25521" marT="17864" marB="178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Story</a:t>
                      </a:r>
                    </a:p>
                  </a:txBody>
                  <a:tcPr marL="25521" marR="25521" marT="17864" marB="178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Medium</a:t>
                      </a:r>
                    </a:p>
                  </a:txBody>
                  <a:tcPr marL="25521" marR="25521" marT="17864" marB="178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b="1" u="none" strike="noStrike" cap="all">
                          <a:solidFill>
                            <a:srgbClr val="14892C"/>
                          </a:solidFill>
                          <a:effectLst/>
                        </a:rPr>
                        <a:t>DONE</a:t>
                      </a:r>
                      <a:endParaRPr lang="nl-BE" sz="1400">
                        <a:effectLst/>
                      </a:endParaRPr>
                    </a:p>
                  </a:txBody>
                  <a:tcPr marL="25521" marR="25521" marT="17864" marB="178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400">
                          <a:effectLst/>
                        </a:rPr>
                        <a:t>3</a:t>
                      </a:r>
                    </a:p>
                  </a:txBody>
                  <a:tcPr marL="25521" marR="25521" marT="17864" marB="178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423395"/>
                  </a:ext>
                </a:extLst>
              </a:tr>
              <a:tr h="510043"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u="none" strike="noStrike">
                          <a:solidFill>
                            <a:srgbClr val="0052CC"/>
                          </a:solidFill>
                          <a:effectLst/>
                          <a:hlinkClick r:id="rId4"/>
                        </a:rPr>
                        <a:t>IOT18LF1-90</a:t>
                      </a:r>
                      <a:endParaRPr lang="nl-BE" sz="1400">
                        <a:effectLst/>
                      </a:endParaRPr>
                    </a:p>
                  </a:txBody>
                  <a:tcPr marL="25521" marR="25521" marT="17864" marB="178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As a user I want to be able to change the status of the actuators through the API</a:t>
                      </a:r>
                    </a:p>
                  </a:txBody>
                  <a:tcPr marL="25521" marR="25521" marT="17864" marB="178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Story</a:t>
                      </a:r>
                    </a:p>
                  </a:txBody>
                  <a:tcPr marL="25521" marR="25521" marT="17864" marB="178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Medium</a:t>
                      </a:r>
                    </a:p>
                  </a:txBody>
                  <a:tcPr marL="25521" marR="25521" marT="17864" marB="178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b="1" u="none" strike="noStrike" cap="all">
                          <a:solidFill>
                            <a:srgbClr val="14892C"/>
                          </a:solidFill>
                          <a:effectLst/>
                        </a:rPr>
                        <a:t>DONE</a:t>
                      </a:r>
                      <a:endParaRPr lang="nl-BE" sz="1400">
                        <a:effectLst/>
                      </a:endParaRPr>
                    </a:p>
                  </a:txBody>
                  <a:tcPr marL="25521" marR="25521" marT="17864" marB="178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400">
                          <a:effectLst/>
                        </a:rPr>
                        <a:t>5</a:t>
                      </a:r>
                    </a:p>
                  </a:txBody>
                  <a:tcPr marL="25521" marR="25521" marT="17864" marB="178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523956"/>
                  </a:ext>
                </a:extLst>
              </a:tr>
              <a:tr h="510043"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u="none" strike="noStrike">
                          <a:solidFill>
                            <a:srgbClr val="0052CC"/>
                          </a:solidFill>
                          <a:effectLst/>
                          <a:hlinkClick r:id="rId5"/>
                        </a:rPr>
                        <a:t>IOT18LF1-93</a:t>
                      </a:r>
                      <a:endParaRPr lang="nl-BE" sz="1400">
                        <a:effectLst/>
                      </a:endParaRPr>
                    </a:p>
                  </a:txBody>
                  <a:tcPr marL="25521" marR="25521" marT="17864" marB="178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As a user I want the backend to automatically change the status of the actuators when asked through the API</a:t>
                      </a:r>
                    </a:p>
                  </a:txBody>
                  <a:tcPr marL="25521" marR="25521" marT="17864" marB="178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Story</a:t>
                      </a:r>
                    </a:p>
                  </a:txBody>
                  <a:tcPr marL="25521" marR="25521" marT="17864" marB="178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Medium</a:t>
                      </a:r>
                    </a:p>
                  </a:txBody>
                  <a:tcPr marL="25521" marR="25521" marT="17864" marB="178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b="1" u="none" strike="noStrike" cap="all">
                          <a:solidFill>
                            <a:srgbClr val="14892C"/>
                          </a:solidFill>
                          <a:effectLst/>
                        </a:rPr>
                        <a:t>DONE</a:t>
                      </a:r>
                      <a:endParaRPr lang="nl-BE" sz="1400">
                        <a:effectLst/>
                      </a:endParaRPr>
                    </a:p>
                  </a:txBody>
                  <a:tcPr marL="25521" marR="25521" marT="17864" marB="178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400">
                          <a:effectLst/>
                        </a:rPr>
                        <a:t>3</a:t>
                      </a:r>
                    </a:p>
                  </a:txBody>
                  <a:tcPr marL="25521" marR="25521" marT="17864" marB="178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372054"/>
                  </a:ext>
                </a:extLst>
              </a:tr>
              <a:tr h="510043"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u="none" strike="noStrike">
                          <a:solidFill>
                            <a:srgbClr val="0052CC"/>
                          </a:solidFill>
                          <a:effectLst/>
                          <a:hlinkClick r:id="rId6"/>
                        </a:rPr>
                        <a:t>IOT18LF1-178</a:t>
                      </a:r>
                      <a:endParaRPr lang="nl-BE" sz="1400">
                        <a:effectLst/>
                      </a:endParaRPr>
                    </a:p>
                  </a:txBody>
                  <a:tcPr marL="25521" marR="25521" marT="17864" marB="178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As a user, I want actual photos taken from the plants in my lab farm to be showed in the dashboard</a:t>
                      </a:r>
                    </a:p>
                  </a:txBody>
                  <a:tcPr marL="25521" marR="25521" marT="17864" marB="178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Story</a:t>
                      </a:r>
                    </a:p>
                  </a:txBody>
                  <a:tcPr marL="25521" marR="25521" marT="17864" marB="178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Medium</a:t>
                      </a:r>
                    </a:p>
                  </a:txBody>
                  <a:tcPr marL="25521" marR="25521" marT="17864" marB="178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b="1" u="none" strike="noStrike" cap="all">
                          <a:solidFill>
                            <a:srgbClr val="14892C"/>
                          </a:solidFill>
                          <a:effectLst/>
                        </a:rPr>
                        <a:t>DONE</a:t>
                      </a:r>
                      <a:endParaRPr lang="nl-BE" sz="1400">
                        <a:effectLst/>
                      </a:endParaRPr>
                    </a:p>
                  </a:txBody>
                  <a:tcPr marL="25521" marR="25521" marT="17864" marB="178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400">
                          <a:effectLst/>
                        </a:rPr>
                        <a:t>5</a:t>
                      </a:r>
                    </a:p>
                  </a:txBody>
                  <a:tcPr marL="25521" marR="25521" marT="17864" marB="178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97625"/>
                  </a:ext>
                </a:extLst>
              </a:tr>
              <a:tr h="510043"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u="none" strike="noStrike">
                          <a:solidFill>
                            <a:srgbClr val="0052CC"/>
                          </a:solidFill>
                          <a:effectLst/>
                          <a:hlinkClick r:id="rId7"/>
                        </a:rPr>
                        <a:t>IOT18LF1-182</a:t>
                      </a:r>
                      <a:endParaRPr lang="nl-BE" sz="1400">
                        <a:effectLst/>
                      </a:endParaRPr>
                    </a:p>
                  </a:txBody>
                  <a:tcPr marL="25521" marR="25521" marT="17864" marB="178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As a user, I want to receive values from the conductivity sensor</a:t>
                      </a:r>
                    </a:p>
                  </a:txBody>
                  <a:tcPr marL="25521" marR="25521" marT="17864" marB="178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Story</a:t>
                      </a:r>
                    </a:p>
                  </a:txBody>
                  <a:tcPr marL="25521" marR="25521" marT="17864" marB="178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Medium</a:t>
                      </a:r>
                    </a:p>
                  </a:txBody>
                  <a:tcPr marL="25521" marR="25521" marT="17864" marB="178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b="1" u="none" strike="noStrike" cap="all">
                          <a:solidFill>
                            <a:srgbClr val="14892C"/>
                          </a:solidFill>
                          <a:effectLst/>
                        </a:rPr>
                        <a:t>DONE</a:t>
                      </a:r>
                      <a:endParaRPr lang="nl-BE" sz="1400">
                        <a:effectLst/>
                      </a:endParaRPr>
                    </a:p>
                  </a:txBody>
                  <a:tcPr marL="25521" marR="25521" marT="17864" marB="178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400">
                          <a:effectLst/>
                        </a:rPr>
                        <a:t>3</a:t>
                      </a:r>
                    </a:p>
                  </a:txBody>
                  <a:tcPr marL="25521" marR="25521" marT="17864" marB="178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163660"/>
                  </a:ext>
                </a:extLst>
              </a:tr>
              <a:tr h="510043"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u="none" strike="noStrike">
                          <a:solidFill>
                            <a:srgbClr val="0052CC"/>
                          </a:solidFill>
                          <a:effectLst/>
                          <a:hlinkClick r:id="rId8"/>
                        </a:rPr>
                        <a:t>IOT18LF1-183</a:t>
                      </a:r>
                      <a:endParaRPr lang="nl-BE" sz="1400">
                        <a:effectLst/>
                      </a:endParaRPr>
                    </a:p>
                  </a:txBody>
                  <a:tcPr marL="25521" marR="25521" marT="17864" marB="178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As a user, I want to be able to login to my personal lab farm overview</a:t>
                      </a:r>
                    </a:p>
                  </a:txBody>
                  <a:tcPr marL="25521" marR="25521" marT="17864" marB="178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Story</a:t>
                      </a:r>
                    </a:p>
                  </a:txBody>
                  <a:tcPr marL="25521" marR="25521" marT="17864" marB="178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Medium</a:t>
                      </a:r>
                    </a:p>
                  </a:txBody>
                  <a:tcPr marL="25521" marR="25521" marT="17864" marB="178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b="1" u="none" strike="noStrike" cap="all">
                          <a:solidFill>
                            <a:srgbClr val="14892C"/>
                          </a:solidFill>
                          <a:effectLst/>
                        </a:rPr>
                        <a:t>DONE</a:t>
                      </a:r>
                      <a:endParaRPr lang="nl-BE" sz="1400">
                        <a:effectLst/>
                      </a:endParaRPr>
                    </a:p>
                  </a:txBody>
                  <a:tcPr marL="25521" marR="25521" marT="17864" marB="178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400">
                          <a:effectLst/>
                        </a:rPr>
                        <a:t>5</a:t>
                      </a:r>
                    </a:p>
                  </a:txBody>
                  <a:tcPr marL="25521" marR="25521" marT="17864" marB="178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09719"/>
                  </a:ext>
                </a:extLst>
              </a:tr>
              <a:tr h="510043"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u="none" strike="noStrike">
                          <a:solidFill>
                            <a:srgbClr val="0052CC"/>
                          </a:solidFill>
                          <a:effectLst/>
                          <a:hlinkClick r:id="rId9"/>
                        </a:rPr>
                        <a:t>IOT18LF1-185</a:t>
                      </a:r>
                      <a:endParaRPr lang="nl-BE" sz="1400">
                        <a:effectLst/>
                      </a:endParaRPr>
                    </a:p>
                  </a:txBody>
                  <a:tcPr marL="25521" marR="25521" marT="17864" marB="178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As a developer, I need to finalize the end-to-end communication using IoT Hub.</a:t>
                      </a:r>
                    </a:p>
                  </a:txBody>
                  <a:tcPr marL="25521" marR="25521" marT="17864" marB="178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Story</a:t>
                      </a:r>
                    </a:p>
                  </a:txBody>
                  <a:tcPr marL="25521" marR="25521" marT="17864" marB="178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Medium</a:t>
                      </a:r>
                    </a:p>
                  </a:txBody>
                  <a:tcPr marL="25521" marR="25521" marT="17864" marB="178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b="1" u="none" strike="noStrike" cap="all">
                          <a:solidFill>
                            <a:srgbClr val="14892C"/>
                          </a:solidFill>
                          <a:effectLst/>
                        </a:rPr>
                        <a:t>DONE</a:t>
                      </a:r>
                      <a:endParaRPr lang="nl-BE" sz="1400">
                        <a:effectLst/>
                      </a:endParaRPr>
                    </a:p>
                  </a:txBody>
                  <a:tcPr marL="25521" marR="25521" marT="17864" marB="178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400" dirty="0">
                          <a:effectLst/>
                        </a:rPr>
                        <a:t>3</a:t>
                      </a:r>
                    </a:p>
                  </a:txBody>
                  <a:tcPr marL="25521" marR="25521" marT="17864" marB="1786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358649"/>
                  </a:ext>
                </a:extLst>
              </a:tr>
            </a:tbl>
          </a:graphicData>
        </a:graphic>
      </p:graphicFrame>
      <p:sp>
        <p:nvSpPr>
          <p:cNvPr id="48" name="Tekstvak 47">
            <a:extLst>
              <a:ext uri="{FF2B5EF4-FFF2-40B4-BE49-F238E27FC236}">
                <a16:creationId xmlns:a16="http://schemas.microsoft.com/office/drawing/2014/main" id="{7C7B520D-87C6-4ACD-BE85-5641ED7EC58F}"/>
              </a:ext>
            </a:extLst>
          </p:cNvPr>
          <p:cNvSpPr txBox="1"/>
          <p:nvPr/>
        </p:nvSpPr>
        <p:spPr>
          <a:xfrm>
            <a:off x="1316461" y="651934"/>
            <a:ext cx="344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COMPLETED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1689660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13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2" name="Rectangle 25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27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4" name="Rectangle 38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1" descr="https://jira.ap.be/images/icons/issuetypes/story.svg">
            <a:extLst>
              <a:ext uri="{FF2B5EF4-FFF2-40B4-BE49-F238E27FC236}">
                <a16:creationId xmlns:a16="http://schemas.microsoft.com/office/drawing/2014/main" id="{BF1943C1-65AA-4A76-80F2-8D0362AA66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00350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5" name="AutoShape 2" descr="https://jira.ap.be/images/icons/priorities/medium.svg">
            <a:extLst>
              <a:ext uri="{FF2B5EF4-FFF2-40B4-BE49-F238E27FC236}">
                <a16:creationId xmlns:a16="http://schemas.microsoft.com/office/drawing/2014/main" id="{E23CD4F5-A3DF-4F4E-92BA-3A0D1F1FCE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00350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6" name="AutoShape 3" descr="https://jira.ap.be/images/icons/issuetypes/story.svg">
            <a:extLst>
              <a:ext uri="{FF2B5EF4-FFF2-40B4-BE49-F238E27FC236}">
                <a16:creationId xmlns:a16="http://schemas.microsoft.com/office/drawing/2014/main" id="{234962E1-4118-4A69-852F-9FA92D3444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00350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7" name="AutoShape 4" descr="https://jira.ap.be/images/icons/priorities/medium.svg">
            <a:extLst>
              <a:ext uri="{FF2B5EF4-FFF2-40B4-BE49-F238E27FC236}">
                <a16:creationId xmlns:a16="http://schemas.microsoft.com/office/drawing/2014/main" id="{82FA1B8C-2E42-4061-B038-7C5CB531E3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00350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8" name="AutoShape 5" descr="https://jira.ap.be/images/icons/issuetypes/story.svg">
            <a:extLst>
              <a:ext uri="{FF2B5EF4-FFF2-40B4-BE49-F238E27FC236}">
                <a16:creationId xmlns:a16="http://schemas.microsoft.com/office/drawing/2014/main" id="{315E72E5-7B0A-47FD-87A6-A5535C0757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00350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9" name="AutoShape 6" descr="https://jira.ap.be/images/icons/priorities/medium.svg">
            <a:extLst>
              <a:ext uri="{FF2B5EF4-FFF2-40B4-BE49-F238E27FC236}">
                <a16:creationId xmlns:a16="http://schemas.microsoft.com/office/drawing/2014/main" id="{2B3DB953-F7A3-4A32-8C47-A9E26758C9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00350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978A2881-64B9-4E95-A9BB-72E6A93FE1F9}"/>
              </a:ext>
            </a:extLst>
          </p:cNvPr>
          <p:cNvGraphicFramePr>
            <a:graphicFrameLocks noGrp="1"/>
          </p:cNvGraphicFramePr>
          <p:nvPr/>
        </p:nvGraphicFramePr>
        <p:xfrm>
          <a:off x="1126309" y="2114657"/>
          <a:ext cx="9941263" cy="2625064"/>
        </p:xfrm>
        <a:graphic>
          <a:graphicData uri="http://schemas.openxmlformats.org/drawingml/2006/table">
            <a:tbl>
              <a:tblPr firstRow="1" bandRow="1"/>
              <a:tblGrid>
                <a:gridCol w="1245818">
                  <a:extLst>
                    <a:ext uri="{9D8B030D-6E8A-4147-A177-3AD203B41FA5}">
                      <a16:colId xmlns:a16="http://schemas.microsoft.com/office/drawing/2014/main" val="2319855205"/>
                    </a:ext>
                  </a:extLst>
                </a:gridCol>
                <a:gridCol w="3979700">
                  <a:extLst>
                    <a:ext uri="{9D8B030D-6E8A-4147-A177-3AD203B41FA5}">
                      <a16:colId xmlns:a16="http://schemas.microsoft.com/office/drawing/2014/main" val="686790125"/>
                    </a:ext>
                  </a:extLst>
                </a:gridCol>
                <a:gridCol w="838157">
                  <a:extLst>
                    <a:ext uri="{9D8B030D-6E8A-4147-A177-3AD203B41FA5}">
                      <a16:colId xmlns:a16="http://schemas.microsoft.com/office/drawing/2014/main" val="2199642590"/>
                    </a:ext>
                  </a:extLst>
                </a:gridCol>
                <a:gridCol w="1044535">
                  <a:extLst>
                    <a:ext uri="{9D8B030D-6E8A-4147-A177-3AD203B41FA5}">
                      <a16:colId xmlns:a16="http://schemas.microsoft.com/office/drawing/2014/main" val="1406009986"/>
                    </a:ext>
                  </a:extLst>
                </a:gridCol>
                <a:gridCol w="1472580">
                  <a:extLst>
                    <a:ext uri="{9D8B030D-6E8A-4147-A177-3AD203B41FA5}">
                      <a16:colId xmlns:a16="http://schemas.microsoft.com/office/drawing/2014/main" val="3144900953"/>
                    </a:ext>
                  </a:extLst>
                </a:gridCol>
                <a:gridCol w="1360473">
                  <a:extLst>
                    <a:ext uri="{9D8B030D-6E8A-4147-A177-3AD203B41FA5}">
                      <a16:colId xmlns:a16="http://schemas.microsoft.com/office/drawing/2014/main" val="133835461"/>
                    </a:ext>
                  </a:extLst>
                </a:gridCol>
              </a:tblGrid>
              <a:tr h="656266">
                <a:tc>
                  <a:txBody>
                    <a:bodyPr/>
                    <a:lstStyle/>
                    <a:p>
                      <a:pPr algn="l" fontAlgn="t"/>
                      <a:r>
                        <a:rPr lang="nl-BE" sz="1600" b="1">
                          <a:solidFill>
                            <a:srgbClr val="7A869A"/>
                          </a:solidFill>
                          <a:effectLst/>
                        </a:rPr>
                        <a:t>Key</a:t>
                      </a:r>
                    </a:p>
                  </a:txBody>
                  <a:tcPr marL="77406" marR="77406" marT="54184" marB="541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600" b="1">
                          <a:solidFill>
                            <a:srgbClr val="7A869A"/>
                          </a:solidFill>
                          <a:effectLst/>
                        </a:rPr>
                        <a:t>Summary</a:t>
                      </a:r>
                    </a:p>
                  </a:txBody>
                  <a:tcPr marL="77406" marR="77406" marT="54184" marB="541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600" b="1">
                          <a:solidFill>
                            <a:srgbClr val="7A869A"/>
                          </a:solidFill>
                          <a:effectLst/>
                        </a:rPr>
                        <a:t>Issue Type</a:t>
                      </a:r>
                    </a:p>
                  </a:txBody>
                  <a:tcPr marL="77406" marR="77406" marT="54184" marB="541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600" b="1">
                          <a:solidFill>
                            <a:srgbClr val="7A869A"/>
                          </a:solidFill>
                          <a:effectLst/>
                        </a:rPr>
                        <a:t>Priority</a:t>
                      </a:r>
                    </a:p>
                  </a:txBody>
                  <a:tcPr marL="77406" marR="77406" marT="54184" marB="541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600" b="1">
                          <a:solidFill>
                            <a:srgbClr val="7A869A"/>
                          </a:solidFill>
                          <a:effectLst/>
                        </a:rPr>
                        <a:t>Status</a:t>
                      </a:r>
                    </a:p>
                  </a:txBody>
                  <a:tcPr marL="77406" marR="77406" marT="54184" marB="541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600" b="1">
                          <a:solidFill>
                            <a:srgbClr val="7A869A"/>
                          </a:solidFill>
                          <a:effectLst/>
                        </a:rPr>
                        <a:t>Story Points (36)</a:t>
                      </a:r>
                    </a:p>
                  </a:txBody>
                  <a:tcPr marL="77406" marR="77406" marT="54184" marB="541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456106"/>
                  </a:ext>
                </a:extLst>
              </a:tr>
              <a:tr h="656266">
                <a:tc>
                  <a:txBody>
                    <a:bodyPr/>
                    <a:lstStyle/>
                    <a:p>
                      <a:pPr algn="l" fontAlgn="t"/>
                      <a:r>
                        <a:rPr lang="nl-BE" sz="1600" u="none" strike="noStrike">
                          <a:solidFill>
                            <a:srgbClr val="0052CC"/>
                          </a:solidFill>
                          <a:effectLst/>
                          <a:hlinkClick r:id="rId2"/>
                        </a:rPr>
                        <a:t>IOT18LF1-174</a:t>
                      </a:r>
                      <a:endParaRPr lang="nl-BE" sz="1600">
                        <a:effectLst/>
                      </a:endParaRPr>
                    </a:p>
                  </a:txBody>
                  <a:tcPr marL="77406" marR="77406" marT="54184" marB="541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 a designer I want a schematic of the different power modes documented</a:t>
                      </a:r>
                    </a:p>
                  </a:txBody>
                  <a:tcPr marL="77406" marR="77406" marT="54184" marB="541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600">
                          <a:effectLst/>
                        </a:rPr>
                        <a:t>Story</a:t>
                      </a:r>
                    </a:p>
                  </a:txBody>
                  <a:tcPr marL="77406" marR="77406" marT="54184" marB="541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600">
                          <a:effectLst/>
                        </a:rPr>
                        <a:t>Medium</a:t>
                      </a:r>
                    </a:p>
                  </a:txBody>
                  <a:tcPr marL="77406" marR="77406" marT="54184" marB="541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600" b="1" u="none" strike="noStrike" cap="all">
                          <a:solidFill>
                            <a:srgbClr val="594300"/>
                          </a:solidFill>
                          <a:effectLst/>
                        </a:rPr>
                        <a:t>IN PROGRESS</a:t>
                      </a:r>
                      <a:endParaRPr lang="nl-BE" sz="1600">
                        <a:effectLst/>
                      </a:endParaRPr>
                    </a:p>
                  </a:txBody>
                  <a:tcPr marL="77406" marR="77406" marT="54184" marB="541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600">
                          <a:effectLst/>
                        </a:rPr>
                        <a:t>5</a:t>
                      </a:r>
                    </a:p>
                  </a:txBody>
                  <a:tcPr marL="77406" marR="77406" marT="54184" marB="541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113439"/>
                  </a:ext>
                </a:extLst>
              </a:tr>
              <a:tr h="656266">
                <a:tc>
                  <a:txBody>
                    <a:bodyPr/>
                    <a:lstStyle/>
                    <a:p>
                      <a:pPr algn="l" fontAlgn="t"/>
                      <a:r>
                        <a:rPr lang="nl-BE" sz="1600" u="none" strike="noStrike">
                          <a:solidFill>
                            <a:srgbClr val="0052CC"/>
                          </a:solidFill>
                          <a:effectLst/>
                          <a:hlinkClick r:id="rId3"/>
                        </a:rPr>
                        <a:t>IOT18LF1-176</a:t>
                      </a:r>
                      <a:endParaRPr lang="nl-BE" sz="1600">
                        <a:effectLst/>
                      </a:endParaRPr>
                    </a:p>
                  </a:txBody>
                  <a:tcPr marL="77406" marR="77406" marT="54184" marB="541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As a designer, I want a soldered PCB for prototyping</a:t>
                      </a:r>
                    </a:p>
                  </a:txBody>
                  <a:tcPr marL="77406" marR="77406" marT="54184" marB="541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600">
                          <a:effectLst/>
                        </a:rPr>
                        <a:t>Story</a:t>
                      </a:r>
                    </a:p>
                  </a:txBody>
                  <a:tcPr marL="77406" marR="77406" marT="54184" marB="541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600">
                          <a:effectLst/>
                        </a:rPr>
                        <a:t>Medium</a:t>
                      </a:r>
                    </a:p>
                  </a:txBody>
                  <a:tcPr marL="77406" marR="77406" marT="54184" marB="541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600" b="1" u="none" strike="noStrike" cap="all">
                          <a:solidFill>
                            <a:srgbClr val="4A6785"/>
                          </a:solidFill>
                          <a:effectLst/>
                        </a:rPr>
                        <a:t>TO DO</a:t>
                      </a:r>
                      <a:endParaRPr lang="nl-BE" sz="1600">
                        <a:effectLst/>
                      </a:endParaRPr>
                    </a:p>
                  </a:txBody>
                  <a:tcPr marL="77406" marR="77406" marT="54184" marB="541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600">
                          <a:effectLst/>
                        </a:rPr>
                        <a:t>18</a:t>
                      </a:r>
                    </a:p>
                  </a:txBody>
                  <a:tcPr marL="77406" marR="77406" marT="54184" marB="541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803500"/>
                  </a:ext>
                </a:extLst>
              </a:tr>
              <a:tr h="656266">
                <a:tc>
                  <a:txBody>
                    <a:bodyPr/>
                    <a:lstStyle/>
                    <a:p>
                      <a:pPr algn="l" fontAlgn="t"/>
                      <a:r>
                        <a:rPr lang="nl-BE" sz="1600" u="none" strike="noStrike">
                          <a:solidFill>
                            <a:srgbClr val="0052CC"/>
                          </a:solidFill>
                          <a:effectLst/>
                          <a:hlinkClick r:id="rId4"/>
                        </a:rPr>
                        <a:t>IOT18LF1-189</a:t>
                      </a:r>
                      <a:r>
                        <a:rPr lang="nl-BE" sz="1600">
                          <a:effectLst/>
                        </a:rPr>
                        <a:t> *</a:t>
                      </a:r>
                    </a:p>
                  </a:txBody>
                  <a:tcPr marL="77406" marR="77406" marT="54184" marB="541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As a developer I want to have a tool that analyses growth of the plant</a:t>
                      </a:r>
                    </a:p>
                  </a:txBody>
                  <a:tcPr marL="77406" marR="77406" marT="54184" marB="541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600">
                          <a:effectLst/>
                        </a:rPr>
                        <a:t>Story</a:t>
                      </a:r>
                    </a:p>
                  </a:txBody>
                  <a:tcPr marL="77406" marR="77406" marT="54184" marB="541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600">
                          <a:effectLst/>
                        </a:rPr>
                        <a:t>Medium</a:t>
                      </a:r>
                    </a:p>
                  </a:txBody>
                  <a:tcPr marL="77406" marR="77406" marT="54184" marB="541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600" b="1" u="none" strike="noStrike" cap="all">
                          <a:solidFill>
                            <a:srgbClr val="4A6785"/>
                          </a:solidFill>
                          <a:effectLst/>
                        </a:rPr>
                        <a:t>TO DO</a:t>
                      </a:r>
                      <a:endParaRPr lang="nl-BE" sz="1600">
                        <a:effectLst/>
                      </a:endParaRPr>
                    </a:p>
                  </a:txBody>
                  <a:tcPr marL="77406" marR="77406" marT="54184" marB="541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600" dirty="0">
                          <a:effectLst/>
                        </a:rPr>
                        <a:t>13</a:t>
                      </a:r>
                    </a:p>
                  </a:txBody>
                  <a:tcPr marL="77406" marR="77406" marT="54184" marB="541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47077"/>
                  </a:ext>
                </a:extLst>
              </a:tr>
            </a:tbl>
          </a:graphicData>
        </a:graphic>
      </p:graphicFrame>
      <p:sp>
        <p:nvSpPr>
          <p:cNvPr id="38" name="Tekstvak 37">
            <a:extLst>
              <a:ext uri="{FF2B5EF4-FFF2-40B4-BE49-F238E27FC236}">
                <a16:creationId xmlns:a16="http://schemas.microsoft.com/office/drawing/2014/main" id="{CA75B7C4-CD8E-4FA9-8DA8-284562D25175}"/>
              </a:ext>
            </a:extLst>
          </p:cNvPr>
          <p:cNvSpPr txBox="1"/>
          <p:nvPr/>
        </p:nvSpPr>
        <p:spPr>
          <a:xfrm>
            <a:off x="1316461" y="651934"/>
            <a:ext cx="344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 COMPLETED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2262230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5F3257-28B9-4782-A436-E7F6E259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>
                <a:hlinkClick r:id="rId2"/>
              </a:rPr>
              <a:t>05/Dec/18 11:59 PM - 20/Dec/18 11:59 PM</a:t>
            </a:r>
            <a:endParaRPr lang="nl-BE" sz="2800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1956891-832B-4916-9875-131CE1E5D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538287"/>
            <a:ext cx="9213426" cy="471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2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4476D9-6F73-4780-B47B-F3C2C29C6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 err="1">
                <a:solidFill>
                  <a:srgbClr val="FFFFFF"/>
                </a:solidFill>
              </a:rPr>
              <a:t>Presteerde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Werk</a:t>
            </a:r>
            <a:endParaRPr lang="nl-BE" sz="6000" dirty="0">
              <a:solidFill>
                <a:srgbClr val="FFFFFF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281FC6C-3F07-467E-82DC-BAA52167C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Rolverdeling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en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prestaties</a:t>
            </a:r>
            <a:endParaRPr lang="nl-BE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54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1" descr="https://jira.ap.be/images/icons/issuetypes/story.svg">
            <a:extLst>
              <a:ext uri="{FF2B5EF4-FFF2-40B4-BE49-F238E27FC236}">
                <a16:creationId xmlns:a16="http://schemas.microsoft.com/office/drawing/2014/main" id="{29CB6AAE-AB33-4AA6-90D7-BC554EC021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51225" y="19939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5" name="AutoShape 2" descr="https://jira.ap.be/images/icons/priorities/medium.svg">
            <a:extLst>
              <a:ext uri="{FF2B5EF4-FFF2-40B4-BE49-F238E27FC236}">
                <a16:creationId xmlns:a16="http://schemas.microsoft.com/office/drawing/2014/main" id="{E5652F2D-207D-4C79-AC4F-17192771AB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51225" y="19939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6" name="AutoShape 3" descr="https://jira.ap.be/images/icons/issuetypes/story.svg">
            <a:extLst>
              <a:ext uri="{FF2B5EF4-FFF2-40B4-BE49-F238E27FC236}">
                <a16:creationId xmlns:a16="http://schemas.microsoft.com/office/drawing/2014/main" id="{1CBADBF6-D835-4B9F-90CC-9DF58E52E7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51225" y="19939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7" name="AutoShape 4" descr="https://jira.ap.be/images/icons/priorities/medium.svg">
            <a:extLst>
              <a:ext uri="{FF2B5EF4-FFF2-40B4-BE49-F238E27FC236}">
                <a16:creationId xmlns:a16="http://schemas.microsoft.com/office/drawing/2014/main" id="{31AC8D54-6B44-4E31-9250-EF40CB4A33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51225" y="19939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8" name="AutoShape 5" descr="https://jira.ap.be/images/icons/issuetypes/story.svg">
            <a:extLst>
              <a:ext uri="{FF2B5EF4-FFF2-40B4-BE49-F238E27FC236}">
                <a16:creationId xmlns:a16="http://schemas.microsoft.com/office/drawing/2014/main" id="{154B395E-DD3E-4CAA-A3C7-45466F0FEC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51225" y="19939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9" name="AutoShape 6" descr="https://jira.ap.be/images/icons/priorities/medium.svg">
            <a:extLst>
              <a:ext uri="{FF2B5EF4-FFF2-40B4-BE49-F238E27FC236}">
                <a16:creationId xmlns:a16="http://schemas.microsoft.com/office/drawing/2014/main" id="{0477E1C2-0F61-4912-9441-4AC5E47C1F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51225" y="19939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0" name="AutoShape 7" descr="https://jira.ap.be/images/icons/issuetypes/story.svg">
            <a:extLst>
              <a:ext uri="{FF2B5EF4-FFF2-40B4-BE49-F238E27FC236}">
                <a16:creationId xmlns:a16="http://schemas.microsoft.com/office/drawing/2014/main" id="{444033D7-8763-4F1E-864D-C389982480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51225" y="19939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1" name="AutoShape 8" descr="https://jira.ap.be/images/icons/priorities/medium.svg">
            <a:extLst>
              <a:ext uri="{FF2B5EF4-FFF2-40B4-BE49-F238E27FC236}">
                <a16:creationId xmlns:a16="http://schemas.microsoft.com/office/drawing/2014/main" id="{B6DC28E1-189B-478E-9EC8-C5A394A24C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51225" y="19939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2" name="AutoShape 9" descr="https://jira.ap.be/images/icons/issuetypes/story.svg">
            <a:extLst>
              <a:ext uri="{FF2B5EF4-FFF2-40B4-BE49-F238E27FC236}">
                <a16:creationId xmlns:a16="http://schemas.microsoft.com/office/drawing/2014/main" id="{1BB849E6-727C-4400-B701-D6560D152D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51225" y="19939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3" name="AutoShape 10" descr="https://jira.ap.be/images/icons/priorities/medium.svg">
            <a:extLst>
              <a:ext uri="{FF2B5EF4-FFF2-40B4-BE49-F238E27FC236}">
                <a16:creationId xmlns:a16="http://schemas.microsoft.com/office/drawing/2014/main" id="{7818FB62-834E-4AE6-83EB-CB4AC63662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51225" y="19939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4" name="AutoShape 11" descr="https://jira.ap.be/images/icons/issuetypes/story.svg">
            <a:extLst>
              <a:ext uri="{FF2B5EF4-FFF2-40B4-BE49-F238E27FC236}">
                <a16:creationId xmlns:a16="http://schemas.microsoft.com/office/drawing/2014/main" id="{04665444-BB4E-4169-A8E0-B4B0730714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51225" y="19939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5" name="AutoShape 12" descr="https://jira.ap.be/images/icons/priorities/medium.svg">
            <a:extLst>
              <a:ext uri="{FF2B5EF4-FFF2-40B4-BE49-F238E27FC236}">
                <a16:creationId xmlns:a16="http://schemas.microsoft.com/office/drawing/2014/main" id="{AFB3B118-A85A-449E-B8AA-81D7DF683E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51225" y="19939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FB17528A-E977-4166-ACFD-6E13EFBFB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641423"/>
              </p:ext>
            </p:extLst>
          </p:nvPr>
        </p:nvGraphicFramePr>
        <p:xfrm>
          <a:off x="1126309" y="1312794"/>
          <a:ext cx="9941261" cy="4228789"/>
        </p:xfrm>
        <a:graphic>
          <a:graphicData uri="http://schemas.openxmlformats.org/drawingml/2006/table">
            <a:tbl>
              <a:tblPr firstRow="1" bandRow="1"/>
              <a:tblGrid>
                <a:gridCol w="1106669">
                  <a:extLst>
                    <a:ext uri="{9D8B030D-6E8A-4147-A177-3AD203B41FA5}">
                      <a16:colId xmlns:a16="http://schemas.microsoft.com/office/drawing/2014/main" val="2442045378"/>
                    </a:ext>
                  </a:extLst>
                </a:gridCol>
                <a:gridCol w="4681821">
                  <a:extLst>
                    <a:ext uri="{9D8B030D-6E8A-4147-A177-3AD203B41FA5}">
                      <a16:colId xmlns:a16="http://schemas.microsoft.com/office/drawing/2014/main" val="1821527199"/>
                    </a:ext>
                  </a:extLst>
                </a:gridCol>
                <a:gridCol w="722244">
                  <a:extLst>
                    <a:ext uri="{9D8B030D-6E8A-4147-A177-3AD203B41FA5}">
                      <a16:colId xmlns:a16="http://schemas.microsoft.com/office/drawing/2014/main" val="2774690246"/>
                    </a:ext>
                  </a:extLst>
                </a:gridCol>
                <a:gridCol w="916859">
                  <a:extLst>
                    <a:ext uri="{9D8B030D-6E8A-4147-A177-3AD203B41FA5}">
                      <a16:colId xmlns:a16="http://schemas.microsoft.com/office/drawing/2014/main" val="289963416"/>
                    </a:ext>
                  </a:extLst>
                </a:gridCol>
                <a:gridCol w="820752">
                  <a:extLst>
                    <a:ext uri="{9D8B030D-6E8A-4147-A177-3AD203B41FA5}">
                      <a16:colId xmlns:a16="http://schemas.microsoft.com/office/drawing/2014/main" val="3311109068"/>
                    </a:ext>
                  </a:extLst>
                </a:gridCol>
                <a:gridCol w="1692916">
                  <a:extLst>
                    <a:ext uri="{9D8B030D-6E8A-4147-A177-3AD203B41FA5}">
                      <a16:colId xmlns:a16="http://schemas.microsoft.com/office/drawing/2014/main" val="704184151"/>
                    </a:ext>
                  </a:extLst>
                </a:gridCol>
              </a:tblGrid>
              <a:tr h="571162"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 b="1">
                          <a:solidFill>
                            <a:srgbClr val="7A869A"/>
                          </a:solidFill>
                          <a:effectLst/>
                        </a:rPr>
                        <a:t>Key</a:t>
                      </a:r>
                    </a:p>
                  </a:txBody>
                  <a:tcPr marL="38925" marR="38925" marT="27247" marB="272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 b="1">
                          <a:solidFill>
                            <a:srgbClr val="7A869A"/>
                          </a:solidFill>
                          <a:effectLst/>
                        </a:rPr>
                        <a:t>Summary</a:t>
                      </a:r>
                    </a:p>
                  </a:txBody>
                  <a:tcPr marL="38925" marR="38925" marT="27247" marB="272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 b="1">
                          <a:solidFill>
                            <a:srgbClr val="7A869A"/>
                          </a:solidFill>
                          <a:effectLst/>
                        </a:rPr>
                        <a:t>Issue Type</a:t>
                      </a:r>
                    </a:p>
                  </a:txBody>
                  <a:tcPr marL="38925" marR="38925" marT="27247" marB="272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 b="1">
                          <a:solidFill>
                            <a:srgbClr val="7A869A"/>
                          </a:solidFill>
                          <a:effectLst/>
                        </a:rPr>
                        <a:t>Priority</a:t>
                      </a:r>
                    </a:p>
                  </a:txBody>
                  <a:tcPr marL="38925" marR="38925" marT="27247" marB="272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 b="1">
                          <a:solidFill>
                            <a:srgbClr val="7A869A"/>
                          </a:solidFill>
                          <a:effectLst/>
                        </a:rPr>
                        <a:t>Status</a:t>
                      </a:r>
                    </a:p>
                  </a:txBody>
                  <a:tcPr marL="38925" marR="38925" marT="27247" marB="272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500" b="1">
                          <a:solidFill>
                            <a:srgbClr val="7A869A"/>
                          </a:solidFill>
                          <a:effectLst/>
                        </a:rPr>
                        <a:t>Story Points (39 → 49)</a:t>
                      </a:r>
                    </a:p>
                  </a:txBody>
                  <a:tcPr marL="38925" marR="38925" marT="27247" marB="272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587392"/>
                  </a:ext>
                </a:extLst>
              </a:tr>
              <a:tr h="801817"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 u="none" strike="noStrike">
                          <a:solidFill>
                            <a:srgbClr val="0052CC"/>
                          </a:solidFill>
                          <a:effectLst/>
                          <a:hlinkClick r:id="rId2"/>
                        </a:rPr>
                        <a:t>IOT18LF1-124</a:t>
                      </a:r>
                      <a:r>
                        <a:rPr lang="nl-BE" sz="1500">
                          <a:effectLst/>
                        </a:rPr>
                        <a:t> *</a:t>
                      </a:r>
                    </a:p>
                  </a:txBody>
                  <a:tcPr marL="38925" marR="38925" marT="27247" marB="272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As a designer, I want a programmed microcontroller for controlling the stepper motors and communication with the camera</a:t>
                      </a:r>
                    </a:p>
                  </a:txBody>
                  <a:tcPr marL="38925" marR="38925" marT="27247" marB="272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>
                          <a:effectLst/>
                        </a:rPr>
                        <a:t>Story</a:t>
                      </a:r>
                    </a:p>
                  </a:txBody>
                  <a:tcPr marL="38925" marR="38925" marT="27247" marB="272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>
                          <a:effectLst/>
                        </a:rPr>
                        <a:t>Medium</a:t>
                      </a:r>
                    </a:p>
                  </a:txBody>
                  <a:tcPr marL="38925" marR="38925" marT="27247" marB="272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 b="1" u="none" strike="noStrike" cap="all">
                          <a:solidFill>
                            <a:srgbClr val="14892C"/>
                          </a:solidFill>
                          <a:effectLst/>
                        </a:rPr>
                        <a:t>DONE</a:t>
                      </a:r>
                      <a:endParaRPr lang="nl-BE" sz="1500">
                        <a:effectLst/>
                      </a:endParaRPr>
                    </a:p>
                  </a:txBody>
                  <a:tcPr marL="38925" marR="38925" marT="27247" marB="272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500">
                          <a:effectLst/>
                        </a:rPr>
                        <a:t>8</a:t>
                      </a:r>
                    </a:p>
                  </a:txBody>
                  <a:tcPr marL="38925" marR="38925" marT="27247" marB="272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685543"/>
                  </a:ext>
                </a:extLst>
              </a:tr>
              <a:tr h="571162"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 u="none" strike="noStrike">
                          <a:solidFill>
                            <a:srgbClr val="0052CC"/>
                          </a:solidFill>
                          <a:effectLst/>
                          <a:hlinkClick r:id="rId3"/>
                        </a:rPr>
                        <a:t>IOT18LF1-174</a:t>
                      </a:r>
                      <a:r>
                        <a:rPr lang="nl-BE" sz="1500">
                          <a:effectLst/>
                        </a:rPr>
                        <a:t> *</a:t>
                      </a:r>
                    </a:p>
                  </a:txBody>
                  <a:tcPr marL="38925" marR="38925" marT="27247" marB="272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As a designer I want a schematic of the different power modes documented</a:t>
                      </a:r>
                    </a:p>
                  </a:txBody>
                  <a:tcPr marL="38925" marR="38925" marT="27247" marB="272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>
                          <a:effectLst/>
                        </a:rPr>
                        <a:t>Story</a:t>
                      </a:r>
                    </a:p>
                  </a:txBody>
                  <a:tcPr marL="38925" marR="38925" marT="27247" marB="272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>
                          <a:effectLst/>
                        </a:rPr>
                        <a:t>Medium</a:t>
                      </a:r>
                    </a:p>
                  </a:txBody>
                  <a:tcPr marL="38925" marR="38925" marT="27247" marB="272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 b="1" u="none" strike="noStrike" cap="all">
                          <a:solidFill>
                            <a:srgbClr val="14892C"/>
                          </a:solidFill>
                          <a:effectLst/>
                        </a:rPr>
                        <a:t>DONE</a:t>
                      </a:r>
                      <a:endParaRPr lang="nl-BE" sz="1500">
                        <a:effectLst/>
                      </a:endParaRPr>
                    </a:p>
                  </a:txBody>
                  <a:tcPr marL="38925" marR="38925" marT="27247" marB="272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500">
                          <a:effectLst/>
                        </a:rPr>
                        <a:t>5</a:t>
                      </a:r>
                    </a:p>
                  </a:txBody>
                  <a:tcPr marL="38925" marR="38925" marT="27247" marB="272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798373"/>
                  </a:ext>
                </a:extLst>
              </a:tr>
              <a:tr h="571162"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 u="none" strike="noStrike">
                          <a:solidFill>
                            <a:srgbClr val="0052CC"/>
                          </a:solidFill>
                          <a:effectLst/>
                          <a:hlinkClick r:id="rId4"/>
                        </a:rPr>
                        <a:t>IOT18LF1-176</a:t>
                      </a:r>
                      <a:r>
                        <a:rPr lang="nl-BE" sz="1500">
                          <a:effectLst/>
                        </a:rPr>
                        <a:t> *</a:t>
                      </a:r>
                    </a:p>
                  </a:txBody>
                  <a:tcPr marL="38925" marR="38925" marT="27247" marB="272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As a designer, I want a soldered PCB for prototyping</a:t>
                      </a:r>
                    </a:p>
                  </a:txBody>
                  <a:tcPr marL="38925" marR="38925" marT="27247" marB="272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>
                          <a:effectLst/>
                        </a:rPr>
                        <a:t>Story</a:t>
                      </a:r>
                    </a:p>
                  </a:txBody>
                  <a:tcPr marL="38925" marR="38925" marT="27247" marB="272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>
                          <a:effectLst/>
                        </a:rPr>
                        <a:t>Medium</a:t>
                      </a:r>
                    </a:p>
                  </a:txBody>
                  <a:tcPr marL="38925" marR="38925" marT="27247" marB="272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 b="1" u="none" strike="noStrike" cap="all">
                          <a:solidFill>
                            <a:srgbClr val="14892C"/>
                          </a:solidFill>
                          <a:effectLst/>
                        </a:rPr>
                        <a:t>DONE</a:t>
                      </a:r>
                      <a:endParaRPr lang="nl-BE" sz="1500">
                        <a:effectLst/>
                      </a:endParaRPr>
                    </a:p>
                  </a:txBody>
                  <a:tcPr marL="38925" marR="38925" marT="27247" marB="272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500">
                          <a:effectLst/>
                        </a:rPr>
                        <a:t>18</a:t>
                      </a:r>
                    </a:p>
                  </a:txBody>
                  <a:tcPr marL="38925" marR="38925" marT="27247" marB="272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872993"/>
                  </a:ext>
                </a:extLst>
              </a:tr>
              <a:tr h="571162"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 u="none" strike="noStrike">
                          <a:solidFill>
                            <a:srgbClr val="0052CC"/>
                          </a:solidFill>
                          <a:effectLst/>
                          <a:hlinkClick r:id="rId5"/>
                        </a:rPr>
                        <a:t>IOT18LF1-194</a:t>
                      </a:r>
                      <a:r>
                        <a:rPr lang="nl-BE" sz="1500">
                          <a:effectLst/>
                        </a:rPr>
                        <a:t> *</a:t>
                      </a:r>
                    </a:p>
                  </a:txBody>
                  <a:tcPr marL="38925" marR="38925" marT="27247" marB="272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As a designer, I want a PCB for controlling the pumps</a:t>
                      </a:r>
                    </a:p>
                  </a:txBody>
                  <a:tcPr marL="38925" marR="38925" marT="27247" marB="272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>
                          <a:effectLst/>
                        </a:rPr>
                        <a:t>Story</a:t>
                      </a:r>
                    </a:p>
                  </a:txBody>
                  <a:tcPr marL="38925" marR="38925" marT="27247" marB="272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>
                          <a:effectLst/>
                        </a:rPr>
                        <a:t>Medium</a:t>
                      </a:r>
                    </a:p>
                  </a:txBody>
                  <a:tcPr marL="38925" marR="38925" marT="27247" marB="272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 b="1" u="none" strike="noStrike" cap="all">
                          <a:solidFill>
                            <a:srgbClr val="14892C"/>
                          </a:solidFill>
                          <a:effectLst/>
                        </a:rPr>
                        <a:t>DONE</a:t>
                      </a:r>
                      <a:endParaRPr lang="nl-BE" sz="1500">
                        <a:effectLst/>
                      </a:endParaRPr>
                    </a:p>
                  </a:txBody>
                  <a:tcPr marL="38925" marR="38925" marT="27247" marB="272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500">
                          <a:effectLst/>
                        </a:rPr>
                        <a:t>8</a:t>
                      </a:r>
                    </a:p>
                  </a:txBody>
                  <a:tcPr marL="38925" marR="38925" marT="27247" marB="272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537790"/>
                  </a:ext>
                </a:extLst>
              </a:tr>
              <a:tr h="571162"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 u="none" strike="noStrike">
                          <a:solidFill>
                            <a:srgbClr val="0052CC"/>
                          </a:solidFill>
                          <a:effectLst/>
                          <a:hlinkClick r:id="rId6"/>
                        </a:rPr>
                        <a:t>IOT18LF1-196</a:t>
                      </a:r>
                      <a:r>
                        <a:rPr lang="nl-BE" sz="1500">
                          <a:effectLst/>
                        </a:rPr>
                        <a:t> *</a:t>
                      </a:r>
                    </a:p>
                  </a:txBody>
                  <a:tcPr marL="38925" marR="38925" marT="27247" marB="272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As a developer, I want the CORS settings to be correct</a:t>
                      </a:r>
                    </a:p>
                  </a:txBody>
                  <a:tcPr marL="38925" marR="38925" marT="27247" marB="272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>
                          <a:effectLst/>
                        </a:rPr>
                        <a:t>Story</a:t>
                      </a:r>
                    </a:p>
                  </a:txBody>
                  <a:tcPr marL="38925" marR="38925" marT="27247" marB="272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>
                          <a:effectLst/>
                        </a:rPr>
                        <a:t>Medium</a:t>
                      </a:r>
                    </a:p>
                  </a:txBody>
                  <a:tcPr marL="38925" marR="38925" marT="27247" marB="272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 b="1" u="none" strike="noStrike" cap="all">
                          <a:solidFill>
                            <a:srgbClr val="14892C"/>
                          </a:solidFill>
                          <a:effectLst/>
                        </a:rPr>
                        <a:t>DONE</a:t>
                      </a:r>
                      <a:endParaRPr lang="nl-BE" sz="1500">
                        <a:effectLst/>
                      </a:endParaRPr>
                    </a:p>
                  </a:txBody>
                  <a:tcPr marL="38925" marR="38925" marT="27247" marB="272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500">
                          <a:solidFill>
                            <a:srgbClr val="7A869A"/>
                          </a:solidFill>
                          <a:effectLst/>
                        </a:rPr>
                        <a:t>- → </a:t>
                      </a:r>
                      <a:r>
                        <a:rPr lang="nl-BE" sz="1500">
                          <a:effectLst/>
                        </a:rPr>
                        <a:t>5</a:t>
                      </a:r>
                    </a:p>
                  </a:txBody>
                  <a:tcPr marL="38925" marR="38925" marT="27247" marB="272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157185"/>
                  </a:ext>
                </a:extLst>
              </a:tr>
              <a:tr h="571162"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 u="none" strike="noStrike">
                          <a:solidFill>
                            <a:srgbClr val="0052CC"/>
                          </a:solidFill>
                          <a:effectLst/>
                          <a:hlinkClick r:id="rId7"/>
                        </a:rPr>
                        <a:t>IOT18LF1-198</a:t>
                      </a:r>
                      <a:r>
                        <a:rPr lang="nl-BE" sz="1500">
                          <a:effectLst/>
                        </a:rPr>
                        <a:t> *</a:t>
                      </a:r>
                    </a:p>
                  </a:txBody>
                  <a:tcPr marL="38925" marR="38925" marT="27247" marB="272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As a user, I want to be notified when the conductivity sensor has to be cleaned</a:t>
                      </a:r>
                    </a:p>
                  </a:txBody>
                  <a:tcPr marL="38925" marR="38925" marT="27247" marB="272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>
                          <a:effectLst/>
                        </a:rPr>
                        <a:t>Story</a:t>
                      </a:r>
                    </a:p>
                  </a:txBody>
                  <a:tcPr marL="38925" marR="38925" marT="27247" marB="272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>
                          <a:effectLst/>
                        </a:rPr>
                        <a:t>Medium</a:t>
                      </a:r>
                    </a:p>
                  </a:txBody>
                  <a:tcPr marL="38925" marR="38925" marT="27247" marB="272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500" b="1" u="none" strike="noStrike" cap="all">
                          <a:solidFill>
                            <a:srgbClr val="14892C"/>
                          </a:solidFill>
                          <a:effectLst/>
                        </a:rPr>
                        <a:t>DONE</a:t>
                      </a:r>
                      <a:endParaRPr lang="nl-BE" sz="1500">
                        <a:effectLst/>
                      </a:endParaRPr>
                    </a:p>
                  </a:txBody>
                  <a:tcPr marL="38925" marR="38925" marT="27247" marB="272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500">
                          <a:solidFill>
                            <a:srgbClr val="7A869A"/>
                          </a:solidFill>
                          <a:effectLst/>
                        </a:rPr>
                        <a:t>- → </a:t>
                      </a:r>
                      <a:r>
                        <a:rPr lang="nl-BE" sz="1500">
                          <a:effectLst/>
                        </a:rPr>
                        <a:t>5</a:t>
                      </a:r>
                    </a:p>
                  </a:txBody>
                  <a:tcPr marL="38925" marR="38925" marT="27247" marB="2724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923375"/>
                  </a:ext>
                </a:extLst>
              </a:tr>
            </a:tbl>
          </a:graphicData>
        </a:graphic>
      </p:graphicFrame>
      <p:sp>
        <p:nvSpPr>
          <p:cNvPr id="44" name="Tekstvak 43">
            <a:extLst>
              <a:ext uri="{FF2B5EF4-FFF2-40B4-BE49-F238E27FC236}">
                <a16:creationId xmlns:a16="http://schemas.microsoft.com/office/drawing/2014/main" id="{1F12E2B2-68E9-4361-B7C1-30BCF2C548D6}"/>
              </a:ext>
            </a:extLst>
          </p:cNvPr>
          <p:cNvSpPr txBox="1"/>
          <p:nvPr/>
        </p:nvSpPr>
        <p:spPr>
          <a:xfrm>
            <a:off x="1316461" y="651934"/>
            <a:ext cx="344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COMPLETED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186670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1" descr="https://jira.ap.be/images/icons/issuetypes/story.svg">
            <a:extLst>
              <a:ext uri="{FF2B5EF4-FFF2-40B4-BE49-F238E27FC236}">
                <a16:creationId xmlns:a16="http://schemas.microsoft.com/office/drawing/2014/main" id="{2A9055F5-4C4C-4E80-BB72-F3AE256EC4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9925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5" name="AutoShape 2" descr="https://jira.ap.be/images/icons/priorities/medium.svg">
            <a:extLst>
              <a:ext uri="{FF2B5EF4-FFF2-40B4-BE49-F238E27FC236}">
                <a16:creationId xmlns:a16="http://schemas.microsoft.com/office/drawing/2014/main" id="{7EB03466-F6C9-47F4-A17A-B7F705BD47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9925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6" name="AutoShape 3" descr="https://jira.ap.be/images/icons/issuetypes/story.svg">
            <a:extLst>
              <a:ext uri="{FF2B5EF4-FFF2-40B4-BE49-F238E27FC236}">
                <a16:creationId xmlns:a16="http://schemas.microsoft.com/office/drawing/2014/main" id="{D1CE1CE6-2EF2-42E3-A129-AF493E338C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9925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7" name="AutoShape 4" descr="https://jira.ap.be/images/icons/priorities/medium.svg">
            <a:extLst>
              <a:ext uri="{FF2B5EF4-FFF2-40B4-BE49-F238E27FC236}">
                <a16:creationId xmlns:a16="http://schemas.microsoft.com/office/drawing/2014/main" id="{5C881929-FC8E-40BE-AABD-A330743E65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9925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8" name="AutoShape 5" descr="https://jira.ap.be/images/icons/issuetypes/story.svg">
            <a:extLst>
              <a:ext uri="{FF2B5EF4-FFF2-40B4-BE49-F238E27FC236}">
                <a16:creationId xmlns:a16="http://schemas.microsoft.com/office/drawing/2014/main" id="{9D849817-1FD9-4235-AA6D-6B4BB38C20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9925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9" name="AutoShape 6" descr="https://jira.ap.be/images/icons/priorities/medium.svg">
            <a:extLst>
              <a:ext uri="{FF2B5EF4-FFF2-40B4-BE49-F238E27FC236}">
                <a16:creationId xmlns:a16="http://schemas.microsoft.com/office/drawing/2014/main" id="{D30B528B-B5B9-4478-9CA4-022DB5A5CA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9925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0" name="AutoShape 7" descr="https://jira.ap.be/images/icons/issuetypes/story.svg">
            <a:extLst>
              <a:ext uri="{FF2B5EF4-FFF2-40B4-BE49-F238E27FC236}">
                <a16:creationId xmlns:a16="http://schemas.microsoft.com/office/drawing/2014/main" id="{53D3572B-14CB-4749-9D8C-15EF5CDFB0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9925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1" name="AutoShape 8" descr="https://jira.ap.be/images/icons/priorities/medium.svg">
            <a:extLst>
              <a:ext uri="{FF2B5EF4-FFF2-40B4-BE49-F238E27FC236}">
                <a16:creationId xmlns:a16="http://schemas.microsoft.com/office/drawing/2014/main" id="{CE8C116C-5298-4893-852A-9B5A2AFAAE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9925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BB80F0FC-23E5-47E7-927B-86120C15EF0E}"/>
              </a:ext>
            </a:extLst>
          </p:cNvPr>
          <p:cNvGraphicFramePr>
            <a:graphicFrameLocks noGrp="1"/>
          </p:cNvGraphicFramePr>
          <p:nvPr/>
        </p:nvGraphicFramePr>
        <p:xfrm>
          <a:off x="1126309" y="2000733"/>
          <a:ext cx="9941261" cy="2852910"/>
        </p:xfrm>
        <a:graphic>
          <a:graphicData uri="http://schemas.openxmlformats.org/drawingml/2006/table">
            <a:tbl>
              <a:tblPr firstRow="1" bandRow="1"/>
              <a:tblGrid>
                <a:gridCol w="1091767">
                  <a:extLst>
                    <a:ext uri="{9D8B030D-6E8A-4147-A177-3AD203B41FA5}">
                      <a16:colId xmlns:a16="http://schemas.microsoft.com/office/drawing/2014/main" val="1704112089"/>
                    </a:ext>
                  </a:extLst>
                </a:gridCol>
                <a:gridCol w="4267511">
                  <a:extLst>
                    <a:ext uri="{9D8B030D-6E8A-4147-A177-3AD203B41FA5}">
                      <a16:colId xmlns:a16="http://schemas.microsoft.com/office/drawing/2014/main" val="2747815408"/>
                    </a:ext>
                  </a:extLst>
                </a:gridCol>
                <a:gridCol w="725950">
                  <a:extLst>
                    <a:ext uri="{9D8B030D-6E8A-4147-A177-3AD203B41FA5}">
                      <a16:colId xmlns:a16="http://schemas.microsoft.com/office/drawing/2014/main" val="3029471425"/>
                    </a:ext>
                  </a:extLst>
                </a:gridCol>
                <a:gridCol w="911144">
                  <a:extLst>
                    <a:ext uri="{9D8B030D-6E8A-4147-A177-3AD203B41FA5}">
                      <a16:colId xmlns:a16="http://schemas.microsoft.com/office/drawing/2014/main" val="3078698569"/>
                    </a:ext>
                  </a:extLst>
                </a:gridCol>
                <a:gridCol w="1295252">
                  <a:extLst>
                    <a:ext uri="{9D8B030D-6E8A-4147-A177-3AD203B41FA5}">
                      <a16:colId xmlns:a16="http://schemas.microsoft.com/office/drawing/2014/main" val="1787285518"/>
                    </a:ext>
                  </a:extLst>
                </a:gridCol>
                <a:gridCol w="1649637">
                  <a:extLst>
                    <a:ext uri="{9D8B030D-6E8A-4147-A177-3AD203B41FA5}">
                      <a16:colId xmlns:a16="http://schemas.microsoft.com/office/drawing/2014/main" val="2012348934"/>
                    </a:ext>
                  </a:extLst>
                </a:gridCol>
              </a:tblGrid>
              <a:tr h="570582"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b="1">
                          <a:solidFill>
                            <a:srgbClr val="7A869A"/>
                          </a:solidFill>
                          <a:effectLst/>
                        </a:rPr>
                        <a:t>Key</a:t>
                      </a:r>
                    </a:p>
                  </a:txBody>
                  <a:tcPr marL="56375" marR="56375" marT="39462" marB="394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b="1">
                          <a:solidFill>
                            <a:srgbClr val="7A869A"/>
                          </a:solidFill>
                          <a:effectLst/>
                        </a:rPr>
                        <a:t>Summary</a:t>
                      </a:r>
                    </a:p>
                  </a:txBody>
                  <a:tcPr marL="56375" marR="56375" marT="39462" marB="394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b="1">
                          <a:solidFill>
                            <a:srgbClr val="7A869A"/>
                          </a:solidFill>
                          <a:effectLst/>
                        </a:rPr>
                        <a:t>Issue Type</a:t>
                      </a:r>
                    </a:p>
                  </a:txBody>
                  <a:tcPr marL="56375" marR="56375" marT="39462" marB="394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b="1">
                          <a:solidFill>
                            <a:srgbClr val="7A869A"/>
                          </a:solidFill>
                          <a:effectLst/>
                        </a:rPr>
                        <a:t>Priority</a:t>
                      </a:r>
                    </a:p>
                  </a:txBody>
                  <a:tcPr marL="56375" marR="56375" marT="39462" marB="394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b="1">
                          <a:solidFill>
                            <a:srgbClr val="7A869A"/>
                          </a:solidFill>
                          <a:effectLst/>
                        </a:rPr>
                        <a:t>Status</a:t>
                      </a:r>
                    </a:p>
                  </a:txBody>
                  <a:tcPr marL="56375" marR="56375" marT="39462" marB="394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400" b="1">
                          <a:solidFill>
                            <a:srgbClr val="7A869A"/>
                          </a:solidFill>
                          <a:effectLst/>
                        </a:rPr>
                        <a:t>Story Points (21 → 31)</a:t>
                      </a:r>
                    </a:p>
                  </a:txBody>
                  <a:tcPr marL="56375" marR="56375" marT="39462" marB="394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37391"/>
                  </a:ext>
                </a:extLst>
              </a:tr>
              <a:tr h="570582"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u="none" strike="noStrike">
                          <a:solidFill>
                            <a:srgbClr val="0052CC"/>
                          </a:solidFill>
                          <a:effectLst/>
                          <a:hlinkClick r:id="rId2"/>
                        </a:rPr>
                        <a:t>IOT18LF1-189</a:t>
                      </a:r>
                      <a:r>
                        <a:rPr lang="nl-BE" sz="1400">
                          <a:effectLst/>
                        </a:rPr>
                        <a:t> *</a:t>
                      </a:r>
                    </a:p>
                  </a:txBody>
                  <a:tcPr marL="56375" marR="56375" marT="39462" marB="394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As a developer I want to have a tool that analyses growth of the plant</a:t>
                      </a:r>
                    </a:p>
                  </a:txBody>
                  <a:tcPr marL="56375" marR="56375" marT="39462" marB="394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Story</a:t>
                      </a:r>
                    </a:p>
                  </a:txBody>
                  <a:tcPr marL="56375" marR="56375" marT="39462" marB="394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Medium</a:t>
                      </a:r>
                    </a:p>
                  </a:txBody>
                  <a:tcPr marL="56375" marR="56375" marT="39462" marB="394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b="1" u="none" strike="noStrike" cap="all">
                          <a:solidFill>
                            <a:srgbClr val="4A6785"/>
                          </a:solidFill>
                          <a:effectLst/>
                        </a:rPr>
                        <a:t>TO DO</a:t>
                      </a:r>
                      <a:endParaRPr lang="nl-BE" sz="1400">
                        <a:effectLst/>
                      </a:endParaRPr>
                    </a:p>
                  </a:txBody>
                  <a:tcPr marL="56375" marR="56375" marT="39462" marB="394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400">
                          <a:effectLst/>
                        </a:rPr>
                        <a:t>13</a:t>
                      </a:r>
                    </a:p>
                  </a:txBody>
                  <a:tcPr marL="56375" marR="56375" marT="39462" marB="394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600971"/>
                  </a:ext>
                </a:extLst>
              </a:tr>
              <a:tr h="570582"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u="none" strike="noStrike">
                          <a:solidFill>
                            <a:srgbClr val="0052CC"/>
                          </a:solidFill>
                          <a:effectLst/>
                          <a:hlinkClick r:id="rId3"/>
                        </a:rPr>
                        <a:t>IOT18LF1-195</a:t>
                      </a:r>
                      <a:r>
                        <a:rPr lang="nl-BE" sz="1400">
                          <a:effectLst/>
                        </a:rPr>
                        <a:t> *</a:t>
                      </a:r>
                    </a:p>
                  </a:txBody>
                  <a:tcPr marL="56375" marR="56375" marT="39462" marB="394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As a designer, I want a PCB for controlling the stepper motors</a:t>
                      </a:r>
                    </a:p>
                  </a:txBody>
                  <a:tcPr marL="56375" marR="56375" marT="39462" marB="394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Story</a:t>
                      </a:r>
                    </a:p>
                  </a:txBody>
                  <a:tcPr marL="56375" marR="56375" marT="39462" marB="394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Medium</a:t>
                      </a:r>
                    </a:p>
                  </a:txBody>
                  <a:tcPr marL="56375" marR="56375" marT="39462" marB="394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b="1" u="none" strike="noStrike" cap="all">
                          <a:solidFill>
                            <a:srgbClr val="594300"/>
                          </a:solidFill>
                          <a:effectLst/>
                        </a:rPr>
                        <a:t>IN PROGRESS</a:t>
                      </a:r>
                      <a:endParaRPr lang="nl-BE" sz="1400">
                        <a:effectLst/>
                      </a:endParaRPr>
                    </a:p>
                  </a:txBody>
                  <a:tcPr marL="56375" marR="56375" marT="39462" marB="394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400">
                          <a:effectLst/>
                        </a:rPr>
                        <a:t>8</a:t>
                      </a:r>
                    </a:p>
                  </a:txBody>
                  <a:tcPr marL="56375" marR="56375" marT="39462" marB="394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778243"/>
                  </a:ext>
                </a:extLst>
              </a:tr>
              <a:tr h="570582"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u="none" strike="noStrike">
                          <a:solidFill>
                            <a:srgbClr val="0052CC"/>
                          </a:solidFill>
                          <a:effectLst/>
                          <a:hlinkClick r:id="rId4"/>
                        </a:rPr>
                        <a:t>IOT18LF1-197</a:t>
                      </a:r>
                      <a:r>
                        <a:rPr lang="nl-BE" sz="1400">
                          <a:effectLst/>
                        </a:rPr>
                        <a:t> *</a:t>
                      </a:r>
                    </a:p>
                  </a:txBody>
                  <a:tcPr marL="56375" marR="56375" marT="39462" marB="394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As a user, I want the data from the conductivity sensor to be formatted correctly</a:t>
                      </a:r>
                    </a:p>
                  </a:txBody>
                  <a:tcPr marL="56375" marR="56375" marT="39462" marB="394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Story</a:t>
                      </a:r>
                    </a:p>
                  </a:txBody>
                  <a:tcPr marL="56375" marR="56375" marT="39462" marB="394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Medium</a:t>
                      </a:r>
                    </a:p>
                  </a:txBody>
                  <a:tcPr marL="56375" marR="56375" marT="39462" marB="394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b="1" u="none" strike="noStrike" cap="all">
                          <a:solidFill>
                            <a:srgbClr val="594300"/>
                          </a:solidFill>
                          <a:effectLst/>
                        </a:rPr>
                        <a:t>IN PROGRESS</a:t>
                      </a:r>
                      <a:endParaRPr lang="nl-BE" sz="1400">
                        <a:effectLst/>
                      </a:endParaRPr>
                    </a:p>
                  </a:txBody>
                  <a:tcPr marL="56375" marR="56375" marT="39462" marB="394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400">
                          <a:solidFill>
                            <a:srgbClr val="7A869A"/>
                          </a:solidFill>
                          <a:effectLst/>
                        </a:rPr>
                        <a:t>- → </a:t>
                      </a:r>
                      <a:r>
                        <a:rPr lang="nl-BE" sz="1400">
                          <a:effectLst/>
                        </a:rPr>
                        <a:t>5</a:t>
                      </a:r>
                    </a:p>
                  </a:txBody>
                  <a:tcPr marL="56375" marR="56375" marT="39462" marB="394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745317"/>
                  </a:ext>
                </a:extLst>
              </a:tr>
              <a:tr h="570582"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u="none" strike="noStrike">
                          <a:solidFill>
                            <a:srgbClr val="0052CC"/>
                          </a:solidFill>
                          <a:effectLst/>
                          <a:hlinkClick r:id="rId5"/>
                        </a:rPr>
                        <a:t>IOT18LF1-199</a:t>
                      </a:r>
                      <a:r>
                        <a:rPr lang="nl-BE" sz="1400">
                          <a:effectLst/>
                        </a:rPr>
                        <a:t> *</a:t>
                      </a:r>
                    </a:p>
                  </a:txBody>
                  <a:tcPr marL="56375" marR="56375" marT="39462" marB="394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As a user, I want to see how much my plant has grown</a:t>
                      </a:r>
                    </a:p>
                  </a:txBody>
                  <a:tcPr marL="56375" marR="56375" marT="39462" marB="394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Story</a:t>
                      </a:r>
                    </a:p>
                  </a:txBody>
                  <a:tcPr marL="56375" marR="56375" marT="39462" marB="394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>
                          <a:effectLst/>
                        </a:rPr>
                        <a:t>Medium</a:t>
                      </a:r>
                    </a:p>
                  </a:txBody>
                  <a:tcPr marL="56375" marR="56375" marT="39462" marB="394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400" b="1" u="none" strike="noStrike" cap="all">
                          <a:solidFill>
                            <a:srgbClr val="4A6785"/>
                          </a:solidFill>
                          <a:effectLst/>
                        </a:rPr>
                        <a:t>TO DO</a:t>
                      </a:r>
                      <a:endParaRPr lang="nl-BE" sz="1400">
                        <a:effectLst/>
                      </a:endParaRPr>
                    </a:p>
                  </a:txBody>
                  <a:tcPr marL="56375" marR="56375" marT="39462" marB="394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400">
                          <a:solidFill>
                            <a:srgbClr val="7A869A"/>
                          </a:solidFill>
                          <a:effectLst/>
                        </a:rPr>
                        <a:t>- → </a:t>
                      </a:r>
                      <a:r>
                        <a:rPr lang="nl-BE" sz="1400">
                          <a:effectLst/>
                        </a:rPr>
                        <a:t>5</a:t>
                      </a:r>
                    </a:p>
                  </a:txBody>
                  <a:tcPr marL="56375" marR="56375" marT="39462" marB="394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718301"/>
                  </a:ext>
                </a:extLst>
              </a:tr>
            </a:tbl>
          </a:graphicData>
        </a:graphic>
      </p:graphicFrame>
      <p:sp>
        <p:nvSpPr>
          <p:cNvPr id="40" name="Tekstvak 39">
            <a:extLst>
              <a:ext uri="{FF2B5EF4-FFF2-40B4-BE49-F238E27FC236}">
                <a16:creationId xmlns:a16="http://schemas.microsoft.com/office/drawing/2014/main" id="{2360D928-E8B1-4185-9E48-CDCA313EB515}"/>
              </a:ext>
            </a:extLst>
          </p:cNvPr>
          <p:cNvSpPr txBox="1"/>
          <p:nvPr/>
        </p:nvSpPr>
        <p:spPr>
          <a:xfrm>
            <a:off x="1316461" y="651934"/>
            <a:ext cx="344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TODO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1301996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4476D9-6F73-4780-B47B-F3C2C29C6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 err="1">
                <a:solidFill>
                  <a:srgbClr val="FFFFFF"/>
                </a:solidFill>
              </a:rPr>
              <a:t>Analyse</a:t>
            </a:r>
            <a:r>
              <a:rPr lang="en-US" sz="6000" dirty="0">
                <a:solidFill>
                  <a:srgbClr val="FFFFFF"/>
                </a:solidFill>
              </a:rPr>
              <a:t> Update</a:t>
            </a:r>
            <a:endParaRPr lang="nl-BE" sz="6000" dirty="0">
              <a:solidFill>
                <a:srgbClr val="FFFFFF"/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62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4476D9-6F73-4780-B47B-F3C2C29C6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Planning</a:t>
            </a:r>
            <a:endParaRPr lang="nl-BE" sz="6000" dirty="0">
              <a:solidFill>
                <a:srgbClr val="FFFFFF"/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42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4476D9-6F73-4780-B47B-F3C2C29C6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Planning</a:t>
            </a:r>
            <a:endParaRPr lang="nl-BE" sz="6000" dirty="0">
              <a:solidFill>
                <a:srgbClr val="FFFFFF"/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37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E9B6B7D9-A227-47FC-B141-7057A05E5BC5}"/>
              </a:ext>
            </a:extLst>
          </p:cNvPr>
          <p:cNvSpPr/>
          <p:nvPr/>
        </p:nvSpPr>
        <p:spPr>
          <a:xfrm>
            <a:off x="1291288" y="167467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MILESTONES - TODO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PCB’s </a:t>
            </a:r>
            <a:r>
              <a:rPr lang="en-US" dirty="0" err="1"/>
              <a:t>afwerken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Management </a:t>
            </a:r>
            <a:r>
              <a:rPr lang="en-US" dirty="0" err="1"/>
              <a:t>systeem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flow </a:t>
            </a:r>
            <a:r>
              <a:rPr lang="en-US" dirty="0" err="1"/>
              <a:t>onderhouden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Onderzoek</a:t>
            </a:r>
            <a:r>
              <a:rPr lang="en-US" dirty="0"/>
              <a:t> </a:t>
            </a:r>
            <a:r>
              <a:rPr lang="en-US" dirty="0" err="1"/>
              <a:t>doen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standaardwaarden</a:t>
            </a:r>
            <a:r>
              <a:rPr lang="en-US" dirty="0"/>
              <a:t> </a:t>
            </a:r>
            <a:r>
              <a:rPr lang="en-US" dirty="0" err="1"/>
              <a:t>betreffende</a:t>
            </a:r>
            <a:r>
              <a:rPr lang="en-US" dirty="0"/>
              <a:t> </a:t>
            </a:r>
            <a:r>
              <a:rPr lang="en-US" dirty="0" err="1"/>
              <a:t>planten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Assemblage (</a:t>
            </a:r>
            <a:r>
              <a:rPr lang="en-US" dirty="0" err="1"/>
              <a:t>als</a:t>
            </a:r>
            <a:r>
              <a:rPr lang="en-US" dirty="0"/>
              <a:t> de </a:t>
            </a:r>
            <a:r>
              <a:rPr lang="en-US" dirty="0" err="1"/>
              <a:t>buizen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Integratie</a:t>
            </a:r>
            <a:r>
              <a:rPr lang="en-US" dirty="0"/>
              <a:t> van de Google Cloud Vision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Automatiseren</a:t>
            </a:r>
            <a:r>
              <a:rPr lang="en-US" dirty="0"/>
              <a:t> van de </a:t>
            </a:r>
            <a:r>
              <a:rPr lang="en-US" dirty="0" err="1"/>
              <a:t>Labfarm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05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1" descr="https://jira.ap.be/images/icons/issuetypes/story.svg">
            <a:extLst>
              <a:ext uri="{FF2B5EF4-FFF2-40B4-BE49-F238E27FC236}">
                <a16:creationId xmlns:a16="http://schemas.microsoft.com/office/drawing/2014/main" id="{2A9055F5-4C4C-4E80-BB72-F3AE256EC4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9925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5" name="AutoShape 2" descr="https://jira.ap.be/images/icons/priorities/medium.svg">
            <a:extLst>
              <a:ext uri="{FF2B5EF4-FFF2-40B4-BE49-F238E27FC236}">
                <a16:creationId xmlns:a16="http://schemas.microsoft.com/office/drawing/2014/main" id="{7EB03466-F6C9-47F4-A17A-B7F705BD47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9925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6" name="AutoShape 3" descr="https://jira.ap.be/images/icons/issuetypes/story.svg">
            <a:extLst>
              <a:ext uri="{FF2B5EF4-FFF2-40B4-BE49-F238E27FC236}">
                <a16:creationId xmlns:a16="http://schemas.microsoft.com/office/drawing/2014/main" id="{D1CE1CE6-2EF2-42E3-A129-AF493E338C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9925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7" name="AutoShape 4" descr="https://jira.ap.be/images/icons/priorities/medium.svg">
            <a:extLst>
              <a:ext uri="{FF2B5EF4-FFF2-40B4-BE49-F238E27FC236}">
                <a16:creationId xmlns:a16="http://schemas.microsoft.com/office/drawing/2014/main" id="{5C881929-FC8E-40BE-AABD-A330743E65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9925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8" name="AutoShape 5" descr="https://jira.ap.be/images/icons/issuetypes/story.svg">
            <a:extLst>
              <a:ext uri="{FF2B5EF4-FFF2-40B4-BE49-F238E27FC236}">
                <a16:creationId xmlns:a16="http://schemas.microsoft.com/office/drawing/2014/main" id="{9D849817-1FD9-4235-AA6D-6B4BB38C20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9925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9" name="AutoShape 6" descr="https://jira.ap.be/images/icons/priorities/medium.svg">
            <a:extLst>
              <a:ext uri="{FF2B5EF4-FFF2-40B4-BE49-F238E27FC236}">
                <a16:creationId xmlns:a16="http://schemas.microsoft.com/office/drawing/2014/main" id="{D30B528B-B5B9-4478-9CA4-022DB5A5CA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9925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0" name="AutoShape 7" descr="https://jira.ap.be/images/icons/issuetypes/story.svg">
            <a:extLst>
              <a:ext uri="{FF2B5EF4-FFF2-40B4-BE49-F238E27FC236}">
                <a16:creationId xmlns:a16="http://schemas.microsoft.com/office/drawing/2014/main" id="{53D3572B-14CB-4749-9D8C-15EF5CDFB0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9925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1" name="AutoShape 8" descr="https://jira.ap.be/images/icons/priorities/medium.svg">
            <a:extLst>
              <a:ext uri="{FF2B5EF4-FFF2-40B4-BE49-F238E27FC236}">
                <a16:creationId xmlns:a16="http://schemas.microsoft.com/office/drawing/2014/main" id="{CE8C116C-5298-4893-852A-9B5A2AFAAE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9925" y="2160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6440D010-56BD-446B-B75F-53B3F91E4418}"/>
              </a:ext>
            </a:extLst>
          </p:cNvPr>
          <p:cNvSpPr txBox="1"/>
          <p:nvPr/>
        </p:nvSpPr>
        <p:spPr>
          <a:xfrm>
            <a:off x="1319660" y="2916934"/>
            <a:ext cx="9542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/>
              <a:t>Bedankt</a:t>
            </a:r>
            <a:r>
              <a:rPr lang="en-US" sz="6000" dirty="0"/>
              <a:t> </a:t>
            </a:r>
            <a:r>
              <a:rPr lang="en-US" sz="6000" dirty="0" err="1"/>
              <a:t>voor</a:t>
            </a:r>
            <a:r>
              <a:rPr lang="en-US" sz="6000" dirty="0"/>
              <a:t> </a:t>
            </a:r>
            <a:r>
              <a:rPr lang="en-US" sz="6000" dirty="0" err="1"/>
              <a:t>uw</a:t>
            </a:r>
            <a:r>
              <a:rPr lang="en-US" sz="6000" dirty="0"/>
              <a:t> </a:t>
            </a:r>
            <a:r>
              <a:rPr lang="en-US" sz="6000" dirty="0" err="1"/>
              <a:t>aandacht</a:t>
            </a:r>
            <a:r>
              <a:rPr lang="en-US" sz="6000" dirty="0"/>
              <a:t>! </a:t>
            </a:r>
            <a:endParaRPr lang="nl-BE" sz="6000" dirty="0"/>
          </a:p>
        </p:txBody>
      </p:sp>
      <p:pic>
        <p:nvPicPr>
          <p:cNvPr id="10248" name="Picture 8" descr="Christmas">
            <a:extLst>
              <a:ext uri="{FF2B5EF4-FFF2-40B4-BE49-F238E27FC236}">
                <a16:creationId xmlns:a16="http://schemas.microsoft.com/office/drawing/2014/main" id="{A5435E36-0FE6-4DE1-B666-D8B348560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12" y="-344323"/>
            <a:ext cx="11237976" cy="248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36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AC52CA-C983-475D-AFB9-EA30CAAAE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Rolverdeling</a:t>
            </a:r>
            <a:endParaRPr lang="nl-BE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D1D20279-03FE-41EF-8F1D-E770A4777238}"/>
              </a:ext>
            </a:extLst>
          </p:cNvPr>
          <p:cNvSpPr/>
          <p:nvPr/>
        </p:nvSpPr>
        <p:spPr>
          <a:xfrm>
            <a:off x="354767" y="1896256"/>
            <a:ext cx="6096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sz="1600" b="1" dirty="0">
                <a:solidFill>
                  <a:srgbClr val="24292E"/>
                </a:solidFill>
                <a:latin typeface="+mj-lt"/>
              </a:rPr>
              <a:t>2 Personen Conditionering : Wouter &amp; Denny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rgbClr val="24292E"/>
                </a:solidFill>
                <a:latin typeface="+mj-lt"/>
              </a:rPr>
              <a:t> Sensoren: </a:t>
            </a:r>
            <a:r>
              <a:rPr lang="nl-BE" sz="1600" dirty="0" err="1">
                <a:solidFill>
                  <a:srgbClr val="24292E"/>
                </a:solidFill>
                <a:latin typeface="+mj-lt"/>
              </a:rPr>
              <a:t>Conductiviteit</a:t>
            </a:r>
            <a:r>
              <a:rPr lang="nl-BE" sz="1600" dirty="0">
                <a:solidFill>
                  <a:srgbClr val="24292E"/>
                </a:solidFill>
                <a:latin typeface="+mj-lt"/>
              </a:rPr>
              <a:t>, temperatuur + omgevingstemperatuur, omgevingslicht en waterniveau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rgbClr val="24292E"/>
                </a:solidFill>
                <a:latin typeface="+mj-lt"/>
              </a:rPr>
              <a:t> Data verstuurd naar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rgbClr val="24292E"/>
                </a:solidFill>
                <a:latin typeface="+mj-lt"/>
              </a:rPr>
              <a:t> Zorgen voor juiste sensor data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rgbClr val="24292E"/>
                </a:solidFill>
                <a:latin typeface="+mj-lt"/>
              </a:rPr>
              <a:t> Ontwerp Dataset/backend web</a:t>
            </a:r>
          </a:p>
          <a:p>
            <a:pPr>
              <a:buFont typeface="Arial" panose="020B0604020202020204" pitchFamily="34" charset="0"/>
              <a:buChar char="•"/>
            </a:pPr>
            <a:endParaRPr lang="nl-BE" sz="1600" dirty="0">
              <a:solidFill>
                <a:srgbClr val="24292E"/>
              </a:solidFill>
              <a:latin typeface="+mj-lt"/>
            </a:endParaRPr>
          </a:p>
          <a:p>
            <a:r>
              <a:rPr lang="nl-BE" sz="1600" b="1" dirty="0">
                <a:solidFill>
                  <a:srgbClr val="24292E"/>
                </a:solidFill>
                <a:latin typeface="+mj-lt"/>
              </a:rPr>
              <a:t>1 Persoon beeldherkenning: Joris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rgbClr val="24292E"/>
                </a:solidFill>
                <a:latin typeface="+mj-lt"/>
              </a:rPr>
              <a:t> Foto’s trekken van plant en versturen naar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rgbClr val="24292E"/>
                </a:solidFill>
                <a:latin typeface="+mj-lt"/>
              </a:rPr>
              <a:t> Herkennen welke plant in de bak zit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rgbClr val="24292E"/>
                </a:solidFill>
                <a:latin typeface="+mj-lt"/>
              </a:rPr>
              <a:t> Plant analyseren a.d.h.v. getrokken foto’s</a:t>
            </a:r>
          </a:p>
          <a:p>
            <a:pPr>
              <a:buFont typeface="Arial" panose="020B0604020202020204" pitchFamily="34" charset="0"/>
              <a:buChar char="•"/>
            </a:pPr>
            <a:endParaRPr lang="nl-BE" sz="1600" dirty="0">
              <a:solidFill>
                <a:srgbClr val="24292E"/>
              </a:solidFill>
              <a:latin typeface="+mj-lt"/>
            </a:endParaRPr>
          </a:p>
          <a:p>
            <a:endParaRPr lang="nl-BE" sz="1600" b="0" i="0" dirty="0">
              <a:solidFill>
                <a:srgbClr val="24292E"/>
              </a:solidFill>
              <a:effectLst/>
              <a:latin typeface="+mj-lt"/>
            </a:endParaRP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590E6E0F-4E51-40BD-A0A8-61A683BDB02A}"/>
              </a:ext>
            </a:extLst>
          </p:cNvPr>
          <p:cNvSpPr/>
          <p:nvPr/>
        </p:nvSpPr>
        <p:spPr>
          <a:xfrm>
            <a:off x="6096000" y="1896256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sz="1600" b="1" dirty="0">
                <a:solidFill>
                  <a:srgbClr val="24292E"/>
                </a:solidFill>
              </a:rPr>
              <a:t>2 Personen Plant Robot: Robbe &amp; Steven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rgbClr val="24292E"/>
                </a:solidFill>
              </a:rPr>
              <a:t> Toevoer water, stroom, voedingsstoffen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rgbClr val="24292E"/>
                </a:solidFill>
              </a:rPr>
              <a:t> Hardware connecties sensoren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rgbClr val="24292E"/>
                </a:solidFill>
              </a:rPr>
              <a:t> PCB-ontwerp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rgbClr val="24292E"/>
                </a:solidFill>
              </a:rPr>
              <a:t> Design plantenbak</a:t>
            </a:r>
          </a:p>
          <a:p>
            <a:r>
              <a:rPr lang="nl-BE" sz="1600" b="1" dirty="0">
                <a:solidFill>
                  <a:srgbClr val="24292E"/>
                </a:solidFill>
              </a:rPr>
              <a:t>1 Persoon PM/Web development: Melvin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rgbClr val="24292E"/>
                </a:solidFill>
              </a:rPr>
              <a:t> </a:t>
            </a:r>
            <a:r>
              <a:rPr lang="nl-BE" sz="1600" dirty="0" err="1">
                <a:solidFill>
                  <a:srgbClr val="24292E"/>
                </a:solidFill>
              </a:rPr>
              <a:t>Frontend</a:t>
            </a:r>
            <a:r>
              <a:rPr lang="nl-BE" sz="1600" dirty="0">
                <a:solidFill>
                  <a:srgbClr val="24292E"/>
                </a:solidFill>
              </a:rPr>
              <a:t> web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rgbClr val="24292E"/>
                </a:solidFill>
              </a:rPr>
              <a:t> Project management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879414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FB038-A896-4DBA-B4E5-0FDEDC49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Conditionering</a:t>
            </a:r>
            <a:r>
              <a:rPr lang="en-US" dirty="0"/>
              <a:t>: Denny</a:t>
            </a:r>
            <a:endParaRPr lang="nl-BE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48952483-8F2E-4123-AE5E-99E4642DEBA4}"/>
              </a:ext>
            </a:extLst>
          </p:cNvPr>
          <p:cNvSpPr/>
          <p:nvPr/>
        </p:nvSpPr>
        <p:spPr>
          <a:xfrm>
            <a:off x="677334" y="1424354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6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</a:rPr>
              <a:t>As a user, I want to receive values from the conductivity sensor</a:t>
            </a:r>
          </a:p>
          <a:p>
            <a:endParaRPr lang="en-US" sz="16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As a developer, I need to finalize the end-to-end communication using IoT Hub.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As a developer, I want the CORS settings to be correct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Research in calibrating and formatting conductivity sensor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Testing out PCB’s and changing programs / pins where it’s necessary</a:t>
            </a:r>
            <a:br>
              <a:rPr lang="en-US" sz="1600" b="1" dirty="0"/>
            </a:br>
            <a:br>
              <a:rPr lang="en-US" dirty="0"/>
            </a:b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31311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FB038-A896-4DBA-B4E5-0FDEDC49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Conditionering: Wouter</a:t>
            </a:r>
            <a:endParaRPr lang="nl-BE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9FA1F601-5BF1-4ABF-AB7D-18C9AD1B7241}"/>
              </a:ext>
            </a:extLst>
          </p:cNvPr>
          <p:cNvSpPr/>
          <p:nvPr/>
        </p:nvSpPr>
        <p:spPr>
          <a:xfrm>
            <a:off x="677334" y="1374503"/>
            <a:ext cx="6238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3609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FB038-A896-4DBA-B4E5-0FDEDC49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Beeldherkenning</a:t>
            </a:r>
            <a:r>
              <a:rPr lang="en-US" dirty="0"/>
              <a:t> (+ backend): Joris</a:t>
            </a:r>
            <a:endParaRPr lang="nl-BE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90DA6616-FAE8-4883-ACA5-0BFA5AEC13C2}"/>
              </a:ext>
            </a:extLst>
          </p:cNvPr>
          <p:cNvSpPr/>
          <p:nvPr/>
        </p:nvSpPr>
        <p:spPr>
          <a:xfrm>
            <a:off x="677334" y="1509488"/>
            <a:ext cx="609600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…</a:t>
            </a:r>
            <a:endParaRPr lang="en-US" sz="1600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endParaRPr lang="en-US" sz="1600" dirty="0"/>
          </a:p>
          <a:p>
            <a:pPr fontAlgn="t"/>
            <a:endParaRPr lang="en-US" sz="1600" dirty="0"/>
          </a:p>
          <a:p>
            <a:pPr fontAlgn="t"/>
            <a:br>
              <a:rPr lang="en-US" sz="1600" dirty="0">
                <a:latin typeface="+mj-lt"/>
              </a:rPr>
            </a:br>
            <a:endParaRPr lang="en-US" sz="1600" dirty="0">
              <a:latin typeface="+mj-lt"/>
            </a:endParaRPr>
          </a:p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5921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FB038-A896-4DBA-B4E5-0FDEDC49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Plant Robot: </a:t>
            </a:r>
            <a:r>
              <a:rPr lang="en-US" dirty="0" err="1"/>
              <a:t>Robbe</a:t>
            </a:r>
            <a:br>
              <a:rPr lang="en-US" dirty="0"/>
            </a:br>
            <a:endParaRPr lang="nl-BE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0850BC5F-13F6-421D-9C5A-B83806618BE6}"/>
              </a:ext>
            </a:extLst>
          </p:cNvPr>
          <p:cNvSpPr/>
          <p:nvPr/>
        </p:nvSpPr>
        <p:spPr>
          <a:xfrm>
            <a:off x="677334" y="1407664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…</a:t>
            </a:r>
            <a:endParaRPr lang="en-US" sz="1600" dirty="0"/>
          </a:p>
          <a:p>
            <a:br>
              <a:rPr lang="en-US" sz="1600" dirty="0">
                <a:latin typeface="+mj-lt"/>
              </a:rPr>
            </a:br>
            <a:br>
              <a:rPr lang="en-US" sz="1600" dirty="0">
                <a:latin typeface="+mj-lt"/>
              </a:rPr>
            </a:br>
            <a:endParaRPr lang="nl-BE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3056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FB038-A896-4DBA-B4E5-0FDEDC49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Plant Robot: Steven</a:t>
            </a:r>
            <a:br>
              <a:rPr lang="en-US" dirty="0"/>
            </a:br>
            <a:endParaRPr lang="nl-BE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0850BC5F-13F6-421D-9C5A-B83806618BE6}"/>
              </a:ext>
            </a:extLst>
          </p:cNvPr>
          <p:cNvSpPr/>
          <p:nvPr/>
        </p:nvSpPr>
        <p:spPr>
          <a:xfrm>
            <a:off x="677334" y="1407664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…</a:t>
            </a:r>
          </a:p>
          <a:p>
            <a:endParaRPr lang="en-US" dirty="0"/>
          </a:p>
          <a:p>
            <a:br>
              <a:rPr lang="en-US" dirty="0"/>
            </a:b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4896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FB038-A896-4DBA-B4E5-0FDEDC49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/ Web Development: Melvin</a:t>
            </a:r>
            <a:endParaRPr lang="nl-BE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2C4BDC74-CEDD-4658-88D4-1855FF5907A2}"/>
              </a:ext>
            </a:extLst>
          </p:cNvPr>
          <p:cNvSpPr/>
          <p:nvPr/>
        </p:nvSpPr>
        <p:spPr>
          <a:xfrm>
            <a:off x="677334" y="193040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…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075348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Diepblauw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1064</Words>
  <Application>Microsoft Office PowerPoint</Application>
  <PresentationFormat>Breedbeeld</PresentationFormat>
  <Paragraphs>325</Paragraphs>
  <Slides>26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30" baseType="lpstr">
      <vt:lpstr>Arial</vt:lpstr>
      <vt:lpstr>Trebuchet MS</vt:lpstr>
      <vt:lpstr>Wingdings 3</vt:lpstr>
      <vt:lpstr>Facet</vt:lpstr>
      <vt:lpstr>Leave – It</vt:lpstr>
      <vt:lpstr>Presteerde Werk</vt:lpstr>
      <vt:lpstr>Rolverdeling</vt:lpstr>
      <vt:lpstr>Conditionering: Denny</vt:lpstr>
      <vt:lpstr>Conditionering: Wouter</vt:lpstr>
      <vt:lpstr>Beeldherkenning (+ backend): Joris</vt:lpstr>
      <vt:lpstr>Plant Robot: Robbe </vt:lpstr>
      <vt:lpstr>Plant Robot: Steven </vt:lpstr>
      <vt:lpstr>Project Management / Web Development: Melvin</vt:lpstr>
      <vt:lpstr>New web images here?</vt:lpstr>
      <vt:lpstr>Demo</vt:lpstr>
      <vt:lpstr>Burndown Chart</vt:lpstr>
      <vt:lpstr>17/Nov/18 3:23 PM - 24/Nov/18 3:23 PM</vt:lpstr>
      <vt:lpstr>PowerPoint-presentatie</vt:lpstr>
      <vt:lpstr>PowerPoint-presentatie</vt:lpstr>
      <vt:lpstr>26/Nov/18 4:53 PM - 06/Dec/18 4:02 PM</vt:lpstr>
      <vt:lpstr>PowerPoint-presentatie</vt:lpstr>
      <vt:lpstr>PowerPoint-presentatie</vt:lpstr>
      <vt:lpstr>05/Dec/18 11:59 PM - 20/Dec/18 11:59 PM</vt:lpstr>
      <vt:lpstr>PowerPoint-presentatie</vt:lpstr>
      <vt:lpstr>PowerPoint-presentatie</vt:lpstr>
      <vt:lpstr>Analyse Update</vt:lpstr>
      <vt:lpstr>Planning</vt:lpstr>
      <vt:lpstr>Planning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Leave – It</dc:title>
  <dc:creator>denny matthijs</dc:creator>
  <cp:lastModifiedBy>denny matthijs</cp:lastModifiedBy>
  <cp:revision>5</cp:revision>
  <dcterms:created xsi:type="dcterms:W3CDTF">2018-12-20T21:28:44Z</dcterms:created>
  <dcterms:modified xsi:type="dcterms:W3CDTF">2018-12-20T22:17:22Z</dcterms:modified>
</cp:coreProperties>
</file>