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1" r:id="rId7"/>
    <p:sldId id="260" r:id="rId8"/>
    <p:sldId id="269" r:id="rId9"/>
    <p:sldId id="265" r:id="rId10"/>
    <p:sldId id="270" r:id="rId11"/>
    <p:sldId id="263" r:id="rId12"/>
    <p:sldId id="266" r:id="rId13"/>
    <p:sldId id="267"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825A"/>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25C97-730A-4FCA-978E-19EBF754B443}"/>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A6EC553F-4C49-4C6E-81B4-E9B701F06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764B961A-81DF-4236-805F-2FFC76AEBE53}"/>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5" name="Marcador de Posição do Rodapé 4">
            <a:extLst>
              <a:ext uri="{FF2B5EF4-FFF2-40B4-BE49-F238E27FC236}">
                <a16:creationId xmlns:a16="http://schemas.microsoft.com/office/drawing/2014/main" id="{55EE272E-D2F1-4ECE-B676-68810D3D6F80}"/>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236E4D0C-AA6D-4564-B4BC-323A5BEE2D30}"/>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43484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26083-10F5-4E34-AFDC-C67951A9888F}"/>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9A88385E-53AA-4BDA-BE7E-F767D73A8E72}"/>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F51204BF-B2B1-4CA7-B504-762E2117202B}"/>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5" name="Marcador de Posição do Rodapé 4">
            <a:extLst>
              <a:ext uri="{FF2B5EF4-FFF2-40B4-BE49-F238E27FC236}">
                <a16:creationId xmlns:a16="http://schemas.microsoft.com/office/drawing/2014/main" id="{30FE4703-FB03-4ECB-935B-326BA09959E5}"/>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FE861C8-1D3F-459D-BC39-4AB44CE4C76D}"/>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17620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814999-4A95-4AA4-B033-D8C645F6704C}"/>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6B08AC6D-E338-4887-B45C-B22B05DFEE60}"/>
              </a:ext>
            </a:extLst>
          </p:cNvPr>
          <p:cNvSpPr>
            <a:spLocks noGrp="1"/>
          </p:cNvSpPr>
          <p:nvPr>
            <p:ph type="body" orient="vert" idx="1"/>
          </p:nvPr>
        </p:nvSpPr>
        <p:spPr>
          <a:xfrm>
            <a:off x="838200" y="365125"/>
            <a:ext cx="7734300"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991DDFA5-B384-4727-9686-1172817517EE}"/>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5" name="Marcador de Posição do Rodapé 4">
            <a:extLst>
              <a:ext uri="{FF2B5EF4-FFF2-40B4-BE49-F238E27FC236}">
                <a16:creationId xmlns:a16="http://schemas.microsoft.com/office/drawing/2014/main" id="{B93D1BC6-959C-4661-8903-80C8B8DAF6B8}"/>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05FDC9B-6EAF-4DEB-8E9A-1CBE911F11C9}"/>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100464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539FB-ADE1-4E20-9BBB-ECE290391DAB}"/>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238A765C-1986-4A2D-8798-F9EDE4307A8B}"/>
              </a:ext>
            </a:extLst>
          </p:cNvPr>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1D75CF15-C98E-423A-A1CD-546A5905986C}"/>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5" name="Marcador de Posição do Rodapé 4">
            <a:extLst>
              <a:ext uri="{FF2B5EF4-FFF2-40B4-BE49-F238E27FC236}">
                <a16:creationId xmlns:a16="http://schemas.microsoft.com/office/drawing/2014/main" id="{3346862D-798E-46C7-96A3-7E204574BB7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AECE3A26-7242-45E6-88B3-CFF039346EF6}"/>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289807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EB062-0341-434A-B51D-19070CCA1409}"/>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CA5CEA86-B1AC-4353-A8F3-B1EFC9D6F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D33EAFC4-BF91-4A02-9FB6-B5F774D0C606}"/>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5" name="Marcador de Posição do Rodapé 4">
            <a:extLst>
              <a:ext uri="{FF2B5EF4-FFF2-40B4-BE49-F238E27FC236}">
                <a16:creationId xmlns:a16="http://schemas.microsoft.com/office/drawing/2014/main" id="{4815A5A8-B9D0-44D8-807D-D74318930173}"/>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5BD743EB-A75D-441B-84B7-022E538989EC}"/>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93209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A437B-92DF-4353-A389-C6BA61C26C43}"/>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99207AEA-4904-41B3-AC27-B9562811B873}"/>
              </a:ext>
            </a:extLst>
          </p:cNvPr>
          <p:cNvSpPr>
            <a:spLocks noGrp="1"/>
          </p:cNvSpPr>
          <p:nvPr>
            <p:ph sz="half" idx="1"/>
          </p:nvPr>
        </p:nvSpPr>
        <p:spPr>
          <a:xfrm>
            <a:off x="838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CB2F5600-31CB-4DF6-9A63-825B8F88E8A9}"/>
              </a:ext>
            </a:extLst>
          </p:cNvPr>
          <p:cNvSpPr>
            <a:spLocks noGrp="1"/>
          </p:cNvSpPr>
          <p:nvPr>
            <p:ph sz="half" idx="2"/>
          </p:nvPr>
        </p:nvSpPr>
        <p:spPr>
          <a:xfrm>
            <a:off x="6172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498FF144-4267-4AD6-BE3C-2C957EEB658E}"/>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6" name="Marcador de Posição do Rodapé 5">
            <a:extLst>
              <a:ext uri="{FF2B5EF4-FFF2-40B4-BE49-F238E27FC236}">
                <a16:creationId xmlns:a16="http://schemas.microsoft.com/office/drawing/2014/main" id="{E1A97210-00B5-4417-8AD9-7A377C97DBC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7F5D84A4-758E-434B-87B2-2E50F8E100A0}"/>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27130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EF981-910F-4EAF-B90D-55D23C79BDB5}"/>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468C521A-3390-469C-888D-0ADCCFBB87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D1C4191A-8C4C-428F-B56C-C387727114E1}"/>
              </a:ext>
            </a:extLst>
          </p:cNvPr>
          <p:cNvSpPr>
            <a:spLocks noGrp="1"/>
          </p:cNvSpPr>
          <p:nvPr>
            <p:ph sz="half" idx="2"/>
          </p:nvPr>
        </p:nvSpPr>
        <p:spPr>
          <a:xfrm>
            <a:off x="839788" y="2505075"/>
            <a:ext cx="515778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817A8757-922F-4389-A149-116C17C03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43D0B3AA-CF93-4A97-A406-BE70C243499A}"/>
              </a:ext>
            </a:extLst>
          </p:cNvPr>
          <p:cNvSpPr>
            <a:spLocks noGrp="1"/>
          </p:cNvSpPr>
          <p:nvPr>
            <p:ph sz="quarter" idx="4"/>
          </p:nvPr>
        </p:nvSpPr>
        <p:spPr>
          <a:xfrm>
            <a:off x="6172200" y="2505075"/>
            <a:ext cx="51831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5A056285-2534-4A67-859A-40E166E1DF07}"/>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8" name="Marcador de Posição do Rodapé 7">
            <a:extLst>
              <a:ext uri="{FF2B5EF4-FFF2-40B4-BE49-F238E27FC236}">
                <a16:creationId xmlns:a16="http://schemas.microsoft.com/office/drawing/2014/main" id="{6F413BC3-B16D-476C-A59C-C7ED1F613A37}"/>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43109AC2-4F68-45BE-8134-94AA52FBB07D}"/>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315580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191CB-4F3B-41D0-859E-99D87ADF40CB}"/>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D195BFC1-8123-4EBA-83D1-EB5E485B3C83}"/>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4" name="Marcador de Posição do Rodapé 3">
            <a:extLst>
              <a:ext uri="{FF2B5EF4-FFF2-40B4-BE49-F238E27FC236}">
                <a16:creationId xmlns:a16="http://schemas.microsoft.com/office/drawing/2014/main" id="{855866CD-1020-413A-AFCC-6A289711FDC7}"/>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FC0526E0-B200-4D00-9154-E183D897F50D}"/>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26207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3E7EAC28-7096-40BB-AF29-86BFD4F5AA09}"/>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3" name="Marcador de Posição do Rodapé 2">
            <a:extLst>
              <a:ext uri="{FF2B5EF4-FFF2-40B4-BE49-F238E27FC236}">
                <a16:creationId xmlns:a16="http://schemas.microsoft.com/office/drawing/2014/main" id="{CB9BC94A-542D-499C-802C-E73504555D56}"/>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ABA044D7-9B26-43DC-B343-76F0B48C4566}"/>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81001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AFA6C-1814-49A4-B78E-E60AC4C2CBA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900812F-707B-4B44-946C-55A3536CE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80C80649-2F15-404F-AC82-CE85801AD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2B6D8DB1-8F9B-4AD3-83A3-2604ABBE94AB}"/>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6" name="Marcador de Posição do Rodapé 5">
            <a:extLst>
              <a:ext uri="{FF2B5EF4-FFF2-40B4-BE49-F238E27FC236}">
                <a16:creationId xmlns:a16="http://schemas.microsoft.com/office/drawing/2014/main" id="{27145DDF-FB55-4CD8-911A-FDAED94A7C2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6F2CE667-7B9C-40D2-87A0-C965167AEA79}"/>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29471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C7A42-825F-4AED-A3EF-C07BCFD72E2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E5126BD3-DFDD-462B-95F0-6B39EC3D3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B8391B7D-F21A-4A9F-A99A-816482A44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86E3E614-40D7-4E7E-8065-02415C2837D9}"/>
              </a:ext>
            </a:extLst>
          </p:cNvPr>
          <p:cNvSpPr>
            <a:spLocks noGrp="1"/>
          </p:cNvSpPr>
          <p:nvPr>
            <p:ph type="dt" sz="half" idx="10"/>
          </p:nvPr>
        </p:nvSpPr>
        <p:spPr/>
        <p:txBody>
          <a:bodyPr/>
          <a:lstStyle/>
          <a:p>
            <a:fld id="{644EF44F-A7FD-4EC0-A914-2D62FE2EC28F}" type="datetimeFigureOut">
              <a:rPr lang="en-US" smtClean="0"/>
              <a:t>5/28/2019</a:t>
            </a:fld>
            <a:endParaRPr lang="en-US"/>
          </a:p>
        </p:txBody>
      </p:sp>
      <p:sp>
        <p:nvSpPr>
          <p:cNvPr id="6" name="Marcador de Posição do Rodapé 5">
            <a:extLst>
              <a:ext uri="{FF2B5EF4-FFF2-40B4-BE49-F238E27FC236}">
                <a16:creationId xmlns:a16="http://schemas.microsoft.com/office/drawing/2014/main" id="{555A8F94-95FA-4E1B-97FC-013873126AA0}"/>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0E7914A8-0135-4CC7-B21F-7402A0B4F0CD}"/>
              </a:ext>
            </a:extLst>
          </p:cNvPr>
          <p:cNvSpPr>
            <a:spLocks noGrp="1"/>
          </p:cNvSpPr>
          <p:nvPr>
            <p:ph type="sldNum" sz="quarter" idx="12"/>
          </p:nvPr>
        </p:nvSpPr>
        <p:spPr/>
        <p:txBody>
          <a:bodyPr/>
          <a:lstStyle/>
          <a:p>
            <a:fld id="{FE8CFC05-F2C5-4580-9BA8-09F292B2C3EC}" type="slidenum">
              <a:rPr lang="en-US" smtClean="0"/>
              <a:t>‹nº›</a:t>
            </a:fld>
            <a:endParaRPr lang="en-US"/>
          </a:p>
        </p:txBody>
      </p:sp>
    </p:spTree>
    <p:extLst>
      <p:ext uri="{BB962C8B-B14F-4D97-AF65-F5344CB8AC3E}">
        <p14:creationId xmlns:p14="http://schemas.microsoft.com/office/powerpoint/2010/main" val="359492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7825A"/>
        </a:solidFill>
        <a:effectLst/>
      </p:bgPr>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89FD3094-FFCE-4946-ACCD-651651865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A7235628-AF70-4A13-B93F-4929C0FBA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4FB89BBB-A65B-42DC-8266-1CBADE5B2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EF44F-A7FD-4EC0-A914-2D62FE2EC28F}" type="datetimeFigureOut">
              <a:rPr lang="en-US" smtClean="0"/>
              <a:t>5/28/2019</a:t>
            </a:fld>
            <a:endParaRPr lang="en-US"/>
          </a:p>
        </p:txBody>
      </p:sp>
      <p:sp>
        <p:nvSpPr>
          <p:cNvPr id="5" name="Marcador de Posição do Rodapé 4">
            <a:extLst>
              <a:ext uri="{FF2B5EF4-FFF2-40B4-BE49-F238E27FC236}">
                <a16:creationId xmlns:a16="http://schemas.microsoft.com/office/drawing/2014/main" id="{AB2D984D-CDBD-47FD-9484-02B41135D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9F3A2468-A51E-408A-A579-0932F31AC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CFC05-F2C5-4580-9BA8-09F292B2C3EC}" type="slidenum">
              <a:rPr lang="en-US" smtClean="0"/>
              <a:t>‹nº›</a:t>
            </a:fld>
            <a:endParaRPr lang="en-US"/>
          </a:p>
        </p:txBody>
      </p:sp>
    </p:spTree>
    <p:extLst>
      <p:ext uri="{BB962C8B-B14F-4D97-AF65-F5344CB8AC3E}">
        <p14:creationId xmlns:p14="http://schemas.microsoft.com/office/powerpoint/2010/main" val="42518819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A292CFE-AB5E-47F0-9698-52C98152200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557" r="5785"/>
          <a:stretch/>
        </p:blipFill>
        <p:spPr>
          <a:xfrm>
            <a:off x="-305" y="-1"/>
            <a:ext cx="6423053" cy="6858001"/>
          </a:xfrm>
          <a:prstGeom prst="rect">
            <a:avLst/>
          </a:prstGeom>
        </p:spPr>
      </p:pic>
      <p:sp>
        <p:nvSpPr>
          <p:cNvPr id="2" name="Título 1">
            <a:extLst>
              <a:ext uri="{FF2B5EF4-FFF2-40B4-BE49-F238E27FC236}">
                <a16:creationId xmlns:a16="http://schemas.microsoft.com/office/drawing/2014/main" id="{ED2568D0-067F-44C9-BF9E-D7C05E02E855}"/>
              </a:ext>
            </a:extLst>
          </p:cNvPr>
          <p:cNvSpPr>
            <a:spLocks noGrp="1"/>
          </p:cNvSpPr>
          <p:nvPr>
            <p:ph type="ctrTitle"/>
          </p:nvPr>
        </p:nvSpPr>
        <p:spPr>
          <a:xfrm>
            <a:off x="6748272" y="3992591"/>
            <a:ext cx="4800261" cy="1644592"/>
          </a:xfrm>
        </p:spPr>
        <p:txBody>
          <a:bodyPr anchor="t">
            <a:normAutofit/>
          </a:bodyPr>
          <a:lstStyle/>
          <a:p>
            <a:pPr algn="l"/>
            <a:r>
              <a:rPr lang="en-US" sz="4400" dirty="0">
                <a:solidFill>
                  <a:srgbClr val="000000"/>
                </a:solidFill>
                <a:latin typeface="Times New Roman" panose="02020603050405020304" pitchFamily="18" charset="0"/>
                <a:cs typeface="Times New Roman" panose="02020603050405020304" pitchFamily="18" charset="0"/>
              </a:rPr>
              <a:t>Plant Monitoring System </a:t>
            </a:r>
          </a:p>
        </p:txBody>
      </p:sp>
      <p:sp>
        <p:nvSpPr>
          <p:cNvPr id="3" name="Subtítulo 2">
            <a:extLst>
              <a:ext uri="{FF2B5EF4-FFF2-40B4-BE49-F238E27FC236}">
                <a16:creationId xmlns:a16="http://schemas.microsoft.com/office/drawing/2014/main" id="{EF8C11FE-80DB-47E5-BA85-4C269045249B}"/>
              </a:ext>
            </a:extLst>
          </p:cNvPr>
          <p:cNvSpPr>
            <a:spLocks noGrp="1"/>
          </p:cNvSpPr>
          <p:nvPr>
            <p:ph type="subTitle" idx="1"/>
          </p:nvPr>
        </p:nvSpPr>
        <p:spPr>
          <a:xfrm>
            <a:off x="6748272" y="3153758"/>
            <a:ext cx="4711745" cy="838831"/>
          </a:xfrm>
        </p:spPr>
        <p:txBody>
          <a:bodyPr anchor="b">
            <a:normAutofit/>
          </a:bodyPr>
          <a:lstStyle/>
          <a:p>
            <a:pPr algn="l"/>
            <a:r>
              <a:rPr lang="pt-PT" sz="1800" dirty="0">
                <a:solidFill>
                  <a:srgbClr val="000000"/>
                </a:solidFill>
                <a:latin typeface="Times New Roman" panose="02020603050405020304" pitchFamily="18" charset="0"/>
                <a:cs typeface="Times New Roman" panose="02020603050405020304" pitchFamily="18" charset="0"/>
              </a:rPr>
              <a:t>Cristian Baba</a:t>
            </a:r>
          </a:p>
          <a:p>
            <a:pPr algn="l"/>
            <a:r>
              <a:rPr lang="pt-PT" sz="1800" dirty="0">
                <a:solidFill>
                  <a:srgbClr val="000000"/>
                </a:solidFill>
                <a:latin typeface="Times New Roman" panose="02020603050405020304" pitchFamily="18" charset="0"/>
                <a:cs typeface="Times New Roman" panose="02020603050405020304" pitchFamily="18" charset="0"/>
              </a:rPr>
              <a:t>Inês Carvalho</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8" name="Imagem 7">
            <a:extLst>
              <a:ext uri="{FF2B5EF4-FFF2-40B4-BE49-F238E27FC236}">
                <a16:creationId xmlns:a16="http://schemas.microsoft.com/office/drawing/2014/main" id="{51D6D8E3-ED52-4A44-9AB3-2027EAB74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81" y="6111553"/>
            <a:ext cx="1298443" cy="746448"/>
          </a:xfrm>
          <a:prstGeom prst="rect">
            <a:avLst/>
          </a:prstGeom>
        </p:spPr>
      </p:pic>
      <p:pic>
        <p:nvPicPr>
          <p:cNvPr id="11" name="Imagem 10">
            <a:extLst>
              <a:ext uri="{FF2B5EF4-FFF2-40B4-BE49-F238E27FC236}">
                <a16:creationId xmlns:a16="http://schemas.microsoft.com/office/drawing/2014/main" id="{52DBE592-F45D-4F36-83F3-BE81DE02C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827" y="5833819"/>
            <a:ext cx="2417430" cy="1266775"/>
          </a:xfrm>
          <a:prstGeom prst="rect">
            <a:avLst/>
          </a:prstGeom>
        </p:spPr>
      </p:pic>
      <p:pic>
        <p:nvPicPr>
          <p:cNvPr id="18" name="Imagem 17">
            <a:extLst>
              <a:ext uri="{FF2B5EF4-FFF2-40B4-BE49-F238E27FC236}">
                <a16:creationId xmlns:a16="http://schemas.microsoft.com/office/drawing/2014/main" id="{35DEEF0D-4821-41F1-A036-9B2F82A0B1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4578" y="5833820"/>
            <a:ext cx="2203691" cy="1266776"/>
          </a:xfrm>
          <a:prstGeom prst="rect">
            <a:avLst/>
          </a:prstGeom>
        </p:spPr>
      </p:pic>
    </p:spTree>
    <p:extLst>
      <p:ext uri="{BB962C8B-B14F-4D97-AF65-F5344CB8AC3E}">
        <p14:creationId xmlns:p14="http://schemas.microsoft.com/office/powerpoint/2010/main" val="420724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8F4A5-6F93-430B-903D-917D3ED175DC}"/>
              </a:ext>
            </a:extLst>
          </p:cNvPr>
          <p:cNvSpPr>
            <a:spLocks noGrp="1"/>
          </p:cNvSpPr>
          <p:nvPr>
            <p:ph type="title"/>
          </p:nvPr>
        </p:nvSpPr>
        <p:spPr>
          <a:xfrm>
            <a:off x="838199" y="235675"/>
            <a:ext cx="10515600" cy="1325563"/>
          </a:xfrm>
        </p:spPr>
        <p:txBody>
          <a:bodyPr/>
          <a:lstStyle/>
          <a:p>
            <a:r>
              <a:rPr lang="pt-PT" dirty="0"/>
              <a:t>Java RS232 </a:t>
            </a:r>
            <a:r>
              <a:rPr lang="pt-PT" dirty="0" err="1"/>
              <a:t>Monitorization</a:t>
            </a:r>
            <a:r>
              <a:rPr lang="pt-PT" dirty="0"/>
              <a:t> </a:t>
            </a:r>
            <a:r>
              <a:rPr lang="pt-PT" dirty="0" err="1"/>
              <a:t>System</a:t>
            </a:r>
            <a:endParaRPr lang="pt-PT" dirty="0"/>
          </a:p>
        </p:txBody>
      </p:sp>
      <p:pic>
        <p:nvPicPr>
          <p:cNvPr id="5" name="Marcador de Posição de Conteúdo 4">
            <a:extLst>
              <a:ext uri="{FF2B5EF4-FFF2-40B4-BE49-F238E27FC236}">
                <a16:creationId xmlns:a16="http://schemas.microsoft.com/office/drawing/2014/main" id="{7C1135D3-1BCF-4177-80AD-FBC199A930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588" y="1330325"/>
            <a:ext cx="11116823" cy="5292000"/>
          </a:xfrm>
        </p:spPr>
      </p:pic>
    </p:spTree>
    <p:extLst>
      <p:ext uri="{BB962C8B-B14F-4D97-AF65-F5344CB8AC3E}">
        <p14:creationId xmlns:p14="http://schemas.microsoft.com/office/powerpoint/2010/main" val="287936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50EEF-888F-4723-A014-22E1BC2F4A5D}"/>
              </a:ext>
            </a:extLst>
          </p:cNvPr>
          <p:cNvSpPr>
            <a:spLocks noGrp="1"/>
          </p:cNvSpPr>
          <p:nvPr>
            <p:ph type="title"/>
          </p:nvPr>
        </p:nvSpPr>
        <p:spPr>
          <a:xfrm>
            <a:off x="2875808" y="700213"/>
            <a:ext cx="4532146" cy="1325563"/>
          </a:xfrm>
        </p:spPr>
        <p:txBody>
          <a:bodyPr/>
          <a:lstStyle/>
          <a:p>
            <a:pPr algn="ctr"/>
            <a:r>
              <a:rPr lang="pt-PT" dirty="0" err="1">
                <a:latin typeface="Times New Roman" panose="02020603050405020304" pitchFamily="18" charset="0"/>
                <a:cs typeface="Times New Roman" panose="02020603050405020304" pitchFamily="18" charset="0"/>
              </a:rPr>
              <a:t>Backend</a:t>
            </a:r>
            <a:endParaRPr lang="en-US" dirty="0">
              <a:latin typeface="Times New Roman" panose="02020603050405020304" pitchFamily="18" charset="0"/>
              <a:cs typeface="Times New Roman" panose="02020603050405020304" pitchFamily="18" charset="0"/>
            </a:endParaRPr>
          </a:p>
        </p:txBody>
      </p:sp>
      <p:sp>
        <p:nvSpPr>
          <p:cNvPr id="4" name="Título 1">
            <a:extLst>
              <a:ext uri="{FF2B5EF4-FFF2-40B4-BE49-F238E27FC236}">
                <a16:creationId xmlns:a16="http://schemas.microsoft.com/office/drawing/2014/main" id="{C1303B94-C71C-4EAD-B9A6-54AD6BBF64FF}"/>
              </a:ext>
            </a:extLst>
          </p:cNvPr>
          <p:cNvSpPr txBox="1">
            <a:spLocks/>
          </p:cNvSpPr>
          <p:nvPr/>
        </p:nvSpPr>
        <p:spPr>
          <a:xfrm>
            <a:off x="7407954" y="700213"/>
            <a:ext cx="44148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PT" dirty="0" err="1">
                <a:latin typeface="Times New Roman" panose="02020603050405020304" pitchFamily="18" charset="0"/>
                <a:cs typeface="Times New Roman" panose="02020603050405020304" pitchFamily="18" charset="0"/>
              </a:rPr>
              <a:t>Frontend</a:t>
            </a:r>
            <a:endParaRPr lang="en-US" dirty="0">
              <a:latin typeface="Times New Roman" panose="02020603050405020304" pitchFamily="18" charset="0"/>
              <a:cs typeface="Times New Roman" panose="02020603050405020304" pitchFamily="18" charset="0"/>
            </a:endParaRPr>
          </a:p>
        </p:txBody>
      </p:sp>
      <p:sp>
        <p:nvSpPr>
          <p:cNvPr id="5" name="Marcador de Posição de Conteúdo 2">
            <a:extLst>
              <a:ext uri="{FF2B5EF4-FFF2-40B4-BE49-F238E27FC236}">
                <a16:creationId xmlns:a16="http://schemas.microsoft.com/office/drawing/2014/main" id="{24B7BDFF-4147-49AB-8DA3-59F5E00728EE}"/>
              </a:ext>
            </a:extLst>
          </p:cNvPr>
          <p:cNvSpPr txBox="1">
            <a:spLocks/>
          </p:cNvSpPr>
          <p:nvPr/>
        </p:nvSpPr>
        <p:spPr>
          <a:xfrm>
            <a:off x="12210685" y="2294666"/>
            <a:ext cx="950239"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26" name="Picture 2" descr="Resultado de imagem para html logo">
            <a:extLst>
              <a:ext uri="{FF2B5EF4-FFF2-40B4-BE49-F238E27FC236}">
                <a16:creationId xmlns:a16="http://schemas.microsoft.com/office/drawing/2014/main" id="{A31A1092-9A77-4775-AA2B-E139E7198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549" y="2201342"/>
            <a:ext cx="4077522" cy="15883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m para angular logo">
            <a:extLst>
              <a:ext uri="{FF2B5EF4-FFF2-40B4-BE49-F238E27FC236}">
                <a16:creationId xmlns:a16="http://schemas.microsoft.com/office/drawing/2014/main" id="{B43A1EA3-F71C-4075-BFB8-A023FE15C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713" b="36667"/>
          <a:stretch/>
        </p:blipFill>
        <p:spPr bwMode="auto">
          <a:xfrm>
            <a:off x="7946887" y="4940865"/>
            <a:ext cx="3842845" cy="10613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m para Mysql logo">
            <a:extLst>
              <a:ext uri="{FF2B5EF4-FFF2-40B4-BE49-F238E27FC236}">
                <a16:creationId xmlns:a16="http://schemas.microsoft.com/office/drawing/2014/main" id="{BDF9854A-050A-4CED-82D5-EC6F286A9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3313" y="1662716"/>
            <a:ext cx="2772000" cy="14336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php logo">
            <a:extLst>
              <a:ext uri="{FF2B5EF4-FFF2-40B4-BE49-F238E27FC236}">
                <a16:creationId xmlns:a16="http://schemas.microsoft.com/office/drawing/2014/main" id="{9EB0B84D-5623-4D5E-818C-760FA5E302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4727" y="4832225"/>
            <a:ext cx="3240000" cy="174951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a:extLst>
              <a:ext uri="{FF2B5EF4-FFF2-40B4-BE49-F238E27FC236}">
                <a16:creationId xmlns:a16="http://schemas.microsoft.com/office/drawing/2014/main" id="{75FDE7DA-A5BD-4313-B498-0471101C6914}"/>
              </a:ext>
            </a:extLst>
          </p:cNvPr>
          <p:cNvPicPr>
            <a:picLocks noChangeAspect="1"/>
          </p:cNvPicPr>
          <p:nvPr/>
        </p:nvPicPr>
        <p:blipFill rotWithShape="1">
          <a:blip r:embed="rId6">
            <a:alphaModFix/>
            <a:extLst>
              <a:ext uri="{28A0092B-C50C-407E-A947-70E740481C1C}">
                <a14:useLocalDpi xmlns:a14="http://schemas.microsoft.com/office/drawing/2010/main" val="0"/>
              </a:ext>
            </a:extLst>
          </a:blip>
          <a:srcRect l="29450" r="28616"/>
          <a:stretch/>
        </p:blipFill>
        <p:spPr>
          <a:xfrm>
            <a:off x="0" y="-1"/>
            <a:ext cx="2875808" cy="6858001"/>
          </a:xfrm>
          <a:prstGeom prst="rect">
            <a:avLst/>
          </a:prstGeom>
        </p:spPr>
      </p:pic>
      <p:cxnSp>
        <p:nvCxnSpPr>
          <p:cNvPr id="10" name="Conexão reta 9">
            <a:extLst>
              <a:ext uri="{FF2B5EF4-FFF2-40B4-BE49-F238E27FC236}">
                <a16:creationId xmlns:a16="http://schemas.microsoft.com/office/drawing/2014/main" id="{14688B32-A129-480C-AD26-9302D6E1518B}"/>
              </a:ext>
            </a:extLst>
          </p:cNvPr>
          <p:cNvCxnSpPr>
            <a:cxnSpLocks/>
          </p:cNvCxnSpPr>
          <p:nvPr/>
        </p:nvCxnSpPr>
        <p:spPr>
          <a:xfrm flipH="1">
            <a:off x="7407954" y="898071"/>
            <a:ext cx="7795" cy="5796643"/>
          </a:xfrm>
          <a:prstGeom prst="line">
            <a:avLst/>
          </a:prstGeom>
        </p:spPr>
        <p:style>
          <a:lnRef idx="3">
            <a:schemeClr val="dk1"/>
          </a:lnRef>
          <a:fillRef idx="0">
            <a:schemeClr val="dk1"/>
          </a:fillRef>
          <a:effectRef idx="2">
            <a:schemeClr val="dk1"/>
          </a:effectRef>
          <a:fontRef idx="minor">
            <a:schemeClr val="tx1"/>
          </a:fontRef>
        </p:style>
      </p:cxnSp>
      <p:sp>
        <p:nvSpPr>
          <p:cNvPr id="17" name="Título 1">
            <a:extLst>
              <a:ext uri="{FF2B5EF4-FFF2-40B4-BE49-F238E27FC236}">
                <a16:creationId xmlns:a16="http://schemas.microsoft.com/office/drawing/2014/main" id="{3FBB83F2-69DF-487A-8AC5-DA70F97E7D9A}"/>
              </a:ext>
            </a:extLst>
          </p:cNvPr>
          <p:cNvSpPr txBox="1">
            <a:spLocks/>
          </p:cNvSpPr>
          <p:nvPr/>
        </p:nvSpPr>
        <p:spPr>
          <a:xfrm>
            <a:off x="5049035" y="-199737"/>
            <a:ext cx="4532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PT" sz="5400" b="1" dirty="0">
                <a:latin typeface="Times New Roman" panose="02020603050405020304" pitchFamily="18" charset="0"/>
                <a:cs typeface="Times New Roman" panose="02020603050405020304" pitchFamily="18" charset="0"/>
              </a:rPr>
              <a:t>Website</a:t>
            </a:r>
            <a:endParaRPr lang="en-US" sz="5400" b="1" dirty="0">
              <a:latin typeface="Times New Roman" panose="02020603050405020304" pitchFamily="18" charset="0"/>
              <a:cs typeface="Times New Roman" panose="02020603050405020304" pitchFamily="18" charset="0"/>
            </a:endParaRPr>
          </a:p>
        </p:txBody>
      </p:sp>
      <p:pic>
        <p:nvPicPr>
          <p:cNvPr id="8" name="Imagem 7">
            <a:extLst>
              <a:ext uri="{FF2B5EF4-FFF2-40B4-BE49-F238E27FC236}">
                <a16:creationId xmlns:a16="http://schemas.microsoft.com/office/drawing/2014/main" id="{176ADD7B-4418-418F-A0C5-E7558A378CE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091" b="88961" l="8232" r="91159">
                        <a14:foregroundMark x1="19207" y1="42208" x2="19207" y2="42208"/>
                        <a14:foregroundMark x1="18598" y1="51299" x2="18598" y2="51299"/>
                        <a14:foregroundMark x1="17073" y1="70130" x2="17073" y2="70130"/>
                        <a14:foregroundMark x1="8232" y1="42208" x2="8232" y2="42208"/>
                        <a14:foregroundMark x1="46646" y1="52597" x2="46646" y2="52597"/>
                        <a14:foregroundMark x1="52134" y1="55195" x2="52134" y2="55195"/>
                        <a14:foregroundMark x1="57927" y1="53896" x2="57927" y2="53896"/>
                        <a14:foregroundMark x1="62805" y1="48701" x2="62805" y2="48701"/>
                        <a14:foregroundMark x1="69207" y1="50000" x2="69207" y2="50000"/>
                        <a14:foregroundMark x1="76220" y1="49351" x2="76220" y2="49351"/>
                        <a14:foregroundMark x1="80183" y1="53896" x2="80183" y2="53896"/>
                        <a14:foregroundMark x1="82927" y1="51299" x2="82927" y2="51299"/>
                        <a14:foregroundMark x1="82927" y1="37662" x2="82927" y2="37662"/>
                        <a14:foregroundMark x1="91159" y1="46753" x2="91159" y2="46753"/>
                        <a14:backgroundMark x1="34146" y1="21429" x2="60366" y2="29870"/>
                      </a14:backgroundRemoval>
                    </a14:imgEffect>
                  </a14:imgLayer>
                </a14:imgProps>
              </a:ext>
              <a:ext uri="{28A0092B-C50C-407E-A947-70E740481C1C}">
                <a14:useLocalDpi xmlns:a14="http://schemas.microsoft.com/office/drawing/2010/main" val="0"/>
              </a:ext>
            </a:extLst>
          </a:blip>
          <a:stretch>
            <a:fillRect/>
          </a:stretch>
        </p:blipFill>
        <p:spPr>
          <a:xfrm>
            <a:off x="3672627" y="3230864"/>
            <a:ext cx="3124200" cy="1466850"/>
          </a:xfrm>
          <a:prstGeom prst="rect">
            <a:avLst/>
          </a:prstGeom>
        </p:spPr>
      </p:pic>
    </p:spTree>
    <p:extLst>
      <p:ext uri="{BB962C8B-B14F-4D97-AF65-F5344CB8AC3E}">
        <p14:creationId xmlns:p14="http://schemas.microsoft.com/office/powerpoint/2010/main" val="388910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F3854-ADEC-41B8-AA7A-14ABC10F6393}"/>
              </a:ext>
            </a:extLst>
          </p:cNvPr>
          <p:cNvSpPr>
            <a:spLocks noGrp="1"/>
          </p:cNvSpPr>
          <p:nvPr>
            <p:ph type="title"/>
          </p:nvPr>
        </p:nvSpPr>
        <p:spPr>
          <a:xfrm>
            <a:off x="838199" y="79375"/>
            <a:ext cx="10515600" cy="1325563"/>
          </a:xfrm>
        </p:spPr>
        <p:txBody>
          <a:bodyPr/>
          <a:lstStyle/>
          <a:p>
            <a:r>
              <a:rPr lang="en-US" dirty="0"/>
              <a:t>SPRINTS</a:t>
            </a:r>
          </a:p>
        </p:txBody>
      </p:sp>
      <p:pic>
        <p:nvPicPr>
          <p:cNvPr id="6" name="Imagem 5">
            <a:extLst>
              <a:ext uri="{FF2B5EF4-FFF2-40B4-BE49-F238E27FC236}">
                <a16:creationId xmlns:a16="http://schemas.microsoft.com/office/drawing/2014/main" id="{71AA095A-4351-4CFF-9E70-B6A519791FA0}"/>
              </a:ext>
            </a:extLst>
          </p:cNvPr>
          <p:cNvPicPr>
            <a:picLocks noChangeAspect="1"/>
          </p:cNvPicPr>
          <p:nvPr/>
        </p:nvPicPr>
        <p:blipFill rotWithShape="1">
          <a:blip r:embed="rId2"/>
          <a:srcRect l="-421" r="9293"/>
          <a:stretch/>
        </p:blipFill>
        <p:spPr>
          <a:xfrm>
            <a:off x="885825" y="1090613"/>
            <a:ext cx="11093054" cy="828675"/>
          </a:xfrm>
          <a:prstGeom prst="rect">
            <a:avLst/>
          </a:prstGeom>
        </p:spPr>
      </p:pic>
      <p:pic>
        <p:nvPicPr>
          <p:cNvPr id="7" name="Imagem 6">
            <a:extLst>
              <a:ext uri="{FF2B5EF4-FFF2-40B4-BE49-F238E27FC236}">
                <a16:creationId xmlns:a16="http://schemas.microsoft.com/office/drawing/2014/main" id="{3CFFB626-CECB-44AD-AE55-6959BF7B5BB4}"/>
              </a:ext>
            </a:extLst>
          </p:cNvPr>
          <p:cNvPicPr>
            <a:picLocks noChangeAspect="1"/>
          </p:cNvPicPr>
          <p:nvPr/>
        </p:nvPicPr>
        <p:blipFill rotWithShape="1">
          <a:blip r:embed="rId3"/>
          <a:srcRect l="61" r="5462"/>
          <a:stretch/>
        </p:blipFill>
        <p:spPr>
          <a:xfrm>
            <a:off x="937022" y="2238375"/>
            <a:ext cx="11041857" cy="1409700"/>
          </a:xfrm>
          <a:prstGeom prst="rect">
            <a:avLst/>
          </a:prstGeom>
        </p:spPr>
      </p:pic>
      <p:pic>
        <p:nvPicPr>
          <p:cNvPr id="9" name="Imagem 8">
            <a:extLst>
              <a:ext uri="{FF2B5EF4-FFF2-40B4-BE49-F238E27FC236}">
                <a16:creationId xmlns:a16="http://schemas.microsoft.com/office/drawing/2014/main" id="{F476D4CB-C9ED-4615-9A1F-FAABD8063B96}"/>
              </a:ext>
            </a:extLst>
          </p:cNvPr>
          <p:cNvPicPr>
            <a:picLocks noChangeAspect="1"/>
          </p:cNvPicPr>
          <p:nvPr/>
        </p:nvPicPr>
        <p:blipFill rotWithShape="1">
          <a:blip r:embed="rId4"/>
          <a:srcRect r="9433" b="2208"/>
          <a:stretch/>
        </p:blipFill>
        <p:spPr>
          <a:xfrm>
            <a:off x="937021" y="3514725"/>
            <a:ext cx="11041857" cy="447675"/>
          </a:xfrm>
          <a:prstGeom prst="rect">
            <a:avLst/>
          </a:prstGeom>
        </p:spPr>
      </p:pic>
      <p:pic>
        <p:nvPicPr>
          <p:cNvPr id="12" name="Imagem 11">
            <a:extLst>
              <a:ext uri="{FF2B5EF4-FFF2-40B4-BE49-F238E27FC236}">
                <a16:creationId xmlns:a16="http://schemas.microsoft.com/office/drawing/2014/main" id="{CEFE9D83-293A-473B-B1BE-65FF2DD217D3}"/>
              </a:ext>
            </a:extLst>
          </p:cNvPr>
          <p:cNvPicPr>
            <a:picLocks noChangeAspect="1"/>
          </p:cNvPicPr>
          <p:nvPr/>
        </p:nvPicPr>
        <p:blipFill rotWithShape="1">
          <a:blip r:embed="rId5"/>
          <a:srcRect r="9433"/>
          <a:stretch/>
        </p:blipFill>
        <p:spPr>
          <a:xfrm>
            <a:off x="937021" y="4368461"/>
            <a:ext cx="11041857" cy="1023105"/>
          </a:xfrm>
          <a:prstGeom prst="rect">
            <a:avLst/>
          </a:prstGeom>
        </p:spPr>
      </p:pic>
      <p:pic>
        <p:nvPicPr>
          <p:cNvPr id="14" name="Imagem 13">
            <a:extLst>
              <a:ext uri="{FF2B5EF4-FFF2-40B4-BE49-F238E27FC236}">
                <a16:creationId xmlns:a16="http://schemas.microsoft.com/office/drawing/2014/main" id="{9AD28B89-663E-4E66-93D2-0D66E9C71052}"/>
              </a:ext>
            </a:extLst>
          </p:cNvPr>
          <p:cNvPicPr>
            <a:picLocks noChangeAspect="1"/>
          </p:cNvPicPr>
          <p:nvPr/>
        </p:nvPicPr>
        <p:blipFill rotWithShape="1">
          <a:blip r:embed="rId6"/>
          <a:srcRect r="7996" b="52499"/>
          <a:stretch/>
        </p:blipFill>
        <p:spPr>
          <a:xfrm>
            <a:off x="937021" y="5286376"/>
            <a:ext cx="11041857" cy="723900"/>
          </a:xfrm>
          <a:prstGeom prst="rect">
            <a:avLst/>
          </a:prstGeom>
        </p:spPr>
      </p:pic>
      <p:pic>
        <p:nvPicPr>
          <p:cNvPr id="15" name="Imagem 14">
            <a:extLst>
              <a:ext uri="{FF2B5EF4-FFF2-40B4-BE49-F238E27FC236}">
                <a16:creationId xmlns:a16="http://schemas.microsoft.com/office/drawing/2014/main" id="{A50E1637-2B05-47B5-955A-DB93D10F0242}"/>
              </a:ext>
            </a:extLst>
          </p:cNvPr>
          <p:cNvPicPr>
            <a:picLocks noChangeAspect="1"/>
          </p:cNvPicPr>
          <p:nvPr/>
        </p:nvPicPr>
        <p:blipFill rotWithShape="1">
          <a:blip r:embed="rId6"/>
          <a:srcRect t="70624" r="7997" b="4376"/>
          <a:stretch/>
        </p:blipFill>
        <p:spPr>
          <a:xfrm>
            <a:off x="937021" y="6000752"/>
            <a:ext cx="11041857" cy="380998"/>
          </a:xfrm>
          <a:prstGeom prst="rect">
            <a:avLst/>
          </a:prstGeom>
        </p:spPr>
      </p:pic>
      <p:sp>
        <p:nvSpPr>
          <p:cNvPr id="16" name="Chaveta à esquerda 15">
            <a:extLst>
              <a:ext uri="{FF2B5EF4-FFF2-40B4-BE49-F238E27FC236}">
                <a16:creationId xmlns:a16="http://schemas.microsoft.com/office/drawing/2014/main" id="{B59BF462-E9FE-4C29-A62C-C1608A3FB67D}"/>
              </a:ext>
            </a:extLst>
          </p:cNvPr>
          <p:cNvSpPr/>
          <p:nvPr/>
        </p:nvSpPr>
        <p:spPr>
          <a:xfrm>
            <a:off x="709611" y="1002506"/>
            <a:ext cx="209550" cy="98583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pt-PT" b="1" dirty="0"/>
          </a:p>
        </p:txBody>
      </p:sp>
      <p:sp>
        <p:nvSpPr>
          <p:cNvPr id="17" name="Chaveta à esquerda 16">
            <a:extLst>
              <a:ext uri="{FF2B5EF4-FFF2-40B4-BE49-F238E27FC236}">
                <a16:creationId xmlns:a16="http://schemas.microsoft.com/office/drawing/2014/main" id="{3586F73E-E308-47E7-A78C-D9CAC38D3B5B}"/>
              </a:ext>
            </a:extLst>
          </p:cNvPr>
          <p:cNvSpPr/>
          <p:nvPr/>
        </p:nvSpPr>
        <p:spPr>
          <a:xfrm>
            <a:off x="676275" y="2158036"/>
            <a:ext cx="209550" cy="18720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pt-PT" b="1" dirty="0"/>
          </a:p>
        </p:txBody>
      </p:sp>
      <p:sp>
        <p:nvSpPr>
          <p:cNvPr id="18" name="Chaveta à esquerda 17">
            <a:extLst>
              <a:ext uri="{FF2B5EF4-FFF2-40B4-BE49-F238E27FC236}">
                <a16:creationId xmlns:a16="http://schemas.microsoft.com/office/drawing/2014/main" id="{5E15BD18-957D-4827-A5C4-306AD91E97E7}"/>
              </a:ext>
            </a:extLst>
          </p:cNvPr>
          <p:cNvSpPr/>
          <p:nvPr/>
        </p:nvSpPr>
        <p:spPr>
          <a:xfrm>
            <a:off x="671511" y="4291879"/>
            <a:ext cx="209550" cy="21600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pt-PT" b="1" dirty="0"/>
          </a:p>
        </p:txBody>
      </p:sp>
      <p:sp>
        <p:nvSpPr>
          <p:cNvPr id="19" name="CaixaDeTexto 18">
            <a:extLst>
              <a:ext uri="{FF2B5EF4-FFF2-40B4-BE49-F238E27FC236}">
                <a16:creationId xmlns:a16="http://schemas.microsoft.com/office/drawing/2014/main" id="{7650FA69-0CE5-4A7D-864A-4FE6EB164E04}"/>
              </a:ext>
            </a:extLst>
          </p:cNvPr>
          <p:cNvSpPr txBox="1"/>
          <p:nvPr/>
        </p:nvSpPr>
        <p:spPr>
          <a:xfrm>
            <a:off x="61911" y="1139637"/>
            <a:ext cx="800100" cy="653086"/>
          </a:xfrm>
          <a:prstGeom prst="rect">
            <a:avLst/>
          </a:prstGeom>
          <a:noFill/>
        </p:spPr>
        <p:txBody>
          <a:bodyPr wrap="square" rtlCol="0">
            <a:spAutoFit/>
          </a:bodyPr>
          <a:lstStyle/>
          <a:p>
            <a:pPr algn="ctr"/>
            <a:r>
              <a:rPr lang="pt-PT" dirty="0"/>
              <a:t>Sprint 1</a:t>
            </a:r>
          </a:p>
        </p:txBody>
      </p:sp>
      <p:sp>
        <p:nvSpPr>
          <p:cNvPr id="20" name="CaixaDeTexto 19">
            <a:extLst>
              <a:ext uri="{FF2B5EF4-FFF2-40B4-BE49-F238E27FC236}">
                <a16:creationId xmlns:a16="http://schemas.microsoft.com/office/drawing/2014/main" id="{C0742A8A-4978-40AE-A0B4-1137FE527758}"/>
              </a:ext>
            </a:extLst>
          </p:cNvPr>
          <p:cNvSpPr txBox="1"/>
          <p:nvPr/>
        </p:nvSpPr>
        <p:spPr>
          <a:xfrm>
            <a:off x="-23814" y="2767493"/>
            <a:ext cx="800100" cy="646331"/>
          </a:xfrm>
          <a:prstGeom prst="rect">
            <a:avLst/>
          </a:prstGeom>
          <a:noFill/>
        </p:spPr>
        <p:txBody>
          <a:bodyPr wrap="square" rtlCol="0">
            <a:spAutoFit/>
          </a:bodyPr>
          <a:lstStyle/>
          <a:p>
            <a:pPr algn="ctr"/>
            <a:r>
              <a:rPr lang="pt-PT" dirty="0"/>
              <a:t>Sprint 2</a:t>
            </a:r>
          </a:p>
        </p:txBody>
      </p:sp>
      <p:sp>
        <p:nvSpPr>
          <p:cNvPr id="21" name="CaixaDeTexto 20">
            <a:extLst>
              <a:ext uri="{FF2B5EF4-FFF2-40B4-BE49-F238E27FC236}">
                <a16:creationId xmlns:a16="http://schemas.microsoft.com/office/drawing/2014/main" id="{B7323EF7-4717-4E53-9AE0-A1C185516A86}"/>
              </a:ext>
            </a:extLst>
          </p:cNvPr>
          <p:cNvSpPr txBox="1"/>
          <p:nvPr/>
        </p:nvSpPr>
        <p:spPr>
          <a:xfrm>
            <a:off x="38098" y="5008558"/>
            <a:ext cx="800100" cy="646331"/>
          </a:xfrm>
          <a:prstGeom prst="rect">
            <a:avLst/>
          </a:prstGeom>
          <a:noFill/>
        </p:spPr>
        <p:txBody>
          <a:bodyPr wrap="square" rtlCol="0">
            <a:spAutoFit/>
          </a:bodyPr>
          <a:lstStyle/>
          <a:p>
            <a:pPr algn="ctr"/>
            <a:r>
              <a:rPr lang="pt-PT" dirty="0"/>
              <a:t>Sprint 3</a:t>
            </a:r>
          </a:p>
        </p:txBody>
      </p:sp>
    </p:spTree>
    <p:extLst>
      <p:ext uri="{BB962C8B-B14F-4D97-AF65-F5344CB8AC3E}">
        <p14:creationId xmlns:p14="http://schemas.microsoft.com/office/powerpoint/2010/main" val="13690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DB05966-7EBD-4642-9185-D52AFF5E2798}"/>
              </a:ext>
            </a:extLst>
          </p:cNvPr>
          <p:cNvPicPr>
            <a:picLocks noChangeAspect="1"/>
          </p:cNvPicPr>
          <p:nvPr/>
        </p:nvPicPr>
        <p:blipFill rotWithShape="1">
          <a:blip r:embed="rId2">
            <a:extLst>
              <a:ext uri="{28A0092B-C50C-407E-A947-70E740481C1C}">
                <a14:useLocalDpi xmlns:a14="http://schemas.microsoft.com/office/drawing/2010/main" val="0"/>
              </a:ext>
            </a:extLst>
          </a:blip>
          <a:srcRect t="30991" b="30730"/>
          <a:stretch/>
        </p:blipFill>
        <p:spPr>
          <a:xfrm>
            <a:off x="-1" y="10"/>
            <a:ext cx="12192001" cy="4666928"/>
          </a:xfrm>
          <a:prstGeom prst="rect">
            <a:avLst/>
          </a:prstGeom>
        </p:spPr>
      </p:pic>
      <p:pic>
        <p:nvPicPr>
          <p:cNvPr id="16" name="Picture 15">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Oval 17">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Posição de Conteúdo 3">
            <a:extLst>
              <a:ext uri="{FF2B5EF4-FFF2-40B4-BE49-F238E27FC236}">
                <a16:creationId xmlns:a16="http://schemas.microsoft.com/office/drawing/2014/main" id="{0640CBA7-4F50-40D7-A99F-90826508CFA0}"/>
              </a:ext>
            </a:extLst>
          </p:cNvPr>
          <p:cNvSpPr>
            <a:spLocks noGrp="1"/>
          </p:cNvSpPr>
          <p:nvPr>
            <p:ph idx="1"/>
          </p:nvPr>
        </p:nvSpPr>
        <p:spPr>
          <a:xfrm>
            <a:off x="1009651" y="4551037"/>
            <a:ext cx="10387008" cy="1509935"/>
          </a:xfrm>
        </p:spPr>
        <p:txBody>
          <a:bodyPr anchor="ctr">
            <a:noAutofit/>
          </a:bodyPr>
          <a:lstStyle/>
          <a:p>
            <a:pPr marL="0" indent="0">
              <a:buNone/>
            </a:pPr>
            <a:r>
              <a:rPr lang="pt-PT" sz="5400" b="1" dirty="0" err="1">
                <a:solidFill>
                  <a:srgbClr val="B7825A"/>
                </a:solidFill>
              </a:rPr>
              <a:t>Now</a:t>
            </a:r>
            <a:r>
              <a:rPr lang="pt-PT" sz="5400" b="1" dirty="0">
                <a:solidFill>
                  <a:srgbClr val="B7825A"/>
                </a:solidFill>
              </a:rPr>
              <a:t> </a:t>
            </a:r>
            <a:r>
              <a:rPr lang="pt-PT" sz="5400" b="1" dirty="0" err="1">
                <a:solidFill>
                  <a:srgbClr val="B7825A"/>
                </a:solidFill>
              </a:rPr>
              <a:t>we’ll</a:t>
            </a:r>
            <a:r>
              <a:rPr lang="pt-PT" sz="5400" b="1" dirty="0">
                <a:solidFill>
                  <a:srgbClr val="B7825A"/>
                </a:solidFill>
              </a:rPr>
              <a:t> show </a:t>
            </a:r>
            <a:r>
              <a:rPr lang="pt-PT" sz="5400" b="1" dirty="0" err="1">
                <a:solidFill>
                  <a:srgbClr val="B7825A"/>
                </a:solidFill>
              </a:rPr>
              <a:t>the</a:t>
            </a:r>
            <a:r>
              <a:rPr lang="pt-PT" sz="5400" b="1" dirty="0">
                <a:solidFill>
                  <a:srgbClr val="B7825A"/>
                </a:solidFill>
              </a:rPr>
              <a:t> </a:t>
            </a:r>
            <a:r>
              <a:rPr lang="pt-PT" sz="5400" b="1" dirty="0" err="1">
                <a:solidFill>
                  <a:srgbClr val="B7825A"/>
                </a:solidFill>
              </a:rPr>
              <a:t>actual</a:t>
            </a:r>
            <a:r>
              <a:rPr lang="pt-PT" sz="5400" b="1" dirty="0">
                <a:solidFill>
                  <a:srgbClr val="B7825A"/>
                </a:solidFill>
              </a:rPr>
              <a:t> </a:t>
            </a:r>
            <a:r>
              <a:rPr lang="pt-PT" sz="5400" b="1" dirty="0" err="1">
                <a:solidFill>
                  <a:srgbClr val="B7825A"/>
                </a:solidFill>
              </a:rPr>
              <a:t>project</a:t>
            </a:r>
            <a:endParaRPr lang="pt-PT" sz="5400" b="1" dirty="0">
              <a:solidFill>
                <a:srgbClr val="B7825A"/>
              </a:solidFill>
            </a:endParaRPr>
          </a:p>
        </p:txBody>
      </p:sp>
    </p:spTree>
    <p:extLst>
      <p:ext uri="{BB962C8B-B14F-4D97-AF65-F5344CB8AC3E}">
        <p14:creationId xmlns:p14="http://schemas.microsoft.com/office/powerpoint/2010/main" val="3598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D33D2-F6D7-4D13-9261-8505A2F1CEDB}"/>
              </a:ext>
            </a:extLst>
          </p:cNvPr>
          <p:cNvSpPr>
            <a:spLocks noGrp="1"/>
          </p:cNvSpPr>
          <p:nvPr>
            <p:ph type="title"/>
          </p:nvPr>
        </p:nvSpPr>
        <p:spPr>
          <a:xfrm>
            <a:off x="1803662" y="5118754"/>
            <a:ext cx="8584676" cy="1044301"/>
          </a:xfrm>
        </p:spPr>
        <p:txBody>
          <a:bodyPr vert="horz" lIns="91440" tIns="45720" rIns="91440" bIns="45720" rtlCol="0" anchor="t">
            <a:normAutofit/>
          </a:bodyPr>
          <a:lstStyle/>
          <a:p>
            <a:pPr algn="ctr"/>
            <a:r>
              <a:rPr lang="en-US" sz="4800"/>
              <a:t>Dificulties </a:t>
            </a:r>
          </a:p>
        </p:txBody>
      </p:sp>
      <p:sp>
        <p:nvSpPr>
          <p:cNvPr id="13" name="Oval 12">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14">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0" descr="Resultado de imagem para angular logo">
            <a:extLst>
              <a:ext uri="{FF2B5EF4-FFF2-40B4-BE49-F238E27FC236}">
                <a16:creationId xmlns:a16="http://schemas.microsoft.com/office/drawing/2014/main" id="{FDC94E6A-A8B5-4FCF-9C1B-7756050EDA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713" b="36667"/>
          <a:stretch/>
        </p:blipFill>
        <p:spPr bwMode="auto">
          <a:xfrm>
            <a:off x="1077829" y="2164174"/>
            <a:ext cx="2606813" cy="720000"/>
          </a:xfrm>
          <a:prstGeom prst="rect">
            <a:avLst/>
          </a:prstGeom>
          <a:noFill/>
          <a:extLst>
            <a:ext uri="{909E8E84-426E-40DD-AFC4-6F175D3DCCD1}">
              <a14:hiddenFill xmlns:a14="http://schemas.microsoft.com/office/drawing/2010/main">
                <a:solidFill>
                  <a:srgbClr val="FFFFFF"/>
                </a:solidFill>
              </a14:hiddenFill>
            </a:ext>
          </a:extLst>
        </p:spPr>
      </p:pic>
      <p:sp>
        <p:nvSpPr>
          <p:cNvPr id="24" name="Oval 16">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8">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C60DBEAE-B82B-41ED-8C44-055299D1C689}"/>
              </a:ext>
            </a:extLst>
          </p:cNvPr>
          <p:cNvPicPr>
            <a:picLocks noChangeAspect="1"/>
          </p:cNvPicPr>
          <p:nvPr/>
        </p:nvPicPr>
        <p:blipFill rotWithShape="1">
          <a:blip r:embed="rId3"/>
          <a:srcRect l="1898" r="2023"/>
          <a:stretch/>
        </p:blipFill>
        <p:spPr>
          <a:xfrm>
            <a:off x="4933951" y="1678174"/>
            <a:ext cx="2219324" cy="1692000"/>
          </a:xfrm>
          <a:prstGeom prst="rect">
            <a:avLst/>
          </a:prstGeom>
          <a:ln>
            <a:noFill/>
          </a:ln>
          <a:effectLst>
            <a:softEdge rad="112500"/>
          </a:effectLst>
        </p:spPr>
      </p:pic>
      <p:sp>
        <p:nvSpPr>
          <p:cNvPr id="21" name="Oval 20">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m 7">
            <a:extLst>
              <a:ext uri="{FF2B5EF4-FFF2-40B4-BE49-F238E27FC236}">
                <a16:creationId xmlns:a16="http://schemas.microsoft.com/office/drawing/2014/main" id="{75676EA8-666F-4560-9765-B17B6BEB9443}"/>
              </a:ext>
            </a:extLst>
          </p:cNvPr>
          <p:cNvPicPr>
            <a:picLocks noChangeAspect="1"/>
          </p:cNvPicPr>
          <p:nvPr/>
        </p:nvPicPr>
        <p:blipFill rotWithShape="1">
          <a:blip r:embed="rId4">
            <a:extLst>
              <a:ext uri="{28A0092B-C50C-407E-A947-70E740481C1C}">
                <a14:useLocalDpi xmlns:a14="http://schemas.microsoft.com/office/drawing/2010/main" val="0"/>
              </a:ext>
            </a:extLst>
          </a:blip>
          <a:srcRect b="29381"/>
          <a:stretch/>
        </p:blipFill>
        <p:spPr>
          <a:xfrm>
            <a:off x="8579270" y="2126481"/>
            <a:ext cx="2462990" cy="713131"/>
          </a:xfrm>
          <a:prstGeom prst="rect">
            <a:avLst/>
          </a:prstGeom>
        </p:spPr>
      </p:pic>
    </p:spTree>
    <p:extLst>
      <p:ext uri="{BB962C8B-B14F-4D97-AF65-F5344CB8AC3E}">
        <p14:creationId xmlns:p14="http://schemas.microsoft.com/office/powerpoint/2010/main" val="958180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6D166-B67A-4AAE-9A66-B17F1B291FFC}"/>
              </a:ext>
            </a:extLst>
          </p:cNvPr>
          <p:cNvSpPr>
            <a:spLocks noGrp="1"/>
          </p:cNvSpPr>
          <p:nvPr>
            <p:ph type="title"/>
          </p:nvPr>
        </p:nvSpPr>
        <p:spPr>
          <a:xfrm>
            <a:off x="6657975" y="2222500"/>
            <a:ext cx="4695824" cy="1635125"/>
          </a:xfrm>
        </p:spPr>
        <p:txBody>
          <a:bodyPr>
            <a:normAutofit/>
          </a:bodyPr>
          <a:lstStyle/>
          <a:p>
            <a:pPr algn="ctr"/>
            <a:r>
              <a:rPr lang="pt-PT" sz="5400" dirty="0" err="1">
                <a:latin typeface="Times New Roman" panose="02020603050405020304" pitchFamily="18" charset="0"/>
                <a:cs typeface="Times New Roman" panose="02020603050405020304" pitchFamily="18" charset="0"/>
              </a:rPr>
              <a:t>Thank</a:t>
            </a:r>
            <a:r>
              <a:rPr lang="pt-PT" sz="5400" dirty="0">
                <a:latin typeface="Times New Roman" panose="02020603050405020304" pitchFamily="18" charset="0"/>
                <a:cs typeface="Times New Roman" panose="02020603050405020304" pitchFamily="18" charset="0"/>
              </a:rPr>
              <a:t> </a:t>
            </a:r>
            <a:r>
              <a:rPr lang="pt-PT" sz="5400" dirty="0" err="1">
                <a:latin typeface="Times New Roman" panose="02020603050405020304" pitchFamily="18" charset="0"/>
                <a:cs typeface="Times New Roman" panose="02020603050405020304" pitchFamily="18" charset="0"/>
              </a:rPr>
              <a:t>You</a:t>
            </a:r>
            <a:r>
              <a:rPr lang="pt-PT" sz="5400" dirty="0">
                <a:latin typeface="Times New Roman" panose="02020603050405020304" pitchFamily="18" charset="0"/>
                <a:cs typeface="Times New Roman" panose="02020603050405020304" pitchFamily="18" charset="0"/>
              </a:rPr>
              <a:t>!</a:t>
            </a:r>
            <a:endParaRPr lang="en-US" sz="5400" dirty="0">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98E13238-E678-4AD7-979E-0DC2AB6AB399}"/>
              </a:ext>
            </a:extLst>
          </p:cNvPr>
          <p:cNvSpPr>
            <a:spLocks noGrp="1"/>
          </p:cNvSpPr>
          <p:nvPr>
            <p:ph idx="1"/>
          </p:nvPr>
        </p:nvSpPr>
        <p:spPr>
          <a:xfrm>
            <a:off x="6657975" y="3848100"/>
            <a:ext cx="4695824" cy="1385887"/>
          </a:xfrm>
        </p:spPr>
        <p:txBody>
          <a:bodyPr/>
          <a:lstStyle/>
          <a:p>
            <a:pPr marL="0" indent="0" algn="ctr">
              <a:buNone/>
            </a:pPr>
            <a:r>
              <a:rPr lang="pt-PT" dirty="0" err="1"/>
              <a:t>Any</a:t>
            </a:r>
            <a:r>
              <a:rPr lang="pt-PT" dirty="0"/>
              <a:t> </a:t>
            </a:r>
            <a:r>
              <a:rPr lang="pt-PT" dirty="0" err="1"/>
              <a:t>Questions</a:t>
            </a:r>
            <a:r>
              <a:rPr lang="pt-PT" dirty="0"/>
              <a:t>?</a:t>
            </a:r>
            <a:endParaRPr lang="en-US" dirty="0"/>
          </a:p>
        </p:txBody>
      </p:sp>
      <p:pic>
        <p:nvPicPr>
          <p:cNvPr id="4" name="Imagem 3">
            <a:extLst>
              <a:ext uri="{FF2B5EF4-FFF2-40B4-BE49-F238E27FC236}">
                <a16:creationId xmlns:a16="http://schemas.microsoft.com/office/drawing/2014/main" id="{43C71FA1-4A06-477A-AA94-E8231B33095F}"/>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557" r="5785"/>
          <a:stretch/>
        </p:blipFill>
        <p:spPr>
          <a:xfrm>
            <a:off x="-305" y="-1"/>
            <a:ext cx="6423053" cy="6858001"/>
          </a:xfrm>
          <a:prstGeom prst="rect">
            <a:avLst/>
          </a:prstGeom>
        </p:spPr>
      </p:pic>
    </p:spTree>
    <p:extLst>
      <p:ext uri="{BB962C8B-B14F-4D97-AF65-F5344CB8AC3E}">
        <p14:creationId xmlns:p14="http://schemas.microsoft.com/office/powerpoint/2010/main" val="237135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54D3079-8E43-417F-ACA9-51B3B50E5D58}"/>
              </a:ext>
            </a:extLst>
          </p:cNvPr>
          <p:cNvSpPr>
            <a:spLocks noGrp="1"/>
          </p:cNvSpPr>
          <p:nvPr>
            <p:ph type="title"/>
          </p:nvPr>
        </p:nvSpPr>
        <p:spPr>
          <a:xfrm>
            <a:off x="3004456" y="365125"/>
            <a:ext cx="8349344" cy="1325563"/>
          </a:xfrm>
        </p:spPr>
        <p:txBody>
          <a:bodyPr/>
          <a:lstStyle/>
          <a:p>
            <a:r>
              <a:rPr lang="pt-PT" dirty="0">
                <a:latin typeface="Times New Roman" panose="02020603050405020304" pitchFamily="18" charset="0"/>
                <a:cs typeface="Times New Roman" panose="02020603050405020304" pitchFamily="18" charset="0"/>
              </a:rPr>
              <a:t>OUR GOAL</a:t>
            </a:r>
            <a:endParaRPr lang="en-US" dirty="0">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234E230A-130F-4AD3-AD6D-F637C8F25860}"/>
              </a:ext>
            </a:extLst>
          </p:cNvPr>
          <p:cNvSpPr>
            <a:spLocks noGrp="1"/>
          </p:cNvSpPr>
          <p:nvPr>
            <p:ph idx="1"/>
          </p:nvPr>
        </p:nvSpPr>
        <p:spPr>
          <a:xfrm>
            <a:off x="3105148" y="2143125"/>
            <a:ext cx="8248651" cy="4033838"/>
          </a:xfrm>
        </p:spPr>
        <p:txBody>
          <a:bodyPr>
            <a:normAutofit/>
          </a:bodyPr>
          <a:lstStyle/>
          <a:p>
            <a:pPr marL="0" indent="0" algn="just">
              <a:buNone/>
            </a:pPr>
            <a:r>
              <a:rPr lang="en-US" sz="4000" dirty="0">
                <a:latin typeface="Times New Roman" panose="02020603050405020304" pitchFamily="18" charset="0"/>
                <a:cs typeface="Times New Roman" panose="02020603050405020304" pitchFamily="18" charset="0"/>
              </a:rPr>
              <a:t>An internet based data logging framework that provides data collected by a set of sensor units at the manufacturing plant of </a:t>
            </a:r>
            <a:r>
              <a:rPr lang="en-US" sz="4000" dirty="0" err="1">
                <a:latin typeface="Times New Roman" panose="02020603050405020304" pitchFamily="18" charset="0"/>
                <a:cs typeface="Times New Roman" panose="02020603050405020304" pitchFamily="18" charset="0"/>
              </a:rPr>
              <a:t>Cartonagem</a:t>
            </a:r>
            <a:r>
              <a:rPr lang="en-US" sz="4000" dirty="0">
                <a:latin typeface="Times New Roman" panose="02020603050405020304" pitchFamily="18" charset="0"/>
                <a:cs typeface="Times New Roman" panose="02020603050405020304" pitchFamily="18" charset="0"/>
              </a:rPr>
              <a:t> Trindade.</a:t>
            </a:r>
          </a:p>
        </p:txBody>
      </p:sp>
      <p:pic>
        <p:nvPicPr>
          <p:cNvPr id="4" name="Imagem 3">
            <a:extLst>
              <a:ext uri="{FF2B5EF4-FFF2-40B4-BE49-F238E27FC236}">
                <a16:creationId xmlns:a16="http://schemas.microsoft.com/office/drawing/2014/main" id="{9182C6C4-FB2A-4145-9186-84099A2F0F2B}"/>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9450" r="28616"/>
          <a:stretch/>
        </p:blipFill>
        <p:spPr>
          <a:xfrm>
            <a:off x="0" y="-1"/>
            <a:ext cx="2875808" cy="6858001"/>
          </a:xfrm>
          <a:prstGeom prst="rect">
            <a:avLst/>
          </a:prstGeom>
        </p:spPr>
      </p:pic>
    </p:spTree>
    <p:extLst>
      <p:ext uri="{BB962C8B-B14F-4D97-AF65-F5344CB8AC3E}">
        <p14:creationId xmlns:p14="http://schemas.microsoft.com/office/powerpoint/2010/main" val="157138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4457A2-028F-435D-8664-85CF9B3CB21B}"/>
              </a:ext>
            </a:extLst>
          </p:cNvPr>
          <p:cNvSpPr>
            <a:spLocks noGrp="1"/>
          </p:cNvSpPr>
          <p:nvPr>
            <p:ph type="title"/>
          </p:nvPr>
        </p:nvSpPr>
        <p:spPr>
          <a:xfrm>
            <a:off x="3004456" y="365125"/>
            <a:ext cx="8349344" cy="1325563"/>
          </a:xfrm>
        </p:spPr>
        <p:txBody>
          <a:bodyPr/>
          <a:lstStyle/>
          <a:p>
            <a:r>
              <a:rPr lang="pt-PT" dirty="0">
                <a:latin typeface="Times New Roman" panose="02020603050405020304" pitchFamily="18" charset="0"/>
                <a:cs typeface="Times New Roman" panose="02020603050405020304" pitchFamily="18" charset="0"/>
              </a:rPr>
              <a:t>PROBLEM</a:t>
            </a:r>
            <a:endParaRPr lang="en-US" dirty="0">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838EA070-A217-4603-917D-569461B80037}"/>
              </a:ext>
            </a:extLst>
          </p:cNvPr>
          <p:cNvSpPr>
            <a:spLocks noGrp="1"/>
          </p:cNvSpPr>
          <p:nvPr>
            <p:ph idx="1"/>
          </p:nvPr>
        </p:nvSpPr>
        <p:spPr>
          <a:xfrm>
            <a:off x="3004456" y="1825625"/>
            <a:ext cx="8349343" cy="4351338"/>
          </a:xfrm>
        </p:spPr>
        <p:txBody>
          <a:bodyPr/>
          <a:lstStyle/>
          <a:p>
            <a:pPr marL="0" indent="0" algn="just">
              <a:buNone/>
            </a:pPr>
            <a:r>
              <a:rPr lang="en-US" dirty="0" err="1">
                <a:latin typeface="Times New Roman" panose="02020603050405020304" pitchFamily="18" charset="0"/>
                <a:cs typeface="Times New Roman" panose="02020603050405020304" pitchFamily="18" charset="0"/>
              </a:rPr>
              <a:t>Cartonagem</a:t>
            </a:r>
            <a:r>
              <a:rPr lang="en-US" dirty="0">
                <a:latin typeface="Times New Roman" panose="02020603050405020304" pitchFamily="18" charset="0"/>
                <a:cs typeface="Times New Roman" panose="02020603050405020304" pitchFamily="18" charset="0"/>
              </a:rPr>
              <a:t> Trindade have large open spaces an high ceilings and every operator is free to open any window at the working place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company works with high temperatures  and it is important to keep in track with environmental changes. Because it can have effects on the final product </a:t>
            </a:r>
          </a:p>
          <a:p>
            <a:endParaRPr lang="en-US" dirty="0"/>
          </a:p>
        </p:txBody>
      </p:sp>
      <p:pic>
        <p:nvPicPr>
          <p:cNvPr id="4" name="Imagem 3">
            <a:extLst>
              <a:ext uri="{FF2B5EF4-FFF2-40B4-BE49-F238E27FC236}">
                <a16:creationId xmlns:a16="http://schemas.microsoft.com/office/drawing/2014/main" id="{0C493CE4-FB70-4C95-8EC5-B36368EFEED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9450" r="28616"/>
          <a:stretch/>
        </p:blipFill>
        <p:spPr>
          <a:xfrm>
            <a:off x="0" y="-1"/>
            <a:ext cx="2875808" cy="6858001"/>
          </a:xfrm>
          <a:prstGeom prst="rect">
            <a:avLst/>
          </a:prstGeom>
        </p:spPr>
      </p:pic>
    </p:spTree>
    <p:extLst>
      <p:ext uri="{BB962C8B-B14F-4D97-AF65-F5344CB8AC3E}">
        <p14:creationId xmlns:p14="http://schemas.microsoft.com/office/powerpoint/2010/main" val="174728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1BE92-2271-4572-ABAA-D49C4573F7BF}"/>
              </a:ext>
            </a:extLst>
          </p:cNvPr>
          <p:cNvSpPr>
            <a:spLocks noGrp="1"/>
          </p:cNvSpPr>
          <p:nvPr>
            <p:ph type="title"/>
          </p:nvPr>
        </p:nvSpPr>
        <p:spPr>
          <a:xfrm>
            <a:off x="3004456" y="365125"/>
            <a:ext cx="8349343" cy="1325563"/>
          </a:xfrm>
        </p:spPr>
        <p:txBody>
          <a:bodyPr/>
          <a:lstStyle/>
          <a:p>
            <a:r>
              <a:rPr lang="en-US" dirty="0">
                <a:latin typeface="Times New Roman" panose="02020603050405020304" pitchFamily="18" charset="0"/>
                <a:cs typeface="Times New Roman" panose="02020603050405020304" pitchFamily="18" charset="0"/>
              </a:rPr>
              <a:t>What does the client want?</a:t>
            </a:r>
          </a:p>
        </p:txBody>
      </p:sp>
      <p:sp>
        <p:nvSpPr>
          <p:cNvPr id="3" name="Marcador de Posição de Conteúdo 2">
            <a:extLst>
              <a:ext uri="{FF2B5EF4-FFF2-40B4-BE49-F238E27FC236}">
                <a16:creationId xmlns:a16="http://schemas.microsoft.com/office/drawing/2014/main" id="{4F5FE0FB-8839-4951-A8F9-AA696264EEB1}"/>
              </a:ext>
            </a:extLst>
          </p:cNvPr>
          <p:cNvSpPr>
            <a:spLocks noGrp="1"/>
          </p:cNvSpPr>
          <p:nvPr>
            <p:ph idx="1"/>
          </p:nvPr>
        </p:nvSpPr>
        <p:spPr>
          <a:xfrm>
            <a:off x="3004456" y="1825625"/>
            <a:ext cx="8349344"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The client wants to control and have information about the environmental, such as Temperature, Pressure and Humidity in the production area of the plant in order to create scenarios for controlling the ventilation or the inflating of hot air with the use of the burners.</a:t>
            </a:r>
          </a:p>
          <a:p>
            <a:endParaRPr lang="en-US" dirty="0"/>
          </a:p>
        </p:txBody>
      </p:sp>
      <p:pic>
        <p:nvPicPr>
          <p:cNvPr id="4" name="Imagem 3">
            <a:extLst>
              <a:ext uri="{FF2B5EF4-FFF2-40B4-BE49-F238E27FC236}">
                <a16:creationId xmlns:a16="http://schemas.microsoft.com/office/drawing/2014/main" id="{EA286FB9-DF84-41B4-BCA5-FAECCD8E998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9450" r="28616"/>
          <a:stretch/>
        </p:blipFill>
        <p:spPr>
          <a:xfrm>
            <a:off x="0" y="-1"/>
            <a:ext cx="2875808" cy="6858001"/>
          </a:xfrm>
          <a:prstGeom prst="rect">
            <a:avLst/>
          </a:prstGeom>
        </p:spPr>
      </p:pic>
    </p:spTree>
    <p:extLst>
      <p:ext uri="{BB962C8B-B14F-4D97-AF65-F5344CB8AC3E}">
        <p14:creationId xmlns:p14="http://schemas.microsoft.com/office/powerpoint/2010/main" val="300647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F3721-DD21-484B-B26F-457FFA670CF1}"/>
              </a:ext>
            </a:extLst>
          </p:cNvPr>
          <p:cNvSpPr>
            <a:spLocks noGrp="1"/>
          </p:cNvSpPr>
          <p:nvPr>
            <p:ph type="title"/>
          </p:nvPr>
        </p:nvSpPr>
        <p:spPr>
          <a:xfrm>
            <a:off x="3037398" y="365125"/>
            <a:ext cx="8316402" cy="1325563"/>
          </a:xfrm>
        </p:spPr>
        <p:txBody>
          <a:bodyPr/>
          <a:lstStyle/>
          <a:p>
            <a:r>
              <a:rPr lang="pt-PT" dirty="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FC4016A9-E98D-4A94-920D-F6760BA12912}"/>
              </a:ext>
            </a:extLst>
          </p:cNvPr>
          <p:cNvSpPr>
            <a:spLocks noGrp="1"/>
          </p:cNvSpPr>
          <p:nvPr>
            <p:ph idx="1"/>
          </p:nvPr>
        </p:nvSpPr>
        <p:spPr>
          <a:xfrm>
            <a:off x="3037396" y="1690688"/>
            <a:ext cx="8316403" cy="4486275"/>
          </a:xfrm>
        </p:spPr>
        <p:txBody>
          <a:bodyPr/>
          <a:lstStyle/>
          <a:p>
            <a:pPr algn="just"/>
            <a:r>
              <a:rPr lang="en-US" dirty="0"/>
              <a:t>Development of a distributed acquisition system made up of autonomous processing units. The units of collection of Temperature, Humidity and Pressure;</a:t>
            </a:r>
          </a:p>
          <a:p>
            <a:pPr algn="just"/>
            <a:endParaRPr lang="en-US" dirty="0"/>
          </a:p>
          <a:p>
            <a:pPr algn="just"/>
            <a:r>
              <a:rPr lang="en-US" dirty="0"/>
              <a:t>The data are collected in a central unit that makes them available in a computer(website) that allows the monitoring in Real Time of the evolution of the monitors monitored;</a:t>
            </a:r>
          </a:p>
        </p:txBody>
      </p:sp>
      <p:pic>
        <p:nvPicPr>
          <p:cNvPr id="4" name="Imagem 3">
            <a:extLst>
              <a:ext uri="{FF2B5EF4-FFF2-40B4-BE49-F238E27FC236}">
                <a16:creationId xmlns:a16="http://schemas.microsoft.com/office/drawing/2014/main" id="{328E0DD0-5252-4166-A377-85A9DBE28F2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9450" r="28616"/>
          <a:stretch/>
        </p:blipFill>
        <p:spPr>
          <a:xfrm>
            <a:off x="0" y="-1"/>
            <a:ext cx="2875808" cy="6858001"/>
          </a:xfrm>
          <a:prstGeom prst="rect">
            <a:avLst/>
          </a:prstGeom>
        </p:spPr>
      </p:pic>
    </p:spTree>
    <p:extLst>
      <p:ext uri="{BB962C8B-B14F-4D97-AF65-F5344CB8AC3E}">
        <p14:creationId xmlns:p14="http://schemas.microsoft.com/office/powerpoint/2010/main" val="268555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9A1A9D-AA42-4B56-9F67-AD364CB1C260}"/>
              </a:ext>
            </a:extLst>
          </p:cNvPr>
          <p:cNvSpPr>
            <a:spLocks noGrp="1"/>
          </p:cNvSpPr>
          <p:nvPr>
            <p:ph type="title"/>
          </p:nvPr>
        </p:nvSpPr>
        <p:spPr>
          <a:xfrm>
            <a:off x="3032448" y="365125"/>
            <a:ext cx="8321351" cy="1325563"/>
          </a:xfrm>
        </p:spPr>
        <p:txBody>
          <a:bodyPr/>
          <a:lstStyle/>
          <a:p>
            <a:r>
              <a:rPr lang="pt-PT" dirty="0" err="1">
                <a:latin typeface="Times New Roman" panose="02020603050405020304" pitchFamily="18" charset="0"/>
                <a:cs typeface="Times New Roman" panose="02020603050405020304" pitchFamily="18" charset="0"/>
              </a:rPr>
              <a:t>Client</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9A3F658C-B6BE-4E55-B9A9-78F56566393A}"/>
              </a:ext>
            </a:extLst>
          </p:cNvPr>
          <p:cNvSpPr>
            <a:spLocks noGrp="1"/>
          </p:cNvSpPr>
          <p:nvPr>
            <p:ph idx="1"/>
          </p:nvPr>
        </p:nvSpPr>
        <p:spPr>
          <a:xfrm>
            <a:off x="3116424" y="1825625"/>
            <a:ext cx="8237376" cy="4351338"/>
          </a:xfrm>
        </p:spPr>
        <p:txBody>
          <a:bodyPr/>
          <a:lstStyle/>
          <a:p>
            <a:r>
              <a:rPr lang="en-US" dirty="0">
                <a:latin typeface="Times New Roman" panose="02020603050405020304" pitchFamily="18" charset="0"/>
                <a:cs typeface="Times New Roman" panose="02020603050405020304" pitchFamily="18" charset="0"/>
              </a:rPr>
              <a:t>Build of the sensors of humidity, temperature and pressure</a:t>
            </a:r>
          </a:p>
          <a:p>
            <a:r>
              <a:rPr lang="en-US" dirty="0">
                <a:latin typeface="Times New Roman" panose="02020603050405020304" pitchFamily="18" charset="0"/>
                <a:cs typeface="Times New Roman" panose="02020603050405020304" pitchFamily="18" charset="0"/>
              </a:rPr>
              <a:t>Gathering data from the sensors</a:t>
            </a:r>
          </a:p>
          <a:p>
            <a:r>
              <a:rPr lang="pt-PT"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ending the data to a database</a:t>
            </a:r>
          </a:p>
          <a:p>
            <a:r>
              <a:rPr lang="en-US" dirty="0">
                <a:latin typeface="Times New Roman" panose="02020603050405020304" pitchFamily="18" charset="0"/>
                <a:cs typeface="Times New Roman" panose="02020603050405020304" pitchFamily="18" charset="0"/>
              </a:rPr>
              <a:t>Building of the website</a:t>
            </a:r>
          </a:p>
          <a:p>
            <a:r>
              <a:rPr lang="pt-PT" dirty="0">
                <a:latin typeface="Times New Roman" panose="02020603050405020304" pitchFamily="18" charset="0"/>
                <a:cs typeface="Times New Roman" panose="02020603050405020304" pitchFamily="18" charset="0"/>
              </a:rPr>
              <a:t>D</a:t>
            </a:r>
            <a:r>
              <a:rPr lang="en-US" dirty="0" err="1">
                <a:latin typeface="Times New Roman" panose="02020603050405020304" pitchFamily="18" charset="0"/>
                <a:cs typeface="Times New Roman" panose="02020603050405020304" pitchFamily="18" charset="0"/>
              </a:rPr>
              <a:t>ashboard</a:t>
            </a:r>
            <a:r>
              <a:rPr lang="en-US" dirty="0">
                <a:latin typeface="Times New Roman" panose="02020603050405020304" pitchFamily="18" charset="0"/>
                <a:cs typeface="Times New Roman" panose="02020603050405020304" pitchFamily="18" charset="0"/>
              </a:rPr>
              <a:t> with graphics with specific data </a:t>
            </a:r>
          </a:p>
          <a:p>
            <a:r>
              <a:rPr lang="pt-PT" dirty="0">
                <a:latin typeface="Times New Roman" panose="02020603050405020304" pitchFamily="18" charset="0"/>
                <a:cs typeface="Times New Roman" panose="02020603050405020304" pitchFamily="18" charset="0"/>
              </a:rPr>
              <a:t>Fabril </a:t>
            </a:r>
            <a:r>
              <a:rPr lang="pt-PT" dirty="0" err="1">
                <a:latin typeface="Times New Roman" panose="02020603050405020304" pitchFamily="18" charset="0"/>
                <a:cs typeface="Times New Roman" panose="02020603050405020304" pitchFamily="18" charset="0"/>
              </a:rPr>
              <a:t>plant</a:t>
            </a:r>
            <a:r>
              <a:rPr lang="pt-PT" dirty="0">
                <a:latin typeface="Times New Roman" panose="02020603050405020304" pitchFamily="18" charset="0"/>
                <a:cs typeface="Times New Roman" panose="02020603050405020304" pitchFamily="18" charset="0"/>
              </a:rPr>
              <a:t> color </a:t>
            </a:r>
            <a:r>
              <a:rPr lang="pt-PT" dirty="0" err="1">
                <a:latin typeface="Times New Roman" panose="02020603050405020304" pitchFamily="18" charset="0"/>
                <a:cs typeface="Times New Roman" panose="02020603050405020304" pitchFamily="18" charset="0"/>
              </a:rPr>
              <a:t>map</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of</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each</a:t>
            </a:r>
            <a:r>
              <a:rPr lang="pt-PT" dirty="0">
                <a:latin typeface="Times New Roman" panose="02020603050405020304" pitchFamily="18" charset="0"/>
                <a:cs typeface="Times New Roman" panose="02020603050405020304" pitchFamily="18" charset="0"/>
              </a:rPr>
              <a:t> sensor data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7FD12BA0-CA37-45A1-8FBC-8DB78999558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9450" r="28616"/>
          <a:stretch/>
        </p:blipFill>
        <p:spPr>
          <a:xfrm>
            <a:off x="0" y="-1"/>
            <a:ext cx="2875808" cy="6858001"/>
          </a:xfrm>
          <a:prstGeom prst="rect">
            <a:avLst/>
          </a:prstGeom>
        </p:spPr>
      </p:pic>
    </p:spTree>
    <p:extLst>
      <p:ext uri="{BB962C8B-B14F-4D97-AF65-F5344CB8AC3E}">
        <p14:creationId xmlns:p14="http://schemas.microsoft.com/office/powerpoint/2010/main" val="33639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07927-0110-4C1C-8FE5-78839ACF4488}"/>
              </a:ext>
            </a:extLst>
          </p:cNvPr>
          <p:cNvSpPr>
            <a:spLocks noGrp="1"/>
          </p:cNvSpPr>
          <p:nvPr>
            <p:ph type="title"/>
          </p:nvPr>
        </p:nvSpPr>
        <p:spPr>
          <a:xfrm>
            <a:off x="548639" y="365125"/>
            <a:ext cx="11123875" cy="1325563"/>
          </a:xfrm>
        </p:spPr>
        <p:txBody>
          <a:bodyPr/>
          <a:lstStyle/>
          <a:p>
            <a:r>
              <a:rPr lang="en-US" dirty="0">
                <a:latin typeface="Times New Roman" panose="02020603050405020304" pitchFamily="18" charset="0"/>
                <a:cs typeface="Times New Roman" panose="02020603050405020304" pitchFamily="18" charset="0"/>
              </a:rPr>
              <a:t>Project  architecture and sensors(master/slaves)</a:t>
            </a:r>
          </a:p>
        </p:txBody>
      </p:sp>
      <p:pic>
        <p:nvPicPr>
          <p:cNvPr id="9" name="Marcador de Posição de Conteúdo 8">
            <a:extLst>
              <a:ext uri="{FF2B5EF4-FFF2-40B4-BE49-F238E27FC236}">
                <a16:creationId xmlns:a16="http://schemas.microsoft.com/office/drawing/2014/main" id="{EDBFB86A-DE7D-474B-9075-4F5E6046E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463" y="1936306"/>
            <a:ext cx="3443559" cy="4351338"/>
          </a:xfrm>
        </p:spPr>
      </p:pic>
      <p:pic>
        <p:nvPicPr>
          <p:cNvPr id="6" name="Imagem 5">
            <a:extLst>
              <a:ext uri="{FF2B5EF4-FFF2-40B4-BE49-F238E27FC236}">
                <a16:creationId xmlns:a16="http://schemas.microsoft.com/office/drawing/2014/main" id="{022AFAC9-C0D0-43A2-8420-182ABEE98D3F}"/>
              </a:ext>
            </a:extLst>
          </p:cNvPr>
          <p:cNvPicPr>
            <a:picLocks noChangeAspect="1"/>
          </p:cNvPicPr>
          <p:nvPr/>
        </p:nvPicPr>
        <p:blipFill rotWithShape="1">
          <a:blip r:embed="rId3"/>
          <a:srcRect t="17751"/>
          <a:stretch/>
        </p:blipFill>
        <p:spPr>
          <a:xfrm>
            <a:off x="4972729" y="2234366"/>
            <a:ext cx="6595959" cy="4053278"/>
          </a:xfrm>
          <a:prstGeom prst="rect">
            <a:avLst/>
          </a:prstGeom>
        </p:spPr>
      </p:pic>
    </p:spTree>
    <p:extLst>
      <p:ext uri="{BB962C8B-B14F-4D97-AF65-F5344CB8AC3E}">
        <p14:creationId xmlns:p14="http://schemas.microsoft.com/office/powerpoint/2010/main" val="39480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3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02050773-5BFC-4288-8D87-EAF6C5C11F42}"/>
              </a:ext>
            </a:extLst>
          </p:cNvPr>
          <p:cNvPicPr>
            <a:picLocks noChangeAspect="1"/>
          </p:cNvPicPr>
          <p:nvPr/>
        </p:nvPicPr>
        <p:blipFill>
          <a:blip r:embed="rId2"/>
          <a:stretch>
            <a:fillRect/>
          </a:stretch>
        </p:blipFill>
        <p:spPr>
          <a:xfrm>
            <a:off x="-6086" y="-1695"/>
            <a:ext cx="2019643" cy="6858000"/>
          </a:xfrm>
          <a:prstGeom prst="rect">
            <a:avLst/>
          </a:prstGeom>
        </p:spPr>
      </p:pic>
      <p:sp>
        <p:nvSpPr>
          <p:cNvPr id="2" name="Título 1">
            <a:extLst>
              <a:ext uri="{FF2B5EF4-FFF2-40B4-BE49-F238E27FC236}">
                <a16:creationId xmlns:a16="http://schemas.microsoft.com/office/drawing/2014/main" id="{30F49BBE-88A7-46C0-AF12-1AD5123A249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Data Base Architecture</a:t>
            </a:r>
          </a:p>
        </p:txBody>
      </p:sp>
      <p:pic>
        <p:nvPicPr>
          <p:cNvPr id="27" name="Marcador de Posição de Conteúdo 4">
            <a:extLst>
              <a:ext uri="{FF2B5EF4-FFF2-40B4-BE49-F238E27FC236}">
                <a16:creationId xmlns:a16="http://schemas.microsoft.com/office/drawing/2014/main" id="{8B1C7938-5A52-4A3A-8B65-DFC64F144B3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730" t="10536" r="15519" b="4904"/>
          <a:stretch/>
        </p:blipFill>
        <p:spPr>
          <a:xfrm>
            <a:off x="3838573" y="764727"/>
            <a:ext cx="7596000" cy="5328545"/>
          </a:xfrm>
          <a:prstGeom prst="rect">
            <a:avLst/>
          </a:prstGeom>
        </p:spPr>
      </p:pic>
    </p:spTree>
    <p:extLst>
      <p:ext uri="{BB962C8B-B14F-4D97-AF65-F5344CB8AC3E}">
        <p14:creationId xmlns:p14="http://schemas.microsoft.com/office/powerpoint/2010/main" val="9566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DBEAC110-B2AD-4076-A162-CFDD46772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126" y="1381125"/>
            <a:ext cx="4738299" cy="3429000"/>
          </a:xfrm>
          <a:prstGeom prst="rect">
            <a:avLst/>
          </a:prstGeom>
        </p:spPr>
      </p:pic>
      <p:pic>
        <p:nvPicPr>
          <p:cNvPr id="10" name="Imagem 9">
            <a:extLst>
              <a:ext uri="{FF2B5EF4-FFF2-40B4-BE49-F238E27FC236}">
                <a16:creationId xmlns:a16="http://schemas.microsoft.com/office/drawing/2014/main" id="{54155309-0719-499D-BA4E-3CF9A0746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2" y="1409700"/>
            <a:ext cx="3400425" cy="3400425"/>
          </a:xfrm>
          <a:prstGeom prst="rect">
            <a:avLst/>
          </a:prstGeom>
        </p:spPr>
      </p:pic>
      <p:cxnSp>
        <p:nvCxnSpPr>
          <p:cNvPr id="12" name="Conexão: Ângulo Reto 11">
            <a:extLst>
              <a:ext uri="{FF2B5EF4-FFF2-40B4-BE49-F238E27FC236}">
                <a16:creationId xmlns:a16="http://schemas.microsoft.com/office/drawing/2014/main" id="{802E7A0C-961B-4466-90BE-626D4D383618}"/>
              </a:ext>
            </a:extLst>
          </p:cNvPr>
          <p:cNvCxnSpPr>
            <a:cxnSpLocks/>
          </p:cNvCxnSpPr>
          <p:nvPr/>
        </p:nvCxnSpPr>
        <p:spPr>
          <a:xfrm>
            <a:off x="4439038" y="3109912"/>
            <a:ext cx="2686050" cy="1"/>
          </a:xfrm>
          <a:prstGeom prst="bentConnector3">
            <a:avLst/>
          </a:prstGeom>
          <a:ln w="76200">
            <a:headEnd type="triangle"/>
            <a:tailEnd type="triangle"/>
          </a:ln>
        </p:spPr>
        <p:style>
          <a:lnRef idx="3">
            <a:schemeClr val="dk1"/>
          </a:lnRef>
          <a:fillRef idx="0">
            <a:schemeClr val="dk1"/>
          </a:fillRef>
          <a:effectRef idx="2">
            <a:schemeClr val="dk1"/>
          </a:effectRef>
          <a:fontRef idx="minor">
            <a:schemeClr val="tx1"/>
          </a:fontRef>
        </p:style>
      </p:cxnSp>
      <p:pic>
        <p:nvPicPr>
          <p:cNvPr id="19" name="Imagem 18">
            <a:extLst>
              <a:ext uri="{FF2B5EF4-FFF2-40B4-BE49-F238E27FC236}">
                <a16:creationId xmlns:a16="http://schemas.microsoft.com/office/drawing/2014/main" id="{AA6F4916-4420-4719-8251-6A2AD8EAA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3850" y="1033143"/>
            <a:ext cx="1036425" cy="1895794"/>
          </a:xfrm>
          <a:prstGeom prst="rect">
            <a:avLst/>
          </a:prstGeom>
        </p:spPr>
      </p:pic>
    </p:spTree>
    <p:extLst>
      <p:ext uri="{BB962C8B-B14F-4D97-AF65-F5344CB8AC3E}">
        <p14:creationId xmlns:p14="http://schemas.microsoft.com/office/powerpoint/2010/main" val="156301929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277</Words>
  <Application>Microsoft Office PowerPoint</Application>
  <PresentationFormat>Ecrã Panorâmico</PresentationFormat>
  <Paragraphs>36</Paragraphs>
  <Slides>15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15</vt:i4>
      </vt:variant>
    </vt:vector>
  </HeadingPairs>
  <TitlesOfParts>
    <vt:vector size="20" baseType="lpstr">
      <vt:lpstr>Arial</vt:lpstr>
      <vt:lpstr>Calibri</vt:lpstr>
      <vt:lpstr>Calibri Light</vt:lpstr>
      <vt:lpstr>Times New Roman</vt:lpstr>
      <vt:lpstr>Tema do Office</vt:lpstr>
      <vt:lpstr>Plant Monitoring System </vt:lpstr>
      <vt:lpstr>OUR GOAL</vt:lpstr>
      <vt:lpstr>PROBLEM</vt:lpstr>
      <vt:lpstr>What does the client want?</vt:lpstr>
      <vt:lpstr>SOLUTION</vt:lpstr>
      <vt:lpstr>Client Requirements</vt:lpstr>
      <vt:lpstr>Project  architecture and sensors(master/slaves)</vt:lpstr>
      <vt:lpstr>Data Base Architecture</vt:lpstr>
      <vt:lpstr>Apresentação do PowerPoint</vt:lpstr>
      <vt:lpstr>Java RS232 Monitorization System</vt:lpstr>
      <vt:lpstr>Backend</vt:lpstr>
      <vt:lpstr>SPRINTS</vt:lpstr>
      <vt:lpstr>Apresentação do PowerPoint</vt:lpstr>
      <vt:lpstr>Dificulties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Monitoring System </dc:title>
  <dc:creator>Ines Carvalho</dc:creator>
  <cp:lastModifiedBy>Ines Carvalho</cp:lastModifiedBy>
  <cp:revision>1</cp:revision>
  <dcterms:created xsi:type="dcterms:W3CDTF">2019-05-27T15:04:14Z</dcterms:created>
  <dcterms:modified xsi:type="dcterms:W3CDTF">2019-05-28T13:14:46Z</dcterms:modified>
</cp:coreProperties>
</file>