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257" r:id="rId2"/>
    <p:sldId id="261" r:id="rId3"/>
    <p:sldId id="264" r:id="rId4"/>
    <p:sldId id="262" r:id="rId5"/>
    <p:sldId id="260" r:id="rId6"/>
    <p:sldId id="265" r:id="rId7"/>
    <p:sldId id="259" r:id="rId8"/>
    <p:sldId id="266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B4593-97E6-4616-AE26-C48C10F80BEA}" v="322" dt="2024-07-09T20:56:03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7-05T22:16:58.225"/>
    </inkml:context>
    <inkml:brush xml:id="br0">
      <inkml:brushProperty name="width" value="0.05292" units="cm"/>
      <inkml:brushProperty name="height" value="0.05292" units="cm"/>
    </inkml:brush>
  </inkml:definitions>
  <iact:action type="add" startTime="92704">
    <iact:property name="dataType"/>
    <iact:actionData xml:id="d0">
      <inkml:trace xmlns:inkml="http://www.w3.org/2003/InkML" xml:id="stk0" contextRef="#ctx0" brushRef="#br0">23289 15725 0,'49'0'5,"-146"49"147,-24-49-147,96 24-1,-23-24 4,-1 0 4,25 0-8,-24 0 32,23 0-33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7-09T20:49:32.689"/>
    </inkml:context>
    <inkml:brush xml:id="br0">
      <inkml:brushProperty name="width" value="0.05292" units="cm"/>
      <inkml:brushProperty name="height" value="0.05292" units="cm"/>
    </inkml:brush>
  </inkml:definitions>
  <iact:action type="add" startTime="49595">
    <iact:property name="dataType"/>
    <iact:actionData xml:id="d0">
      <inkml:trace xmlns:inkml="http://www.w3.org/2003/InkML" xml:id="stk0" contextRef="#ctx0" brushRef="#br0">23459 10775 0,'24'0'128,"49"0"-124,121 0 54,-48 0-53,-98 0-5,-23 0 6,242 0 55,-1 0-57,-217 0 3,24 0-1,-1 0 2,-47 0-5,48 0 20,48 0-20,-48 0 6,24 0-4,-25 0 3,25 0 20,122 0-26,-171 0 5,1 0 0,-1 0 2,122 0 29,-24 0-35,-74 0 3,-23 0-1,0 0 31,169 0-32,-194 0 0,25 0 2,-1 0 34,-24 0 28,25 0 22,-25 0-61,25 0 0,-98 0 73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65594-6F43-4330-ACA2-C589DBFB4051}" type="datetimeFigureOut"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F6A82-9FC0-4EF4-BA7D-A089F5BDBD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Atomic weight = average weight of all the isotopes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6A82-9FC0-4EF4-BA7D-A089F5BDBDB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11/relationships/inkAction" Target="../ink/inkAction1.xml"/><Relationship Id="rId4" Type="http://schemas.openxmlformats.org/officeDocument/2006/relationships/image" Target="../media/image4.jpe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1/relationships/inkAction" Target="../ink/inkAct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</p:spPr>
        <p:txBody>
          <a:bodyPr>
            <a:normAutofit/>
          </a:bodyPr>
          <a:lstStyle/>
          <a:p>
            <a:r>
              <a:rPr lang="en-US" sz="7200" spc="300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27" y="2829467"/>
            <a:ext cx="4184101" cy="1478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4000" b="1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Topic 1.0:</a:t>
            </a:r>
          </a:p>
          <a:p>
            <a:r>
              <a:rPr lang="en-US" sz="2800" b="1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 Chemistry Fundamentals</a:t>
            </a:r>
            <a:endParaRPr lang="en-US" b="1">
              <a:solidFill>
                <a:srgbClr val="134F5C"/>
              </a:solidFill>
              <a:latin typeface="Kalam"/>
              <a:ea typeface="Cambria"/>
              <a:cs typeface="Kalam" panose="02000000000000000000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36A1BCDF-B9F6-B8AD-A940-EB03ED341D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6"/>
    </mc:Choice>
    <mc:Fallback xmlns="">
      <p:transition spd="slow" advTm="217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6B6B-91FD-55B5-6282-A0F67930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47"/>
            <a:ext cx="10515600" cy="1325563"/>
          </a:xfrm>
        </p:spPr>
        <p:txBody>
          <a:bodyPr/>
          <a:lstStyle/>
          <a:p>
            <a:r>
              <a:rPr lang="en-US" b="1">
                <a:latin typeface="Kalam"/>
                <a:ea typeface="Source Sans Pro"/>
                <a:cs typeface="Kalam bold" panose="02000000000000000000" pitchFamily="2" charset="0"/>
              </a:rPr>
              <a:t>Chemistry Fundamentals Review</a:t>
            </a:r>
            <a:endParaRPr lang="en-US" b="1">
              <a:latin typeface="Kalam"/>
              <a:cs typeface="Kalam 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901F-0F3B-58E3-006B-7B8B0E13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24" y="1320631"/>
            <a:ext cx="11313849" cy="4701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Cambria"/>
                <a:ea typeface="Cambria"/>
              </a:rPr>
              <a:t>Atoms</a:t>
            </a:r>
          </a:p>
          <a:p>
            <a:r>
              <a:rPr lang="en-US" sz="2600">
                <a:latin typeface="Cambria"/>
                <a:ea typeface="Cambria"/>
              </a:rPr>
              <a:t>Isomers</a:t>
            </a:r>
          </a:p>
          <a:p>
            <a:r>
              <a:rPr lang="en-US" sz="2600">
                <a:latin typeface="Cambria"/>
                <a:ea typeface="Cambria"/>
              </a:rPr>
              <a:t>Bonding </a:t>
            </a:r>
          </a:p>
          <a:p>
            <a:r>
              <a:rPr lang="en-US" sz="2600">
                <a:latin typeface="Cambria"/>
                <a:ea typeface="Cambria"/>
              </a:rPr>
              <a:t>pH</a:t>
            </a:r>
          </a:p>
          <a:p>
            <a:endParaRPr lang="en-US" sz="2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90"/>
    </mc:Choice>
    <mc:Fallback xmlns="">
      <p:transition spd="slow" advTm="327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4043-CE34-676C-B75D-E23061C9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30"/>
            <a:ext cx="10515600" cy="1325563"/>
          </a:xfrm>
        </p:spPr>
        <p:txBody>
          <a:bodyPr/>
          <a:lstStyle/>
          <a:p>
            <a:r>
              <a:rPr lang="en-US" b="1">
                <a:latin typeface="Kalam"/>
                <a:ea typeface="Source Sans Pro"/>
                <a:cs typeface="Kalam bold" panose="02000000000000000000" pitchFamily="2" charset="0"/>
              </a:rPr>
              <a:t>What You Need To Know: Atoms</a:t>
            </a:r>
            <a:endParaRPr lang="en-US" b="1">
              <a:latin typeface="Kalam"/>
              <a:cs typeface="Kalam 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9D46-1223-E919-D2E4-B9C293DC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16" y="1294599"/>
            <a:ext cx="120827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solidFill>
                  <a:srgbClr val="134F5C"/>
                </a:solidFill>
                <a:latin typeface="Cambria"/>
                <a:ea typeface="Cambria"/>
              </a:rPr>
              <a:t>Atoms</a:t>
            </a:r>
            <a:r>
              <a:rPr lang="en-US" sz="2400">
                <a:latin typeface="Cambria"/>
                <a:ea typeface="Cambria"/>
              </a:rPr>
              <a:t> are the building blocks of the universe (they compose molecules)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B33A6-46BB-0BD4-7FA9-930D8039C2B9}"/>
              </a:ext>
            </a:extLst>
          </p:cNvPr>
          <p:cNvSpPr txBox="1"/>
          <p:nvPr/>
        </p:nvSpPr>
        <p:spPr>
          <a:xfrm>
            <a:off x="155115" y="1747539"/>
            <a:ext cx="6031579" cy="47341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Cambria"/>
                <a:ea typeface="Cambria"/>
                <a:cs typeface="Arial"/>
              </a:rPr>
              <a:t>They contain protons (+), neutrons, and electrons (-)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>
                <a:latin typeface="Cambria"/>
                <a:ea typeface="Cambria"/>
                <a:cs typeface="Arial"/>
              </a:rPr>
              <a:t>Protons and neutrons are in the nucleus and the electrons fly around them in a cloud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>
                <a:latin typeface="Cambria"/>
                <a:ea typeface="Cambria"/>
                <a:cs typeface="Arial"/>
              </a:rPr>
              <a:t>Every element on the periodic table is a unique atom, defined by its amount of protons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b="1">
                <a:solidFill>
                  <a:srgbClr val="134F5C"/>
                </a:solidFill>
                <a:latin typeface="Cambria"/>
                <a:ea typeface="Cambria"/>
                <a:cs typeface="Arial"/>
              </a:rPr>
              <a:t>Isotopes</a:t>
            </a:r>
            <a:r>
              <a:rPr lang="en-US" sz="2400">
                <a:latin typeface="Cambria"/>
                <a:ea typeface="Cambria"/>
                <a:cs typeface="Arial"/>
              </a:rPr>
              <a:t> = same atom type but different number of neutrons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b="1">
                <a:solidFill>
                  <a:srgbClr val="134F5C"/>
                </a:solidFill>
                <a:latin typeface="Cambria"/>
                <a:ea typeface="Cambria"/>
                <a:cs typeface="Arial"/>
              </a:rPr>
              <a:t>Ions</a:t>
            </a:r>
            <a:r>
              <a:rPr lang="en-US" sz="2400">
                <a:solidFill>
                  <a:srgbClr val="134F5C"/>
                </a:solidFill>
                <a:latin typeface="Cambria"/>
                <a:ea typeface="Cambria"/>
                <a:cs typeface="Arial"/>
              </a:rPr>
              <a:t> </a:t>
            </a:r>
            <a:r>
              <a:rPr lang="en-US" sz="2400">
                <a:latin typeface="Cambria"/>
                <a:ea typeface="Cambria"/>
                <a:cs typeface="Arial"/>
              </a:rPr>
              <a:t>= same atom, but an abnormal number of electrons </a:t>
            </a:r>
            <a:br>
              <a:rPr lang="en-US" sz="2400">
                <a:latin typeface="Cambria"/>
                <a:ea typeface="Cambria"/>
                <a:cs typeface="Arial"/>
              </a:rPr>
            </a:br>
            <a:r>
              <a:rPr lang="en-US" sz="2400">
                <a:latin typeface="Cambria"/>
                <a:ea typeface="Cambria"/>
                <a:cs typeface="Arial"/>
              </a:rPr>
              <a:t>(non-zero charge)</a:t>
            </a:r>
          </a:p>
        </p:txBody>
      </p:sp>
      <p:pic>
        <p:nvPicPr>
          <p:cNvPr id="6" name="Picture 5" descr="Introduction to the Atom | Let's Talk Science">
            <a:extLst>
              <a:ext uri="{FF2B5EF4-FFF2-40B4-BE49-F238E27FC236}">
                <a16:creationId xmlns:a16="http://schemas.microsoft.com/office/drawing/2014/main" id="{C0A5457D-93B9-E150-C7B7-AEB10015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63" y="1763077"/>
            <a:ext cx="4678790" cy="3503530"/>
          </a:xfrm>
          <a:prstGeom prst="rect">
            <a:avLst/>
          </a:prstGeom>
        </p:spPr>
      </p:pic>
      <p:pic>
        <p:nvPicPr>
          <p:cNvPr id="8" name="Picture 7" descr="The Periodic Table of Elements Explained - Chemical Safety Facts">
            <a:extLst>
              <a:ext uri="{FF2B5EF4-FFF2-40B4-BE49-F238E27FC236}">
                <a16:creationId xmlns:a16="http://schemas.microsoft.com/office/drawing/2014/main" id="{A08F8124-6277-C506-F1CD-12889CA86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464" y="5240658"/>
            <a:ext cx="3816554" cy="15386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9FA3569-F865-0F05-3044-8D1DAAC8443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244360" y="5661000"/>
              <a:ext cx="157680" cy="2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9FA3569-F865-0F05-3044-8D1DAAC844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5000" y="5651640"/>
                <a:ext cx="17640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049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74"/>
    </mc:Choice>
    <mc:Fallback xmlns="">
      <p:transition spd="slow" advTm="1151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4043-CE34-676C-B75D-E23061C9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30"/>
            <a:ext cx="10515600" cy="1325563"/>
          </a:xfrm>
        </p:spPr>
        <p:txBody>
          <a:bodyPr/>
          <a:lstStyle/>
          <a:p>
            <a:r>
              <a:rPr lang="en-US" b="1">
                <a:latin typeface="Kalam"/>
                <a:ea typeface="Source Sans Pro"/>
                <a:cs typeface="Kalam bold" panose="02000000000000000000" pitchFamily="2" charset="0"/>
              </a:rPr>
              <a:t>What You Need To Know: Valence</a:t>
            </a:r>
            <a:endParaRPr lang="en-US" b="1">
              <a:latin typeface="Kalam"/>
              <a:cs typeface="Kalam bold" panose="02000000000000000000" pitchFamily="2" charset="0"/>
            </a:endParaRPr>
          </a:p>
        </p:txBody>
      </p:sp>
      <p:pic>
        <p:nvPicPr>
          <p:cNvPr id="4" name="Picture 3" descr="A table of periodic table">
            <a:extLst>
              <a:ext uri="{FF2B5EF4-FFF2-40B4-BE49-F238E27FC236}">
                <a16:creationId xmlns:a16="http://schemas.microsoft.com/office/drawing/2014/main" id="{C3596992-69A0-4171-E836-77C24C9D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708" y="1223403"/>
            <a:ext cx="6769091" cy="40399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7FEB84-D4C4-2270-A34F-AF8D68EBD100}"/>
              </a:ext>
            </a:extLst>
          </p:cNvPr>
          <p:cNvSpPr txBox="1"/>
          <p:nvPr/>
        </p:nvSpPr>
        <p:spPr>
          <a:xfrm>
            <a:off x="250724" y="1242142"/>
            <a:ext cx="47424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ambria"/>
              </a:rPr>
              <a:t>An element's position on the periodic table determines the element's valence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Cambria"/>
                <a:ea typeface="Cambria"/>
              </a:rPr>
              <a:t>The </a:t>
            </a:r>
            <a:r>
              <a:rPr lang="en-US" sz="2400" b="1">
                <a:solidFill>
                  <a:srgbClr val="134F5C"/>
                </a:solidFill>
                <a:latin typeface="Cambria"/>
                <a:ea typeface="Cambria"/>
              </a:rPr>
              <a:t>valence </a:t>
            </a:r>
            <a:r>
              <a:rPr lang="en-US" sz="2400">
                <a:latin typeface="Cambria"/>
                <a:ea typeface="Cambria"/>
              </a:rPr>
              <a:t>is the amount of bonds an element can form, based on its outermost electron shell (valence shell)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Cambria"/>
                <a:ea typeface="Cambria"/>
              </a:rPr>
              <a:t>It determines how an atom bonds</a:t>
            </a:r>
          </a:p>
        </p:txBody>
      </p:sp>
      <p:pic>
        <p:nvPicPr>
          <p:cNvPr id="1026" name="Picture 2" descr="Download Carbon, Atom, Atoms. Royalty-Free Stock Illustration Image -  Pixabay">
            <a:extLst>
              <a:ext uri="{FF2B5EF4-FFF2-40B4-BE49-F238E27FC236}">
                <a16:creationId xmlns:a16="http://schemas.microsoft.com/office/drawing/2014/main" id="{9D9F43D2-58CB-1A93-440D-F06BABDF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9" y="4273478"/>
            <a:ext cx="2740670" cy="258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6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96"/>
    </mc:Choice>
    <mc:Fallback xmlns="">
      <p:transition spd="slow" advTm="1015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BEE1-6B4A-9156-7276-1EC3FE8B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47"/>
            <a:ext cx="11435410" cy="1325563"/>
          </a:xfrm>
        </p:spPr>
        <p:txBody>
          <a:bodyPr/>
          <a:lstStyle/>
          <a:p>
            <a:r>
              <a:rPr lang="en-US" b="1">
                <a:latin typeface="Kalam"/>
                <a:ea typeface="Source Sans Pro"/>
                <a:cs typeface="Kalam bold" panose="02000000000000000000" pitchFamily="2" charset="0"/>
              </a:rPr>
              <a:t>What You Need To Know: Bonding</a:t>
            </a:r>
            <a:endParaRPr lang="en-US">
              <a:ea typeface="Source San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2308-6551-3E3E-05FD-439FC142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" y="1304951"/>
            <a:ext cx="11012055" cy="4763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>
                <a:solidFill>
                  <a:srgbClr val="134F5C"/>
                </a:solidFill>
                <a:latin typeface="Cambria"/>
                <a:ea typeface="Cambria"/>
              </a:rPr>
              <a:t>Covalent Bonds</a:t>
            </a:r>
            <a:r>
              <a:rPr lang="en-US" sz="2600" b="1">
                <a:latin typeface="Cambria"/>
                <a:ea typeface="Cambria"/>
              </a:rPr>
              <a:t> </a:t>
            </a:r>
            <a:r>
              <a:rPr lang="en-US" sz="2600">
                <a:latin typeface="Cambria"/>
                <a:ea typeface="Cambria"/>
              </a:rPr>
              <a:t>– strong bonds between atoms where electrons are shared</a:t>
            </a:r>
          </a:p>
          <a:p>
            <a:pPr lvl="1"/>
            <a:r>
              <a:rPr lang="en-US">
                <a:latin typeface="Cambria"/>
                <a:ea typeface="Cambria"/>
              </a:rPr>
              <a:t>Can be polar or non-polar</a:t>
            </a:r>
          </a:p>
          <a:p>
            <a:pPr lvl="1"/>
            <a:r>
              <a:rPr lang="en-US">
                <a:latin typeface="Cambria"/>
                <a:ea typeface="Cambria"/>
              </a:rPr>
              <a:t>Exist in single, double, and even triple form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2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b="1">
                <a:solidFill>
                  <a:srgbClr val="134F5C"/>
                </a:solidFill>
                <a:latin typeface="Cambria"/>
                <a:ea typeface="Cambria"/>
              </a:rPr>
              <a:t>Ionic Bonds</a:t>
            </a:r>
            <a:r>
              <a:rPr lang="en-US" sz="2600" b="1">
                <a:latin typeface="Cambria"/>
                <a:ea typeface="Cambria"/>
              </a:rPr>
              <a:t> </a:t>
            </a:r>
            <a:r>
              <a:rPr lang="en-US" sz="2600">
                <a:latin typeface="Cambria"/>
                <a:ea typeface="Cambria"/>
              </a:rPr>
              <a:t>– strong bond between opposite ions</a:t>
            </a:r>
          </a:p>
          <a:p>
            <a:pPr lvl="1"/>
            <a:r>
              <a:rPr lang="en-US">
                <a:latin typeface="Cambria"/>
                <a:ea typeface="Cambria"/>
              </a:rPr>
              <a:t>Positive ions are called </a:t>
            </a:r>
            <a:r>
              <a:rPr lang="en-US" b="1">
                <a:solidFill>
                  <a:srgbClr val="134F5C"/>
                </a:solidFill>
                <a:latin typeface="Cambria"/>
                <a:ea typeface="Cambria"/>
              </a:rPr>
              <a:t>cations</a:t>
            </a:r>
          </a:p>
          <a:p>
            <a:pPr lvl="1"/>
            <a:r>
              <a:rPr lang="en-US">
                <a:latin typeface="Cambria"/>
                <a:ea typeface="Cambria"/>
              </a:rPr>
              <a:t>Negative ions are called </a:t>
            </a:r>
            <a:r>
              <a:rPr lang="en-US" b="1">
                <a:solidFill>
                  <a:srgbClr val="134F5C"/>
                </a:solidFill>
                <a:latin typeface="Cambria"/>
                <a:ea typeface="Cambria"/>
              </a:rPr>
              <a:t>anions</a:t>
            </a:r>
          </a:p>
        </p:txBody>
      </p:sp>
    </p:spTree>
    <p:extLst>
      <p:ext uri="{BB962C8B-B14F-4D97-AF65-F5344CB8AC3E}">
        <p14:creationId xmlns:p14="http://schemas.microsoft.com/office/powerpoint/2010/main" val="61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08"/>
    </mc:Choice>
    <mc:Fallback xmlns="">
      <p:transition spd="slow" advTm="1550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BEE1-6B4A-9156-7276-1EC3FE8B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47"/>
            <a:ext cx="10794180" cy="1325563"/>
          </a:xfrm>
        </p:spPr>
        <p:txBody>
          <a:bodyPr/>
          <a:lstStyle/>
          <a:p>
            <a:r>
              <a:rPr lang="en-US" b="1">
                <a:latin typeface="Kalam"/>
                <a:ea typeface="Source Sans Pro"/>
                <a:cs typeface="Kalam bold" panose="02000000000000000000" pitchFamily="2" charset="0"/>
              </a:rPr>
              <a:t>What You Need To Know: Bonding (Cont.)</a:t>
            </a:r>
            <a:endParaRPr lang="en-US" b="1">
              <a:latin typeface="Kalam"/>
              <a:cs typeface="Kalam 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2308-6551-3E3E-05FD-439FC142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45" y="1304951"/>
            <a:ext cx="11012055" cy="4763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>
                <a:solidFill>
                  <a:srgbClr val="134F5C"/>
                </a:solidFill>
                <a:latin typeface="Cambria"/>
                <a:ea typeface="Cambria"/>
              </a:rPr>
              <a:t>Hydrogen Bonds</a:t>
            </a:r>
            <a:r>
              <a:rPr lang="en-US" sz="2600" b="1">
                <a:latin typeface="Cambria"/>
                <a:ea typeface="Cambria"/>
              </a:rPr>
              <a:t> </a:t>
            </a:r>
            <a:r>
              <a:rPr lang="en-US" sz="2600">
                <a:latin typeface="Cambria"/>
                <a:ea typeface="Cambria"/>
              </a:rPr>
              <a:t>– weak bonds between positively charged hydrogen atoms and a negatively charged atom</a:t>
            </a:r>
            <a:endParaRPr lang="en-US" sz="2600"/>
          </a:p>
          <a:p>
            <a:pPr marL="0" indent="0"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mbria"/>
              <a:ea typeface="Cambria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ambria"/>
              <a:ea typeface="Cambria"/>
            </a:endParaRPr>
          </a:p>
          <a:p>
            <a:r>
              <a:rPr lang="en-US" sz="2600" b="1">
                <a:solidFill>
                  <a:srgbClr val="134F5C"/>
                </a:solidFill>
                <a:latin typeface="Cambria"/>
                <a:ea typeface="Cambria"/>
              </a:rPr>
              <a:t>van der Waals Forces </a:t>
            </a:r>
            <a:r>
              <a:rPr lang="en-US" sz="2600">
                <a:latin typeface="Cambria"/>
                <a:ea typeface="Cambria"/>
              </a:rPr>
              <a:t>–</a:t>
            </a:r>
            <a:r>
              <a:rPr lang="en-US" sz="2600">
                <a:solidFill>
                  <a:srgbClr val="134F5C"/>
                </a:solidFill>
                <a:latin typeface="Cambria"/>
                <a:ea typeface="Cambria"/>
              </a:rPr>
              <a:t> </a:t>
            </a:r>
            <a:r>
              <a:rPr lang="en-US" sz="2600">
                <a:solidFill>
                  <a:srgbClr val="000000"/>
                </a:solidFill>
                <a:latin typeface="Cambria"/>
                <a:ea typeface="Cambria"/>
              </a:rPr>
              <a:t>weak electrical</a:t>
            </a:r>
            <a:r>
              <a:rPr lang="en-US" sz="2600">
                <a:latin typeface="Cambria"/>
                <a:ea typeface="Cambria"/>
              </a:rPr>
              <a:t> interactions between molecules/atoms very close to each other through electron movement</a:t>
            </a:r>
          </a:p>
        </p:txBody>
      </p:sp>
    </p:spTree>
    <p:extLst>
      <p:ext uri="{BB962C8B-B14F-4D97-AF65-F5344CB8AC3E}">
        <p14:creationId xmlns:p14="http://schemas.microsoft.com/office/powerpoint/2010/main" val="29296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95"/>
    </mc:Choice>
    <mc:Fallback xmlns="">
      <p:transition spd="slow" advTm="1713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4043-CE34-676C-B75D-E23061C9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30"/>
            <a:ext cx="10515600" cy="1325563"/>
          </a:xfrm>
        </p:spPr>
        <p:txBody>
          <a:bodyPr/>
          <a:lstStyle/>
          <a:p>
            <a:r>
              <a:rPr lang="en-US" b="1">
                <a:latin typeface="Kalam"/>
                <a:ea typeface="Source Sans Pro"/>
                <a:cs typeface="Kalam bold" panose="02000000000000000000" pitchFamily="2" charset="0"/>
              </a:rPr>
              <a:t>What You Need To Know: Isomers</a:t>
            </a:r>
            <a:endParaRPr lang="en-US" b="1">
              <a:latin typeface="Kalam"/>
              <a:cs typeface="Kalam bol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EB84-D4C4-2270-A34F-AF8D68EBD100}"/>
              </a:ext>
            </a:extLst>
          </p:cNvPr>
          <p:cNvSpPr txBox="1"/>
          <p:nvPr/>
        </p:nvSpPr>
        <p:spPr>
          <a:xfrm>
            <a:off x="250724" y="1242142"/>
            <a:ext cx="76375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ambria"/>
              </a:rPr>
              <a:t>An</a:t>
            </a:r>
            <a:r>
              <a:rPr lang="en-US" sz="2400">
                <a:latin typeface="Cambria"/>
                <a:ea typeface="Cambria"/>
              </a:rPr>
              <a:t> </a:t>
            </a:r>
            <a:r>
              <a:rPr lang="en-US" sz="2400" b="1">
                <a:solidFill>
                  <a:srgbClr val="134F5C"/>
                </a:solidFill>
                <a:latin typeface="Cambria"/>
                <a:ea typeface="Cambria"/>
              </a:rPr>
              <a:t>isomer</a:t>
            </a:r>
            <a:r>
              <a:rPr lang="en-US" sz="2400">
                <a:latin typeface="Cambria"/>
              </a:rPr>
              <a:t> is a molecule that has the same chemical formula as another molecule but a different structure</a:t>
            </a:r>
            <a:endParaRPr lang="en-US" sz="2400">
              <a:latin typeface="Cambria"/>
              <a:ea typeface="Cambri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Cambria"/>
                <a:ea typeface="Cambria"/>
              </a:rPr>
              <a:t>A </a:t>
            </a:r>
            <a:r>
              <a:rPr lang="en-US" sz="2400" b="1">
                <a:solidFill>
                  <a:srgbClr val="134F5C"/>
                </a:solidFill>
                <a:latin typeface="Cambria"/>
                <a:ea typeface="Cambria"/>
              </a:rPr>
              <a:t>structural isomer</a:t>
            </a:r>
            <a:r>
              <a:rPr lang="en-US" sz="2400">
                <a:latin typeface="Cambria"/>
                <a:ea typeface="Cambria"/>
              </a:rPr>
              <a:t> is an isomer that has a different shape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Cambria"/>
                <a:ea typeface="Cambria"/>
              </a:rPr>
              <a:t>A </a:t>
            </a:r>
            <a:r>
              <a:rPr lang="en-US" sz="2400" b="1" i="1">
                <a:solidFill>
                  <a:srgbClr val="134F5C"/>
                </a:solidFill>
                <a:latin typeface="Cambria"/>
                <a:ea typeface="Cambria"/>
              </a:rPr>
              <a:t>cis-trans</a:t>
            </a:r>
            <a:r>
              <a:rPr lang="en-US" sz="2400" b="1">
                <a:solidFill>
                  <a:srgbClr val="134F5C"/>
                </a:solidFill>
                <a:latin typeface="Cambria"/>
                <a:ea typeface="Cambria"/>
              </a:rPr>
              <a:t> isomer</a:t>
            </a:r>
            <a:r>
              <a:rPr lang="en-US" sz="2400">
                <a:latin typeface="Cambria"/>
                <a:ea typeface="Cambria"/>
              </a:rPr>
              <a:t> is an isomer where the atoms attached to the double bonded carbons can be flipped around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>
                <a:latin typeface="Cambria"/>
                <a:ea typeface="Cambria"/>
              </a:rPr>
              <a:t>If both sides are the same, then you have a </a:t>
            </a:r>
            <a:r>
              <a:rPr lang="en-US" sz="2400" i="1">
                <a:latin typeface="Cambria"/>
                <a:ea typeface="Cambria"/>
              </a:rPr>
              <a:t>cis</a:t>
            </a:r>
            <a:r>
              <a:rPr lang="en-US" sz="2400">
                <a:latin typeface="Cambria"/>
                <a:ea typeface="Cambria"/>
              </a:rPr>
              <a:t> isomer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>
                <a:latin typeface="Cambria"/>
                <a:ea typeface="Cambria"/>
              </a:rPr>
              <a:t>If they are different, then a </a:t>
            </a:r>
            <a:r>
              <a:rPr lang="en-US" sz="2400" i="1">
                <a:latin typeface="Cambria"/>
                <a:ea typeface="Cambria"/>
              </a:rPr>
              <a:t>trans</a:t>
            </a:r>
            <a:r>
              <a:rPr lang="en-US" sz="2400">
                <a:latin typeface="Cambria"/>
                <a:ea typeface="Cambria"/>
              </a:rPr>
              <a:t> isomer is present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latin typeface="Cambria"/>
                <a:ea typeface="Cambria"/>
              </a:rPr>
              <a:t>An </a:t>
            </a:r>
            <a:r>
              <a:rPr lang="en-US" sz="2400" b="1">
                <a:solidFill>
                  <a:srgbClr val="134F5C"/>
                </a:solidFill>
                <a:latin typeface="Cambria"/>
                <a:ea typeface="Cambria"/>
              </a:rPr>
              <a:t>enantiomer </a:t>
            </a:r>
            <a:r>
              <a:rPr lang="en-US" sz="2400">
                <a:latin typeface="Cambria"/>
                <a:ea typeface="Cambria"/>
              </a:rPr>
              <a:t>is an isomer that is mirrored</a:t>
            </a:r>
          </a:p>
        </p:txBody>
      </p:sp>
      <p:pic>
        <p:nvPicPr>
          <p:cNvPr id="3" name="Picture 2" descr="2.20: Carbon - Organic Isomers - Biology LibreTexts">
            <a:extLst>
              <a:ext uri="{FF2B5EF4-FFF2-40B4-BE49-F238E27FC236}">
                <a16:creationId xmlns:a16="http://schemas.microsoft.com/office/drawing/2014/main" id="{B433E69B-DE7A-B757-F46D-E10CE7AB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80" y="1247580"/>
            <a:ext cx="4098903" cy="55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23"/>
    </mc:Choice>
    <mc:Fallback xmlns="">
      <p:transition spd="slow" advTm="7632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6B6B-91FD-55B5-6282-A0F67930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47"/>
            <a:ext cx="10515600" cy="1325563"/>
          </a:xfrm>
        </p:spPr>
        <p:txBody>
          <a:bodyPr/>
          <a:lstStyle/>
          <a:p>
            <a:r>
              <a:rPr lang="en-US" b="1">
                <a:latin typeface="Kalam"/>
                <a:ea typeface="Source Sans Pro"/>
                <a:cs typeface="Kalam bold" panose="02000000000000000000" pitchFamily="2" charset="0"/>
              </a:rPr>
              <a:t>What You Need To Know: pH</a:t>
            </a:r>
            <a:endParaRPr lang="en-US" b="1">
              <a:latin typeface="Kalam"/>
              <a:cs typeface="Kalam 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901F-0F3B-58E3-006B-7B8B0E13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24" y="1320631"/>
            <a:ext cx="11313849" cy="4701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Cambria"/>
                <a:ea typeface="Cambria"/>
              </a:rPr>
              <a:t>Occasionally, a proton (</a:t>
            </a:r>
            <a:r>
              <a:rPr lang="en-US" sz="2600" b="1">
                <a:solidFill>
                  <a:srgbClr val="134F5C"/>
                </a:solidFill>
                <a:latin typeface="Cambria"/>
                <a:ea typeface="Cambria"/>
              </a:rPr>
              <a:t>hydrogen ion</a:t>
            </a:r>
            <a:r>
              <a:rPr lang="en-US" sz="2600">
                <a:latin typeface="Cambria"/>
                <a:ea typeface="Cambria"/>
              </a:rPr>
              <a:t>) dissociates, or leaves, a molecule, resulting in only the electron being left. This proton can then join other molecules, forming an ion. </a:t>
            </a:r>
          </a:p>
          <a:p>
            <a:pPr lvl="1"/>
            <a:r>
              <a:rPr lang="en-US">
                <a:latin typeface="Cambria"/>
                <a:ea typeface="Cambria"/>
              </a:rPr>
              <a:t>A water molecule missing a proton is called a </a:t>
            </a:r>
            <a:r>
              <a:rPr lang="en-US" b="1">
                <a:solidFill>
                  <a:srgbClr val="134F5C"/>
                </a:solidFill>
                <a:latin typeface="Cambria"/>
                <a:ea typeface="Cambria"/>
              </a:rPr>
              <a:t>hydroxide ion</a:t>
            </a:r>
            <a:r>
              <a:rPr lang="en-US">
                <a:solidFill>
                  <a:srgbClr val="134F5C"/>
                </a:solidFill>
                <a:latin typeface="Cambria"/>
                <a:ea typeface="Cambria"/>
              </a:rPr>
              <a:t> </a:t>
            </a:r>
            <a:r>
              <a:rPr lang="en-US">
                <a:latin typeface="Cambria"/>
                <a:ea typeface="Cambria"/>
              </a:rPr>
              <a:t>(OH-)</a:t>
            </a:r>
          </a:p>
          <a:p>
            <a:pPr lvl="1"/>
            <a:r>
              <a:rPr lang="en-US">
                <a:latin typeface="Cambria"/>
                <a:ea typeface="Cambria"/>
              </a:rPr>
              <a:t>A water molecule with an extra proton is a </a:t>
            </a:r>
            <a:r>
              <a:rPr lang="en-US" b="1">
                <a:solidFill>
                  <a:srgbClr val="134F5C"/>
                </a:solidFill>
                <a:latin typeface="Cambria"/>
                <a:ea typeface="Cambria"/>
              </a:rPr>
              <a:t>hydronium ion </a:t>
            </a:r>
            <a:r>
              <a:rPr lang="en-US">
                <a:latin typeface="Cambria"/>
                <a:ea typeface="Cambria"/>
              </a:rPr>
              <a:t>(H</a:t>
            </a:r>
            <a:r>
              <a:rPr lang="en-US" baseline="-25000">
                <a:latin typeface="Cambria"/>
                <a:ea typeface="Cambria"/>
              </a:rPr>
              <a:t>3</a:t>
            </a:r>
            <a:r>
              <a:rPr lang="en-US">
                <a:latin typeface="Cambria"/>
                <a:ea typeface="Cambria"/>
              </a:rPr>
              <a:t>O+)</a:t>
            </a:r>
          </a:p>
        </p:txBody>
      </p:sp>
    </p:spTree>
    <p:extLst>
      <p:ext uri="{BB962C8B-B14F-4D97-AF65-F5344CB8AC3E}">
        <p14:creationId xmlns:p14="http://schemas.microsoft.com/office/powerpoint/2010/main" val="23528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38"/>
    </mc:Choice>
    <mc:Fallback xmlns="">
      <p:transition spd="slow" advTm="845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6B6B-91FD-55B5-6282-A0F67930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47"/>
            <a:ext cx="10515600" cy="1325563"/>
          </a:xfrm>
        </p:spPr>
        <p:txBody>
          <a:bodyPr/>
          <a:lstStyle/>
          <a:p>
            <a:r>
              <a:rPr lang="en-US" b="1">
                <a:latin typeface="Kalam"/>
                <a:ea typeface="Source Sans Pro"/>
                <a:cs typeface="Kalam bold" panose="02000000000000000000" pitchFamily="2" charset="0"/>
              </a:rPr>
              <a:t>What You Need To Know: pH Calculation</a:t>
            </a:r>
            <a:endParaRPr lang="en-US" b="1">
              <a:latin typeface="Kalam"/>
              <a:cs typeface="Kalam bol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901F-0F3B-58E3-006B-7B8B0E133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224" y="1320631"/>
            <a:ext cx="11313849" cy="4701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Cambria"/>
                <a:ea typeface="Cambria"/>
              </a:rPr>
              <a:t>In pure water only 1/554,000,000 hydrogen ions leave their molecule to join another =&gt; 10</a:t>
            </a:r>
            <a:r>
              <a:rPr lang="en-US" sz="2600" baseline="30000">
                <a:latin typeface="Cambria"/>
                <a:ea typeface="Cambria"/>
              </a:rPr>
              <a:t>-7</a:t>
            </a:r>
            <a:r>
              <a:rPr lang="en-US" sz="2600">
                <a:latin typeface="Cambria"/>
                <a:ea typeface="Cambria"/>
              </a:rPr>
              <a:t> of a mole of hydrogen ions per mole of water (</a:t>
            </a:r>
            <a:r>
              <a:rPr lang="en-US" sz="2600" b="1">
                <a:solidFill>
                  <a:srgbClr val="134F5C"/>
                </a:solidFill>
                <a:latin typeface="Cambria"/>
                <a:ea typeface="Cambria"/>
              </a:rPr>
              <a:t>mole</a:t>
            </a:r>
            <a:r>
              <a:rPr lang="en-US" sz="2600">
                <a:latin typeface="Cambria"/>
                <a:ea typeface="Cambria"/>
              </a:rPr>
              <a:t> is a value used to measure molecules)</a:t>
            </a:r>
            <a:endParaRPr lang="en-US">
              <a:ea typeface="Source Sans Pro"/>
            </a:endParaRPr>
          </a:p>
          <a:p>
            <a:r>
              <a:rPr lang="en-US" sz="2600" b="1">
                <a:solidFill>
                  <a:srgbClr val="134F5C"/>
                </a:solidFill>
                <a:latin typeface="Cambria"/>
                <a:ea typeface="Cambria"/>
              </a:rPr>
              <a:t>pH</a:t>
            </a:r>
            <a:r>
              <a:rPr lang="en-US" sz="2600">
                <a:latin typeface="Cambria"/>
                <a:ea typeface="Cambria"/>
              </a:rPr>
              <a:t> = –log [H</a:t>
            </a:r>
            <a:r>
              <a:rPr lang="en-US" sz="2600" baseline="30000">
                <a:latin typeface="Cambria"/>
                <a:ea typeface="Cambria"/>
              </a:rPr>
              <a:t>+</a:t>
            </a:r>
            <a:r>
              <a:rPr lang="en-US" sz="2600">
                <a:latin typeface="Cambria"/>
                <a:ea typeface="Cambria"/>
              </a:rPr>
              <a:t>] (H</a:t>
            </a:r>
            <a:r>
              <a:rPr lang="en-US" sz="2600" baseline="30000">
                <a:latin typeface="Cambria"/>
                <a:ea typeface="Cambria"/>
              </a:rPr>
              <a:t>+ </a:t>
            </a:r>
            <a:r>
              <a:rPr lang="en-US" sz="2600">
                <a:latin typeface="Cambria"/>
                <a:ea typeface="Cambria"/>
              </a:rPr>
              <a:t>is the concentration of hydrogen ions)</a:t>
            </a:r>
            <a:br>
              <a:rPr lang="en-US" sz="2600">
                <a:latin typeface="Cambria"/>
                <a:ea typeface="Cambria"/>
              </a:rPr>
            </a:br>
            <a:r>
              <a:rPr lang="en-US" sz="2600">
                <a:latin typeface="Cambria"/>
                <a:ea typeface="Cambria"/>
              </a:rPr>
              <a:t>Inversely, H</a:t>
            </a:r>
            <a:r>
              <a:rPr lang="en-US" sz="2600" baseline="30000">
                <a:latin typeface="Source Sans Pro"/>
                <a:ea typeface="Source Sans Pro"/>
              </a:rPr>
              <a:t>+ </a:t>
            </a:r>
            <a:r>
              <a:rPr lang="en-US" sz="2600">
                <a:latin typeface="Cambria"/>
                <a:ea typeface="Cambria"/>
              </a:rPr>
              <a:t>= 10</a:t>
            </a:r>
            <a:r>
              <a:rPr lang="en-US" sz="2600" baseline="30000">
                <a:latin typeface="Cambria"/>
                <a:ea typeface="Cambria"/>
              </a:rPr>
              <a:t>-pH</a:t>
            </a:r>
            <a:endParaRPr lang="en-US" sz="2600">
              <a:latin typeface="Cambria"/>
              <a:ea typeface="Cambria"/>
            </a:endParaRPr>
          </a:p>
          <a:p>
            <a:r>
              <a:rPr lang="en-US" sz="2600">
                <a:latin typeface="Cambria"/>
                <a:ea typeface="Cambria"/>
              </a:rPr>
              <a:t>Plug that into the equation and we get pure water has a pH of 7</a:t>
            </a:r>
            <a:endParaRPr lang="en-US" sz="2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7837A49-94E6-B5E1-508E-2AD970F5055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45240" y="3879000"/>
              <a:ext cx="11271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7837A49-94E6-B5E1-508E-2AD970F505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5880" y="3869640"/>
                <a:ext cx="11458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FAD40A0-B115-C322-8CAB-3D3710F7133D}"/>
              </a:ext>
            </a:extLst>
          </p:cNvPr>
          <p:cNvSpPr/>
          <p:nvPr/>
        </p:nvSpPr>
        <p:spPr>
          <a:xfrm>
            <a:off x="8445240" y="3800475"/>
            <a:ext cx="1127160" cy="161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4"/>
    </mc:Choice>
    <mc:Fallback xmlns="">
      <p:transition spd="slow" advTm="64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" name="Rectangle 12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pH Scale Defined - What is pH? - JAN/SAN CONSULTING">
            <a:extLst>
              <a:ext uri="{FF2B5EF4-FFF2-40B4-BE49-F238E27FC236}">
                <a16:creationId xmlns:a16="http://schemas.microsoft.com/office/drawing/2014/main" id="{D8AA3063-28FC-376E-E6CB-79AF8B57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425" y="4305073"/>
            <a:ext cx="5058346" cy="21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32" name="Rectangle 123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Rectangle 123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235" name="Rectangle 123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FD825-1817-496C-A724-CBD1E1AD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967963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Kalam" panose="02000000000000000000" pitchFamily="2" charset="0"/>
                <a:cs typeface="Kalam" panose="02000000000000000000" pitchFamily="2" charset="0"/>
              </a:rPr>
              <a:t>What You Need To Know: Acids and Bases</a:t>
            </a:r>
          </a:p>
        </p:txBody>
      </p:sp>
      <p:sp>
        <p:nvSpPr>
          <p:cNvPr id="7" name="AutoShape 8" descr="What is the pH Scale?">
            <a:extLst>
              <a:ext uri="{FF2B5EF4-FFF2-40B4-BE49-F238E27FC236}">
                <a16:creationId xmlns:a16="http://schemas.microsoft.com/office/drawing/2014/main" id="{68AB9537-2B95-DC71-FE8D-19E33E0F386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301830" y="256718"/>
            <a:ext cx="5758798" cy="61721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>
                <a:solidFill>
                  <a:srgbClr val="134F5C"/>
                </a:solidFill>
                <a:latin typeface="Cambria"/>
                <a:ea typeface="Cambria"/>
              </a:rPr>
              <a:t>Acids</a:t>
            </a:r>
            <a:r>
              <a:rPr lang="en-US" b="1">
                <a:latin typeface="Cambria"/>
                <a:ea typeface="Cambria"/>
              </a:rPr>
              <a:t> </a:t>
            </a:r>
            <a:r>
              <a:rPr lang="en-US">
                <a:latin typeface="Cambria"/>
                <a:ea typeface="Cambria"/>
              </a:rPr>
              <a:t>have an excess of H</a:t>
            </a:r>
            <a:r>
              <a:rPr lang="en-US" baseline="30000">
                <a:latin typeface="Cambria"/>
                <a:ea typeface="Cambria"/>
              </a:rPr>
              <a:t>+ </a:t>
            </a:r>
            <a:r>
              <a:rPr lang="en-US">
                <a:latin typeface="Cambria"/>
                <a:ea typeface="Cambria"/>
              </a:rPr>
              <a:t>ions</a:t>
            </a:r>
          </a:p>
          <a:p>
            <a:pPr lvl="1"/>
            <a:r>
              <a:rPr lang="en-US" sz="2600">
                <a:latin typeface="Cambria"/>
                <a:ea typeface="Cambria"/>
              </a:rPr>
              <a:t>This lowers the pH below 7</a:t>
            </a:r>
          </a:p>
          <a:p>
            <a:r>
              <a:rPr lang="en-US" b="1">
                <a:solidFill>
                  <a:srgbClr val="134F5C"/>
                </a:solidFill>
                <a:latin typeface="Cambria"/>
                <a:ea typeface="Cambria"/>
              </a:rPr>
              <a:t>Bases</a:t>
            </a:r>
            <a:r>
              <a:rPr lang="en-US">
                <a:solidFill>
                  <a:srgbClr val="134F5C"/>
                </a:solidFill>
                <a:latin typeface="Cambria"/>
                <a:ea typeface="Cambria"/>
              </a:rPr>
              <a:t> </a:t>
            </a:r>
            <a:r>
              <a:rPr lang="en-US">
                <a:latin typeface="Cambria"/>
                <a:ea typeface="Cambria"/>
              </a:rPr>
              <a:t>have a lack of</a:t>
            </a:r>
            <a:r>
              <a:rPr lang="en-US">
                <a:latin typeface="Cambria"/>
                <a:ea typeface="Cambria"/>
                <a:cs typeface="+mn-lt"/>
              </a:rPr>
              <a:t> H</a:t>
            </a:r>
            <a:r>
              <a:rPr lang="en-US" baseline="30000">
                <a:ea typeface="+mn-lt"/>
                <a:cs typeface="+mn-lt"/>
              </a:rPr>
              <a:t>+</a:t>
            </a:r>
            <a:r>
              <a:rPr lang="en-US" baseline="30000">
                <a:latin typeface="Source Sans Pro"/>
                <a:ea typeface="Source Sans Pro"/>
              </a:rPr>
              <a:t> </a:t>
            </a:r>
            <a:r>
              <a:rPr lang="en-US">
                <a:latin typeface="Cambria"/>
                <a:ea typeface="Cambria"/>
              </a:rPr>
              <a:t>ions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600">
                <a:latin typeface="Cambria"/>
                <a:ea typeface="Cambria"/>
              </a:rPr>
              <a:t>This increases the pH above 7</a:t>
            </a:r>
          </a:p>
          <a:p>
            <a:r>
              <a:rPr lang="en-US">
                <a:latin typeface="Cambria"/>
                <a:ea typeface="Cambria"/>
              </a:rPr>
              <a:t>(Acidic molecules donate H</a:t>
            </a:r>
            <a:r>
              <a:rPr lang="en-US" baseline="30000">
                <a:latin typeface="Cambria"/>
                <a:ea typeface="Cambria"/>
              </a:rPr>
              <a:t>+ </a:t>
            </a:r>
            <a:r>
              <a:rPr lang="en-US">
                <a:latin typeface="Cambria"/>
                <a:ea typeface="Cambria"/>
              </a:rPr>
              <a:t>and basic molecules accept them)</a:t>
            </a:r>
          </a:p>
          <a:p>
            <a:r>
              <a:rPr lang="en-US">
                <a:latin typeface="Cambria"/>
                <a:ea typeface="Cambria"/>
              </a:rPr>
              <a:t>Due to pH being calculated with a logarithm, a change in pH is a tenfold change in H</a:t>
            </a:r>
            <a:r>
              <a:rPr lang="en-US" baseline="30000">
                <a:latin typeface="Cambria"/>
                <a:ea typeface="Cambria"/>
              </a:rPr>
              <a:t>+ </a:t>
            </a:r>
            <a:r>
              <a:rPr lang="en-US">
                <a:latin typeface="Cambria"/>
                <a:ea typeface="Cambria"/>
              </a:rPr>
              <a:t>ions (pH 6 is 100 more basic than pH 4)</a:t>
            </a:r>
          </a:p>
          <a:p>
            <a:r>
              <a:rPr lang="en-US" b="1">
                <a:solidFill>
                  <a:srgbClr val="134F5C"/>
                </a:solidFill>
                <a:latin typeface="Cambria"/>
                <a:ea typeface="Cambria"/>
              </a:rPr>
              <a:t>Buffers</a:t>
            </a:r>
            <a:r>
              <a:rPr lang="en-US">
                <a:latin typeface="Cambria"/>
                <a:ea typeface="Cambria"/>
              </a:rPr>
              <a:t> – substances that minimize changes in pH (can both accept and donate H</a:t>
            </a:r>
            <a:r>
              <a:rPr lang="en-US" baseline="30000">
                <a:latin typeface="Cambria"/>
                <a:ea typeface="Cambria"/>
              </a:rPr>
              <a:t>+</a:t>
            </a:r>
            <a:r>
              <a:rPr lang="en-US"/>
              <a:t>)</a:t>
            </a:r>
            <a:endParaRPr lang="en-US">
              <a:ea typeface="Source Sans Pro"/>
            </a:endParaRPr>
          </a:p>
        </p:txBody>
      </p:sp>
      <p:sp>
        <p:nvSpPr>
          <p:cNvPr id="4" name="AutoShape 2" descr="What is the pH Scale?">
            <a:extLst>
              <a:ext uri="{FF2B5EF4-FFF2-40B4-BE49-F238E27FC236}">
                <a16:creationId xmlns:a16="http://schemas.microsoft.com/office/drawing/2014/main" id="{81BEB373-D1D6-DAF4-2E9A-701620C277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972127"/>
            <a:ext cx="2609273" cy="260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What is the pH Scale?">
            <a:extLst>
              <a:ext uri="{FF2B5EF4-FFF2-40B4-BE49-F238E27FC236}">
                <a16:creationId xmlns:a16="http://schemas.microsoft.com/office/drawing/2014/main" id="{4ECC0FA0-E69D-DB62-42B5-D112652690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974"/>
    </mc:Choice>
    <mc:Fallback xmlns="">
      <p:transition spd="slow" advTm="79974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Biology Unit 1 Overview</Template>
  <TotalTime>10</TotalTime>
  <Words>592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Fredericka the Great</vt:lpstr>
      <vt:lpstr>Kalam</vt:lpstr>
      <vt:lpstr>Source Sans Pro</vt:lpstr>
      <vt:lpstr>FunkyShapesVTI</vt:lpstr>
      <vt:lpstr>AP Bio</vt:lpstr>
      <vt:lpstr>What You Need To Know: Atoms</vt:lpstr>
      <vt:lpstr>What You Need To Know: Valence</vt:lpstr>
      <vt:lpstr>What You Need To Know: Bonding</vt:lpstr>
      <vt:lpstr>What You Need To Know: Bonding (Cont.)</vt:lpstr>
      <vt:lpstr>What You Need To Know: Isomers</vt:lpstr>
      <vt:lpstr>What You Need To Know: pH</vt:lpstr>
      <vt:lpstr>What You Need To Know: pH Calculation</vt:lpstr>
      <vt:lpstr>What You Need To Know: Acids and Bases</vt:lpstr>
      <vt:lpstr>Chemistry Fundamentals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Bio</dc:title>
  <dc:creator>Daniel Karpoukhin</dc:creator>
  <cp:lastModifiedBy>Daniel Karpoukhin</cp:lastModifiedBy>
  <cp:revision>3</cp:revision>
  <dcterms:created xsi:type="dcterms:W3CDTF">2023-09-11T04:01:50Z</dcterms:created>
  <dcterms:modified xsi:type="dcterms:W3CDTF">2025-08-15T05:26:53Z</dcterms:modified>
</cp:coreProperties>
</file>