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Fredericka the Great"/>
      <p:regular r:id="rId15"/>
    </p:embeddedFont>
    <p:embeddedFont>
      <p:font typeface="Kalam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8" roundtripDataSignature="AMtx7mhWV7koVFk6s1FislDWC2OQuJYGS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FrederickatheGreat-regular.fntdata"/><Relationship Id="rId14" Type="http://schemas.openxmlformats.org/officeDocument/2006/relationships/slide" Target="slides/slide10.xml"/><Relationship Id="rId17" Type="http://schemas.openxmlformats.org/officeDocument/2006/relationships/font" Target="fonts/Kalam-bold.fntdata"/><Relationship Id="rId16" Type="http://schemas.openxmlformats.org/officeDocument/2006/relationships/font" Target="fonts/Kalam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Atomic weight = average weight of all the isotopes</a:t>
            </a:r>
            <a:endParaRPr/>
          </a:p>
        </p:txBody>
      </p:sp>
      <p:sp>
        <p:nvSpPr>
          <p:cNvPr id="192" name="Google Shape;1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sz="6000" cap="none"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grpSp>
        <p:nvGrpSpPr>
          <p:cNvPr id="18" name="Google Shape;18;p12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9" name="Google Shape;19;p1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1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12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38" name="Google Shape;138;p21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39" name="Google Shape;139;p2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" name="Google Shape;14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21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51" name="Google Shape;151;p22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52" name="Google Shape;152;p22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2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2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2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2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" name="Google Shape;15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0" name="Google Shape;160;p22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31" name="Google Shape;31;p13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32" name="Google Shape;32;p13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3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13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3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13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0" name="Google Shape;40;p13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grpSp>
        <p:nvGrpSpPr>
          <p:cNvPr id="44" name="Google Shape;44;p14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45" name="Google Shape;45;p14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4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14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14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14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" name="Google Shape;50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58" name="Google Shape;58;p15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59" name="Google Shape;59;p15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3" name="Google Shape;73;p1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74" name="Google Shape;74;p16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75" name="Google Shape;75;p16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16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6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" name="Google Shape;8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6" name="Google Shape;86;p17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87" name="Google Shape;87;p17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17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17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7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7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8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98" name="Google Shape;98;p18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18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18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8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8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6" name="Google Shape;106;p18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10" name="Google Shape;110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11" name="Google Shape;111;p19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12" name="Google Shape;112;p19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9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9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9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9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9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grpSp>
        <p:nvGrpSpPr>
          <p:cNvPr id="125" name="Google Shape;125;p20"/>
          <p:cNvGrpSpPr/>
          <p:nvPr/>
        </p:nvGrpSpPr>
        <p:grpSpPr>
          <a:xfrm>
            <a:off x="10999563" y="5987064"/>
            <a:ext cx="1054465" cy="469689"/>
            <a:chOff x="9841624" y="4115729"/>
            <a:chExt cx="602169" cy="268223"/>
          </a:xfrm>
        </p:grpSpPr>
        <p:sp>
          <p:nvSpPr>
            <p:cNvPr id="126" name="Google Shape;126;p20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0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0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0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0"/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rgbClr val="CDF7E0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"/>
          <p:cNvSpPr/>
          <p:nvPr/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"/>
          <p:cNvSpPr/>
          <p:nvPr/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"/>
          <p:cNvSpPr/>
          <p:nvPr/>
        </p:nvSpPr>
        <p:spPr>
          <a:xfrm>
            <a:off x="0" y="0"/>
            <a:ext cx="3871489" cy="4096327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169;p1"/>
          <p:cNvSpPr/>
          <p:nvPr/>
        </p:nvSpPr>
        <p:spPr>
          <a:xfrm>
            <a:off x="0" y="0"/>
            <a:ext cx="3871489" cy="4096327"/>
          </a:xfrm>
          <a:custGeom>
            <a:rect b="b" l="l" r="r" t="t"/>
            <a:pathLst>
              <a:path extrusionOk="0" h="4096327" w="3871489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"/>
          <p:cNvSpPr/>
          <p:nvPr/>
        </p:nvSpPr>
        <p:spPr>
          <a:xfrm>
            <a:off x="0" y="1396898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"/>
          <p:cNvSpPr/>
          <p:nvPr/>
        </p:nvSpPr>
        <p:spPr>
          <a:xfrm>
            <a:off x="0" y="1836633"/>
            <a:ext cx="1861854" cy="277779"/>
          </a:xfrm>
          <a:custGeom>
            <a:rect b="b" l="l" r="r" t="t"/>
            <a:pathLst>
              <a:path extrusionOk="0" h="277779" w="1861854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/>
          <p:nvPr/>
        </p:nvSpPr>
        <p:spPr>
          <a:xfrm>
            <a:off x="1549229" y="798986"/>
            <a:ext cx="4970256" cy="3855397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"/>
          <p:cNvSpPr txBox="1"/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7200"/>
              <a:buFont typeface="Fredericka the Great"/>
              <a:buNone/>
            </a:pPr>
            <a:r>
              <a:rPr lang="en-US" sz="720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/>
          </a:p>
        </p:txBody>
      </p:sp>
      <p:sp>
        <p:nvSpPr>
          <p:cNvPr id="174" name="Google Shape;174;p1"/>
          <p:cNvSpPr txBox="1"/>
          <p:nvPr>
            <p:ph idx="1" type="subTitle"/>
          </p:nvPr>
        </p:nvSpPr>
        <p:spPr>
          <a:xfrm>
            <a:off x="1969427" y="2829467"/>
            <a:ext cx="4184101" cy="1478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4000"/>
              <a:buNone/>
            </a:pPr>
            <a:r>
              <a:rPr b="1" lang="en-US" sz="400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 1.0: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2800"/>
              <a:buNone/>
            </a:pPr>
            <a:r>
              <a:rPr b="1" lang="en-US" sz="280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 CHEMISTRY FUNDAMENTALS</a:t>
            </a:r>
            <a:endParaRPr b="1">
              <a:solidFill>
                <a:srgbClr val="134F5C"/>
              </a:solidFill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75" name="Google Shape;175;p1"/>
          <p:cNvSpPr/>
          <p:nvPr/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"/>
          <p:cNvSpPr/>
          <p:nvPr/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Green patterned leaves" id="177" name="Google Shape;177;p1"/>
          <p:cNvPicPr preferRelativeResize="0"/>
          <p:nvPr/>
        </p:nvPicPr>
        <p:blipFill rotWithShape="1">
          <a:blip r:embed="rId3">
            <a:alphaModFix/>
          </a:blip>
          <a:srcRect b="15675" l="0" r="1" t="18158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"/>
          <p:cNvSpPr/>
          <p:nvPr/>
        </p:nvSpPr>
        <p:spPr>
          <a:xfrm>
            <a:off x="8068714" y="982020"/>
            <a:ext cx="622472" cy="622472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cap="flat" cmpd="sng" w="28575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"/>
          <p:cNvSpPr/>
          <p:nvPr/>
        </p:nvSpPr>
        <p:spPr>
          <a:xfrm>
            <a:off x="8068714" y="982020"/>
            <a:ext cx="622472" cy="622472"/>
          </a:xfrm>
          <a:custGeom>
            <a:rect b="b" l="l" r="r" t="t"/>
            <a:pathLst>
              <a:path extrusionOk="0" h="807148" w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9983019" y="4738591"/>
            <a:ext cx="2208981" cy="2119409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9983019" y="4738591"/>
            <a:ext cx="2208981" cy="2119409"/>
          </a:xfrm>
          <a:custGeom>
            <a:rect b="b" l="l" r="r" t="t"/>
            <a:pathLst>
              <a:path extrusionOk="0" h="3293393" w="3432581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"/>
          <p:cNvGrpSpPr/>
          <p:nvPr/>
        </p:nvGrpSpPr>
        <p:grpSpPr>
          <a:xfrm>
            <a:off x="10343487" y="5662437"/>
            <a:ext cx="1054466" cy="469689"/>
            <a:chOff x="9841624" y="4115729"/>
            <a:chExt cx="602169" cy="268223"/>
          </a:xfrm>
        </p:grpSpPr>
        <p:sp>
          <p:nvSpPr>
            <p:cNvPr id="183" name="Google Shape;183;p1"/>
            <p:cNvSpPr/>
            <p:nvPr/>
          </p:nvSpPr>
          <p:spPr>
            <a:xfrm>
              <a:off x="9841624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9941445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10041267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10141090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10240911" y="4115729"/>
              <a:ext cx="202882" cy="268223"/>
            </a:xfrm>
            <a:custGeom>
              <a:rect b="b" l="l" r="r" t="t"/>
              <a:pathLst>
                <a:path extrusionOk="0" h="268223" w="202882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A black background with blue and red letters&#10;&#10;AI-generated content may be incorrect." id="188" name="Google Shape;188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57580" y="4339930"/>
            <a:ext cx="3930259" cy="131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"/>
          <p:cNvSpPr txBox="1"/>
          <p:nvPr>
            <p:ph type="title"/>
          </p:nvPr>
        </p:nvSpPr>
        <p:spPr>
          <a:xfrm>
            <a:off x="838200" y="2749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Chemistry Fundamentals Review</a:t>
            </a:r>
            <a:endParaRPr b="1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59" name="Google Shape;259;p10"/>
          <p:cNvSpPr txBox="1"/>
          <p:nvPr>
            <p:ph idx="1" type="body"/>
          </p:nvPr>
        </p:nvSpPr>
        <p:spPr>
          <a:xfrm>
            <a:off x="342224" y="1320631"/>
            <a:ext cx="11313849" cy="4701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Atoms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Isomers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Bonding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pH</a:t>
            </a:r>
            <a:endParaRPr/>
          </a:p>
          <a:p>
            <a:pPr indent="-635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t/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 txBox="1"/>
          <p:nvPr>
            <p:ph type="title"/>
          </p:nvPr>
        </p:nvSpPr>
        <p:spPr>
          <a:xfrm>
            <a:off x="838200" y="2659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Atoms</a:t>
            </a:r>
            <a:endParaRPr b="1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195" name="Google Shape;195;p2"/>
          <p:cNvSpPr txBox="1"/>
          <p:nvPr>
            <p:ph idx="1" type="body"/>
          </p:nvPr>
        </p:nvSpPr>
        <p:spPr>
          <a:xfrm>
            <a:off x="154116" y="1294599"/>
            <a:ext cx="120827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400"/>
              <a:buChar char="•"/>
            </a:pPr>
            <a:r>
              <a:rPr b="1" lang="en-US" sz="24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Atoms</a:t>
            </a:r>
            <a:r>
              <a:rPr lang="en-US" sz="2400">
                <a:latin typeface="Cambria"/>
                <a:ea typeface="Cambria"/>
                <a:cs typeface="Cambria"/>
                <a:sym typeface="Cambria"/>
              </a:rPr>
              <a:t> are the building blocks of the universe (they compose molecules)</a:t>
            </a:r>
            <a:endParaRPr/>
          </a:p>
        </p:txBody>
      </p:sp>
      <p:sp>
        <p:nvSpPr>
          <p:cNvPr id="196" name="Google Shape;196;p2"/>
          <p:cNvSpPr txBox="1"/>
          <p:nvPr/>
        </p:nvSpPr>
        <p:spPr>
          <a:xfrm>
            <a:off x="155115" y="1747539"/>
            <a:ext cx="6031579" cy="4734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They contain protons (+), neutrons, and electrons (-)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Protons and neutrons are in the nucleus and the electrons fly around them in a cloud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element on the periodic table is a unique atom, defined by its amount of protons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Isotopes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 = same atom type but different number of neutrons</a:t>
            </a:r>
            <a:endParaRPr/>
          </a:p>
          <a:p>
            <a:pPr indent="-285750" lvl="1" marL="74295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134F5C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Ions</a:t>
            </a:r>
            <a:r>
              <a:rPr b="0" i="0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 same atom, but an abnormal number of electrons </a:t>
            </a:r>
            <a:b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</a:b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(non-zero charge)</a:t>
            </a:r>
            <a:endParaRPr/>
          </a:p>
        </p:txBody>
      </p:sp>
      <p:pic>
        <p:nvPicPr>
          <p:cNvPr descr="Introduction to the Atom | Let's Talk Science" id="197" name="Google Shape;1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72363" y="1763077"/>
            <a:ext cx="4678790" cy="3503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he Periodic Table of Elements Explained - Chemical Safety Facts" id="198" name="Google Shape;19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928464" y="5240658"/>
            <a:ext cx="3816554" cy="1538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"/>
          <p:cNvSpPr txBox="1"/>
          <p:nvPr>
            <p:ph type="title"/>
          </p:nvPr>
        </p:nvSpPr>
        <p:spPr>
          <a:xfrm>
            <a:off x="838200" y="2659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Valence</a:t>
            </a:r>
            <a:endParaRPr b="1">
              <a:latin typeface="Kalam"/>
              <a:ea typeface="Kalam"/>
              <a:cs typeface="Kalam"/>
              <a:sym typeface="Kalam"/>
            </a:endParaRPr>
          </a:p>
        </p:txBody>
      </p:sp>
      <p:pic>
        <p:nvPicPr>
          <p:cNvPr descr="A table of periodic table" id="204" name="Google Shape;2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99708" y="1223403"/>
            <a:ext cx="6769091" cy="4039982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"/>
          <p:cNvSpPr txBox="1"/>
          <p:nvPr/>
        </p:nvSpPr>
        <p:spPr>
          <a:xfrm>
            <a:off x="250724" y="1242142"/>
            <a:ext cx="4742425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element's position on the periodic table determines the element's valence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</a:t>
            </a:r>
            <a:r>
              <a:rPr b="1" i="0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valence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the amount of bonds an element can form, based on its outermost electron shell (valence shell)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determines how an atom bonds</a:t>
            </a:r>
            <a:endParaRPr/>
          </a:p>
        </p:txBody>
      </p:sp>
      <p:pic>
        <p:nvPicPr>
          <p:cNvPr descr="Download Carbon, Atom, Atoms. Royalty-Free Stock Illustration Image -  Pixabay" id="206" name="Google Shape;20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59039" y="4273478"/>
            <a:ext cx="2740670" cy="258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4"/>
          <p:cNvSpPr txBox="1"/>
          <p:nvPr>
            <p:ph type="title"/>
          </p:nvPr>
        </p:nvSpPr>
        <p:spPr>
          <a:xfrm>
            <a:off x="838200" y="274947"/>
            <a:ext cx="1143541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Bonding</a:t>
            </a:r>
            <a:endParaRPr/>
          </a:p>
        </p:txBody>
      </p:sp>
      <p:sp>
        <p:nvSpPr>
          <p:cNvPr id="212" name="Google Shape;212;p4"/>
          <p:cNvSpPr txBox="1"/>
          <p:nvPr>
            <p:ph idx="1" type="body"/>
          </p:nvPr>
        </p:nvSpPr>
        <p:spPr>
          <a:xfrm>
            <a:off x="341745" y="1304951"/>
            <a:ext cx="11012055" cy="476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•"/>
            </a:pPr>
            <a:r>
              <a:rPr b="1"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Covalent Bonds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– strong bonds between atoms where electrons are shared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Can be polar or non-polar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Exist in single, double, and even triple form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54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latin typeface="Cambria"/>
              <a:ea typeface="Cambria"/>
              <a:cs typeface="Cambria"/>
              <a:sym typeface="Cambria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2600"/>
              <a:buChar char="•"/>
            </a:pPr>
            <a:r>
              <a:rPr b="1"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Ionic Bonds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– strong bond between opposite 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Positive ions are called </a:t>
            </a:r>
            <a:r>
              <a:rPr b="1"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cations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Negative ions are called </a:t>
            </a:r>
            <a:r>
              <a:rPr b="1"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anions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"/>
          <p:cNvSpPr txBox="1"/>
          <p:nvPr>
            <p:ph type="title"/>
          </p:nvPr>
        </p:nvSpPr>
        <p:spPr>
          <a:xfrm>
            <a:off x="838200" y="274947"/>
            <a:ext cx="1079418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Bonding (Cont.)</a:t>
            </a:r>
            <a:endParaRPr b="1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18" name="Google Shape;218;p5"/>
          <p:cNvSpPr txBox="1"/>
          <p:nvPr>
            <p:ph idx="1" type="body"/>
          </p:nvPr>
        </p:nvSpPr>
        <p:spPr>
          <a:xfrm>
            <a:off x="341745" y="1304951"/>
            <a:ext cx="11012055" cy="4763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600"/>
              <a:buChar char="•"/>
            </a:pPr>
            <a:r>
              <a:rPr b="1"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Hydrogen Bonds</a:t>
            </a:r>
            <a:r>
              <a:rPr b="1" lang="en-US" sz="2600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– weak bonds between positively charged hydrogen atoms and a negatively charged atom</a:t>
            </a:r>
            <a:endParaRPr sz="26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2600"/>
              <a:buChar char="•"/>
            </a:pPr>
            <a:r>
              <a:rPr b="1"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van der Waals Forces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–</a:t>
            </a:r>
            <a:r>
              <a:rPr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 </a:t>
            </a:r>
            <a:r>
              <a:rPr lang="en-US" sz="260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rPr>
              <a:t>weak electrical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interactions between molecules/atoms very close to each other through electron movement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6"/>
          <p:cNvSpPr txBox="1"/>
          <p:nvPr>
            <p:ph type="title"/>
          </p:nvPr>
        </p:nvSpPr>
        <p:spPr>
          <a:xfrm>
            <a:off x="838200" y="26593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Isomers</a:t>
            </a:r>
            <a:endParaRPr b="1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24" name="Google Shape;224;p6"/>
          <p:cNvSpPr txBox="1"/>
          <p:nvPr/>
        </p:nvSpPr>
        <p:spPr>
          <a:xfrm>
            <a:off x="250724" y="1242142"/>
            <a:ext cx="7637566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 </a:t>
            </a:r>
            <a:r>
              <a:rPr b="1" lang="en-US" sz="24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isomer</a:t>
            </a:r>
            <a:r>
              <a:rPr lang="en-US" sz="2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molecule that has the same chemical formula as another molecule but a different structure</a:t>
            </a:r>
            <a:endParaRPr sz="2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0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structural isomer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an isomer that has a different shape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</a:t>
            </a:r>
            <a:r>
              <a:rPr b="1" i="1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cis-trans</a:t>
            </a:r>
            <a:r>
              <a:rPr b="1" i="0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 isomer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an isomer where the atoms attached to the double bonded carbons can be flipped around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both sides are the same, then you have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cis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isomer</a:t>
            </a:r>
            <a:endParaRPr/>
          </a:p>
          <a:p>
            <a:pPr indent="-3429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If they are different, then a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trans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isomer is present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</a:t>
            </a:r>
            <a:r>
              <a:rPr b="1" i="0" lang="en-US" sz="2400" u="none" cap="none" strike="noStrike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enantiomer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is an isomer that is mirrored</a:t>
            </a:r>
            <a:endParaRPr/>
          </a:p>
        </p:txBody>
      </p:sp>
      <p:pic>
        <p:nvPicPr>
          <p:cNvPr descr="2.20: Carbon - Organic Isomers - Biology LibreTexts" id="225" name="Google Shape;22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78980" y="1247580"/>
            <a:ext cx="4098903" cy="5532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"/>
          <p:cNvSpPr txBox="1"/>
          <p:nvPr>
            <p:ph type="title"/>
          </p:nvPr>
        </p:nvSpPr>
        <p:spPr>
          <a:xfrm>
            <a:off x="838200" y="2749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pH</a:t>
            </a:r>
            <a:endParaRPr b="1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31" name="Google Shape;231;p7"/>
          <p:cNvSpPr txBox="1"/>
          <p:nvPr>
            <p:ph idx="1" type="body"/>
          </p:nvPr>
        </p:nvSpPr>
        <p:spPr>
          <a:xfrm>
            <a:off x="342224" y="1320631"/>
            <a:ext cx="11313849" cy="4701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Occasionally, a proton (</a:t>
            </a:r>
            <a:r>
              <a:rPr b="1"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hydrogen ion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) dissociates, or leaves, a molecule, resulting in only the electron being left. This proton can then join other molecules, forming an ion.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water molecule missing a proton is called a </a:t>
            </a:r>
            <a:r>
              <a:rPr b="1"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hydroxide ion</a:t>
            </a:r>
            <a:r>
              <a:rPr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(OH-)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water molecule with an extra proton is a </a:t>
            </a:r>
            <a:r>
              <a:rPr b="1"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hydronium ion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(H</a:t>
            </a:r>
            <a:r>
              <a:rPr baseline="-25000" lang="en-US">
                <a:latin typeface="Cambria"/>
                <a:ea typeface="Cambria"/>
                <a:cs typeface="Cambria"/>
                <a:sym typeface="Cambria"/>
              </a:rPr>
              <a:t>3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O+)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"/>
          <p:cNvSpPr txBox="1"/>
          <p:nvPr>
            <p:ph type="title"/>
          </p:nvPr>
        </p:nvSpPr>
        <p:spPr>
          <a:xfrm>
            <a:off x="838200" y="27494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pH Calculation</a:t>
            </a:r>
            <a:endParaRPr b="1">
              <a:latin typeface="Kalam"/>
              <a:ea typeface="Kalam"/>
              <a:cs typeface="Kalam"/>
              <a:sym typeface="Kalam"/>
            </a:endParaRPr>
          </a:p>
        </p:txBody>
      </p:sp>
      <p:sp>
        <p:nvSpPr>
          <p:cNvPr id="237" name="Google Shape;237;p8"/>
          <p:cNvSpPr txBox="1"/>
          <p:nvPr>
            <p:ph idx="1" type="body"/>
          </p:nvPr>
        </p:nvSpPr>
        <p:spPr>
          <a:xfrm>
            <a:off x="342224" y="1320631"/>
            <a:ext cx="11313849" cy="47014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In pure water only 1/554,000,000 hydrogen ions leave their molecule to join another =&gt; 10</a:t>
            </a:r>
            <a:r>
              <a:rPr baseline="30000" lang="en-US" sz="2600">
                <a:latin typeface="Cambria"/>
                <a:ea typeface="Cambria"/>
                <a:cs typeface="Cambria"/>
                <a:sym typeface="Cambria"/>
              </a:rPr>
              <a:t>-7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of a mole of hydrogen ions per mole of water (</a:t>
            </a:r>
            <a:r>
              <a:rPr b="1"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mole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 is a value used to measure molecules)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2600"/>
              <a:buChar char="•"/>
            </a:pPr>
            <a:r>
              <a:rPr b="1" lang="en-US" sz="2600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pH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 = –log [H</a:t>
            </a:r>
            <a:r>
              <a:rPr baseline="30000" lang="en-US" sz="2600"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] (H</a:t>
            </a:r>
            <a:r>
              <a:rPr baseline="30000" lang="en-US" sz="2600"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is the concentration of hydrogen ions)</a:t>
            </a:r>
            <a:br>
              <a:rPr lang="en-US" sz="2600">
                <a:latin typeface="Cambria"/>
                <a:ea typeface="Cambria"/>
                <a:cs typeface="Cambria"/>
                <a:sym typeface="Cambria"/>
              </a:rPr>
            </a:b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Inversely, H</a:t>
            </a:r>
            <a:r>
              <a:rPr baseline="30000" lang="en-US" sz="2600">
                <a:latin typeface="Arial"/>
                <a:ea typeface="Arial"/>
                <a:cs typeface="Arial"/>
                <a:sym typeface="Arial"/>
              </a:rPr>
              <a:t>+ </a:t>
            </a: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= 10</a:t>
            </a:r>
            <a:r>
              <a:rPr baseline="30000" lang="en-US" sz="2600">
                <a:latin typeface="Cambria"/>
                <a:ea typeface="Cambria"/>
                <a:cs typeface="Cambria"/>
                <a:sym typeface="Cambria"/>
              </a:rPr>
              <a:t>-pH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Plug that into the equation and we get pure water has a pH of 7</a:t>
            </a:r>
            <a:endParaRPr sz="2600"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8" name="Google Shape;23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5880" y="3869640"/>
            <a:ext cx="1145880" cy="1908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8"/>
          <p:cNvSpPr/>
          <p:nvPr/>
        </p:nvSpPr>
        <p:spPr>
          <a:xfrm>
            <a:off x="8445240" y="3800475"/>
            <a:ext cx="1127160" cy="16192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H Scale Defined - What is pH? - JAN/SAN CONSULTING" id="245" name="Google Shape;24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425" y="4305073"/>
            <a:ext cx="5058346" cy="21245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6" name="Google Shape;246;p9"/>
          <p:cNvGrpSpPr/>
          <p:nvPr/>
        </p:nvGrpSpPr>
        <p:grpSpPr>
          <a:xfrm>
            <a:off x="785511" y="805742"/>
            <a:ext cx="3647770" cy="3193211"/>
            <a:chOff x="1674895" y="1345036"/>
            <a:chExt cx="5428610" cy="4210939"/>
          </a:xfrm>
        </p:grpSpPr>
        <p:sp>
          <p:nvSpPr>
            <p:cNvPr id="247" name="Google Shape;247;p9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rgbClr val="FFFFFF"/>
            </a:solidFill>
            <a:ln cap="flat" cmpd="sng" w="28575">
              <a:solidFill>
                <a:srgbClr val="FFFFF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9"/>
            <p:cNvSpPr/>
            <p:nvPr/>
          </p:nvSpPr>
          <p:spPr>
            <a:xfrm>
              <a:off x="1674895" y="1345036"/>
              <a:ext cx="5428610" cy="4210939"/>
            </a:xfrm>
            <a:prstGeom prst="rect">
              <a:avLst/>
            </a:prstGeom>
            <a:solidFill>
              <a:schemeClr val="accent3">
                <a:alpha val="20000"/>
              </a:schemeClr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9" name="Google Shape;249;p9"/>
          <p:cNvSpPr/>
          <p:nvPr/>
        </p:nvSpPr>
        <p:spPr>
          <a:xfrm>
            <a:off x="695315" y="685805"/>
            <a:ext cx="3624947" cy="3193211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9"/>
          <p:cNvSpPr txBox="1"/>
          <p:nvPr>
            <p:ph type="title"/>
          </p:nvPr>
        </p:nvSpPr>
        <p:spPr>
          <a:xfrm>
            <a:off x="740584" y="967963"/>
            <a:ext cx="3543197" cy="28789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Kalam"/>
              <a:buNone/>
            </a:pPr>
            <a:r>
              <a:rPr b="1" lang="en-US">
                <a:latin typeface="Kalam"/>
                <a:ea typeface="Kalam"/>
                <a:cs typeface="Kalam"/>
                <a:sym typeface="Kalam"/>
              </a:rPr>
              <a:t>What You Need To Know: Acids and Bases</a:t>
            </a:r>
            <a:endParaRPr/>
          </a:p>
        </p:txBody>
      </p:sp>
      <p:sp>
        <p:nvSpPr>
          <p:cNvPr descr="What is the pH Scale?" id="251" name="Google Shape;251;p9"/>
          <p:cNvSpPr txBox="1"/>
          <p:nvPr>
            <p:ph idx="1" type="body"/>
          </p:nvPr>
        </p:nvSpPr>
        <p:spPr>
          <a:xfrm>
            <a:off x="6301830" y="256718"/>
            <a:ext cx="5758798" cy="61721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2800"/>
              <a:buChar char="•"/>
            </a:pPr>
            <a:r>
              <a:rPr b="1"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Acids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have an excess of H</a:t>
            </a:r>
            <a:r>
              <a:rPr baseline="30000" lang="en-US"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This lowers the pH below 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2800"/>
              <a:buChar char="•"/>
            </a:pPr>
            <a:r>
              <a:rPr b="1"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Bases</a:t>
            </a:r>
            <a:r>
              <a:rPr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have a lack of H</a:t>
            </a:r>
            <a:r>
              <a:rPr baseline="30000" lang="en-US"/>
              <a:t>+</a:t>
            </a:r>
            <a:r>
              <a:rPr baseline="30000" lang="en-US">
                <a:latin typeface="Arial"/>
                <a:ea typeface="Arial"/>
                <a:cs typeface="Arial"/>
                <a:sym typeface="Arial"/>
              </a:rPr>
              <a:t> 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ions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latin typeface="Cambria"/>
                <a:ea typeface="Cambria"/>
                <a:cs typeface="Cambria"/>
                <a:sym typeface="Cambria"/>
              </a:rPr>
              <a:t>This increases the pH above 7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(Acidic molecules donate H</a:t>
            </a:r>
            <a:r>
              <a:rPr baseline="30000" lang="en-US"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and basic molecules accept them)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Due to pH being calculated with a logarithm, a change in pH is a tenfold change in H</a:t>
            </a:r>
            <a:r>
              <a:rPr baseline="30000" lang="en-US">
                <a:latin typeface="Cambria"/>
                <a:ea typeface="Cambria"/>
                <a:cs typeface="Cambria"/>
                <a:sym typeface="Cambria"/>
              </a:rPr>
              <a:t>+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ions (pH 6 is 100 more basic than pH 4)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34F5C"/>
              </a:buClr>
              <a:buSzPts val="2800"/>
              <a:buChar char="•"/>
            </a:pPr>
            <a:r>
              <a:rPr b="1" lang="en-US">
                <a:solidFill>
                  <a:srgbClr val="134F5C"/>
                </a:solidFill>
                <a:latin typeface="Cambria"/>
                <a:ea typeface="Cambria"/>
                <a:cs typeface="Cambria"/>
                <a:sym typeface="Cambria"/>
              </a:rPr>
              <a:t>Buffers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– substances that minimize changes in pH (can both accept and donate H</a:t>
            </a:r>
            <a:r>
              <a:rPr baseline="30000" lang="en-US">
                <a:latin typeface="Cambria"/>
                <a:ea typeface="Cambria"/>
                <a:cs typeface="Cambria"/>
                <a:sym typeface="Cambria"/>
              </a:rPr>
              <a:t>+</a:t>
            </a:r>
            <a:r>
              <a:rPr lang="en-US"/>
              <a:t>)</a:t>
            </a:r>
            <a:endParaRPr/>
          </a:p>
        </p:txBody>
      </p:sp>
      <p:sp>
        <p:nvSpPr>
          <p:cNvPr descr="What is the pH Scale?" id="252" name="Google Shape;252;p9"/>
          <p:cNvSpPr/>
          <p:nvPr/>
        </p:nvSpPr>
        <p:spPr>
          <a:xfrm>
            <a:off x="5943599" y="972127"/>
            <a:ext cx="2609273" cy="26092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What is the pH Scale?" id="253" name="Google Shape;253;p9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2023-09-11T04:01:50Z</dcterms:created>
  <dc:creator>Daniel Karpoukhin</dc:creator>
</cp:coreProperties>
</file>