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1"/>
  </p:notesMasterIdLst>
  <p:sldIdLst>
    <p:sldId id="257" r:id="rId2"/>
    <p:sldId id="259" r:id="rId3"/>
    <p:sldId id="258" r:id="rId4"/>
    <p:sldId id="260" r:id="rId5"/>
    <p:sldId id="261" r:id="rId6"/>
    <p:sldId id="262" r:id="rId7"/>
    <p:sldId id="264" r:id="rId8"/>
    <p:sldId id="266"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2990" autoAdjust="0"/>
  </p:normalViewPr>
  <p:slideViewPr>
    <p:cSldViewPr snapToGrid="0">
      <p:cViewPr varScale="1">
        <p:scale>
          <a:sx n="74" d="100"/>
          <a:sy n="74" d="100"/>
        </p:scale>
        <p:origin x="570"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A79D6-C8D9-490A-A738-3597BE7BBDEF}" type="datetimeFigureOut">
              <a:rPr lang="en-US" smtClean="0"/>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0858E-5593-4DC6-8476-AC74A7893B0B}" type="slidenum">
              <a:rPr lang="en-US" smtClean="0"/>
              <a:t>‹#›</a:t>
            </a:fld>
            <a:endParaRPr lang="en-US"/>
          </a:p>
        </p:txBody>
      </p:sp>
    </p:spTree>
    <p:extLst>
      <p:ext uri="{BB962C8B-B14F-4D97-AF65-F5344CB8AC3E}">
        <p14:creationId xmlns:p14="http://schemas.microsoft.com/office/powerpoint/2010/main" val="107781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AP Bio with AP Study! For most of you, this will be your first lesson. If you want some more background on chemistry before starting this unit, we have another video to help with that. Today we will be covering topic 1.1, all about water. </a:t>
            </a:r>
          </a:p>
        </p:txBody>
      </p:sp>
      <p:sp>
        <p:nvSpPr>
          <p:cNvPr id="4" name="Slide Number Placeholder 3"/>
          <p:cNvSpPr>
            <a:spLocks noGrp="1"/>
          </p:cNvSpPr>
          <p:nvPr>
            <p:ph type="sldNum" sz="quarter" idx="5"/>
          </p:nvPr>
        </p:nvSpPr>
        <p:spPr/>
        <p:txBody>
          <a:bodyPr/>
          <a:lstStyle/>
          <a:p>
            <a:fld id="{7600858E-5593-4DC6-8476-AC74A7893B0B}" type="slidenum">
              <a:rPr lang="en-US" smtClean="0"/>
              <a:t>1</a:t>
            </a:fld>
            <a:endParaRPr lang="en-US"/>
          </a:p>
        </p:txBody>
      </p:sp>
    </p:spTree>
    <p:extLst>
      <p:ext uri="{BB962C8B-B14F-4D97-AF65-F5344CB8AC3E}">
        <p14:creationId xmlns:p14="http://schemas.microsoft.com/office/powerpoint/2010/main" val="2581891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main objectives of this lesson are the hydrogen bonds which form water molecules, and the reasons why life depends on water. The college board wants you to be able to use your knowledge of water and its properties to describe or model it. </a:t>
            </a:r>
          </a:p>
        </p:txBody>
      </p:sp>
      <p:sp>
        <p:nvSpPr>
          <p:cNvPr id="4" name="Slide Number Placeholder 3"/>
          <p:cNvSpPr>
            <a:spLocks noGrp="1"/>
          </p:cNvSpPr>
          <p:nvPr>
            <p:ph type="sldNum" sz="quarter" idx="5"/>
          </p:nvPr>
        </p:nvSpPr>
        <p:spPr/>
        <p:txBody>
          <a:bodyPr/>
          <a:lstStyle/>
          <a:p>
            <a:fld id="{7600858E-5593-4DC6-8476-AC74A7893B0B}" type="slidenum">
              <a:rPr lang="en-US" smtClean="0"/>
              <a:t>2</a:t>
            </a:fld>
            <a:endParaRPr lang="en-US"/>
          </a:p>
        </p:txBody>
      </p:sp>
    </p:spTree>
    <p:extLst>
      <p:ext uri="{BB962C8B-B14F-4D97-AF65-F5344CB8AC3E}">
        <p14:creationId xmlns:p14="http://schemas.microsoft.com/office/powerpoint/2010/main" val="380992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Molecular structure</a:t>
            </a:r>
          </a:p>
          <a:p>
            <a:pPr marL="171450" indent="-171450">
              <a:buFont typeface="Calibri"/>
              <a:buChar char="-"/>
            </a:pPr>
            <a:r>
              <a:rPr lang="en-US" dirty="0">
                <a:ea typeface="Calibri"/>
                <a:cs typeface="Calibri"/>
              </a:rPr>
              <a:t>Electronegativity/positivity</a:t>
            </a:r>
          </a:p>
          <a:p>
            <a:pPr marL="171450" indent="-171450">
              <a:buFont typeface="Calibri"/>
              <a:buChar char="-"/>
            </a:pPr>
            <a:r>
              <a:rPr lang="en-US" dirty="0">
                <a:ea typeface="Calibri"/>
                <a:cs typeface="Calibri"/>
              </a:rPr>
              <a:t>Polar covalent bonding</a:t>
            </a:r>
          </a:p>
          <a:p>
            <a:pPr marL="171450" indent="-171450">
              <a:buFont typeface="Calibri"/>
              <a:buChar char="-"/>
            </a:pPr>
            <a:r>
              <a:rPr lang="en-US" dirty="0">
                <a:ea typeface="Calibri"/>
                <a:cs typeface="Calibri"/>
              </a:rPr>
              <a:t>Explain diagram</a:t>
            </a:r>
          </a:p>
        </p:txBody>
      </p:sp>
      <p:sp>
        <p:nvSpPr>
          <p:cNvPr id="4" name="Slide Number Placeholder 3"/>
          <p:cNvSpPr>
            <a:spLocks noGrp="1"/>
          </p:cNvSpPr>
          <p:nvPr>
            <p:ph type="sldNum" sz="quarter" idx="5"/>
          </p:nvPr>
        </p:nvSpPr>
        <p:spPr/>
        <p:txBody>
          <a:bodyPr/>
          <a:lstStyle/>
          <a:p>
            <a:fld id="{7600858E-5593-4DC6-8476-AC74A7893B0B}" type="slidenum">
              <a:rPr lang="en-US" smtClean="0"/>
              <a:t>3</a:t>
            </a:fld>
            <a:endParaRPr lang="en-US"/>
          </a:p>
        </p:txBody>
      </p:sp>
    </p:spTree>
    <p:extLst>
      <p:ext uri="{BB962C8B-B14F-4D97-AF65-F5344CB8AC3E}">
        <p14:creationId xmlns:p14="http://schemas.microsoft.com/office/powerpoint/2010/main" val="323470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ea typeface="Calibri"/>
                <a:cs typeface="Calibri"/>
              </a:rPr>
              <a:t>Cause of hydrogen bonds</a:t>
            </a:r>
          </a:p>
          <a:p>
            <a:pPr marL="285750" indent="-285750">
              <a:buFont typeface="Calibri"/>
              <a:buChar char="-"/>
            </a:pPr>
            <a:r>
              <a:rPr lang="en-US" dirty="0">
                <a:ea typeface="Calibri"/>
                <a:cs typeface="Calibri"/>
              </a:rPr>
              <a:t>Explain quantity</a:t>
            </a:r>
          </a:p>
          <a:p>
            <a:pPr marL="285750" indent="-285750">
              <a:buFont typeface="Calibri"/>
              <a:buChar char="-"/>
            </a:pPr>
            <a:r>
              <a:rPr lang="en-US" dirty="0">
                <a:ea typeface="Calibri"/>
                <a:cs typeface="Calibri"/>
              </a:rPr>
              <a:t>Draw diagram of bonded water molecules</a:t>
            </a:r>
          </a:p>
        </p:txBody>
      </p:sp>
      <p:sp>
        <p:nvSpPr>
          <p:cNvPr id="4" name="Slide Number Placeholder 3"/>
          <p:cNvSpPr>
            <a:spLocks noGrp="1"/>
          </p:cNvSpPr>
          <p:nvPr>
            <p:ph type="sldNum" sz="quarter" idx="5"/>
          </p:nvPr>
        </p:nvSpPr>
        <p:spPr/>
        <p:txBody>
          <a:bodyPr/>
          <a:lstStyle/>
          <a:p>
            <a:fld id="{7600858E-5593-4DC6-8476-AC74A7893B0B}" type="slidenum">
              <a:rPr lang="en-US" smtClean="0"/>
              <a:t>4</a:t>
            </a:fld>
            <a:endParaRPr lang="en-US"/>
          </a:p>
        </p:txBody>
      </p:sp>
    </p:spTree>
    <p:extLst>
      <p:ext uri="{BB962C8B-B14F-4D97-AF65-F5344CB8AC3E}">
        <p14:creationId xmlns:p14="http://schemas.microsoft.com/office/powerpoint/2010/main" val="62688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ea typeface="Calibri"/>
                <a:cs typeface="Calibri"/>
              </a:rPr>
              <a:t>Effects of hydrogen bonding</a:t>
            </a:r>
          </a:p>
          <a:p>
            <a:pPr marL="285750" indent="-285750">
              <a:buFont typeface="Calibri"/>
              <a:buChar char="-"/>
            </a:pPr>
            <a:r>
              <a:rPr lang="en-US" dirty="0">
                <a:ea typeface="Calibri"/>
                <a:cs typeface="Calibri"/>
              </a:rPr>
              <a:t>Surface Tension – connection </a:t>
            </a:r>
            <a:r>
              <a:rPr lang="en-US" dirty="0" err="1">
                <a:ea typeface="Calibri"/>
                <a:cs typeface="Calibri"/>
              </a:rPr>
              <a:t>stronk</a:t>
            </a:r>
            <a:endParaRPr lang="en-US" dirty="0">
              <a:ea typeface="Calibri"/>
              <a:cs typeface="Calibri"/>
            </a:endParaRPr>
          </a:p>
          <a:p>
            <a:pPr marL="285750" indent="-285750">
              <a:buFont typeface="Calibri"/>
              <a:buChar char="-"/>
            </a:pPr>
            <a:r>
              <a:rPr lang="en-US" dirty="0">
                <a:ea typeface="Calibri"/>
                <a:cs typeface="Calibri"/>
              </a:rPr>
              <a:t>Explanation of adhesion and cohesion bonding to polar molecules (transpiration and meniscus)</a:t>
            </a:r>
          </a:p>
          <a:p>
            <a:pPr marL="285750" indent="-285750">
              <a:buFont typeface="Calibri"/>
              <a:buChar char="-"/>
            </a:pPr>
            <a:r>
              <a:rPr lang="en-US" dirty="0">
                <a:ea typeface="Calibri"/>
                <a:cs typeface="Calibri"/>
              </a:rPr>
              <a:t>Transpiration due to evaporation</a:t>
            </a:r>
          </a:p>
        </p:txBody>
      </p:sp>
      <p:sp>
        <p:nvSpPr>
          <p:cNvPr id="4" name="Slide Number Placeholder 3"/>
          <p:cNvSpPr>
            <a:spLocks noGrp="1"/>
          </p:cNvSpPr>
          <p:nvPr>
            <p:ph type="sldNum" sz="quarter" idx="5"/>
          </p:nvPr>
        </p:nvSpPr>
        <p:spPr/>
        <p:txBody>
          <a:bodyPr/>
          <a:lstStyle/>
          <a:p>
            <a:fld id="{7600858E-5593-4DC6-8476-AC74A7893B0B}" type="slidenum">
              <a:rPr lang="en-US" smtClean="0"/>
              <a:t>5</a:t>
            </a:fld>
            <a:endParaRPr lang="en-US"/>
          </a:p>
        </p:txBody>
      </p:sp>
    </p:spTree>
    <p:extLst>
      <p:ext uri="{BB962C8B-B14F-4D97-AF65-F5344CB8AC3E}">
        <p14:creationId xmlns:p14="http://schemas.microsoft.com/office/powerpoint/2010/main" val="259960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Cause of high specific heat (hydrogen bonds)</a:t>
            </a:r>
          </a:p>
          <a:p>
            <a:pPr marL="171450" indent="-171450">
              <a:buFont typeface="Calibri"/>
              <a:buChar char="-"/>
            </a:pPr>
            <a:r>
              <a:rPr lang="en-US" dirty="0">
                <a:ea typeface="Calibri"/>
                <a:cs typeface="Calibri"/>
              </a:rPr>
              <a:t>Effect of high specific heat (cooling and regulation of temperature)</a:t>
            </a:r>
          </a:p>
          <a:p>
            <a:pPr marL="171450" indent="-171450">
              <a:buFont typeface="Calibri"/>
              <a:buChar char="-"/>
            </a:pPr>
            <a:r>
              <a:rPr lang="en-US" dirty="0">
                <a:ea typeface="Calibri"/>
                <a:cs typeface="Calibri"/>
              </a:rPr>
              <a:t>Calorie = amount of energy need to heat up a gram of water 1 degree Celsius</a:t>
            </a:r>
          </a:p>
          <a:p>
            <a:pPr marL="171450" indent="-171450">
              <a:buFont typeface="Calibri"/>
              <a:buChar char="-"/>
            </a:pPr>
            <a:r>
              <a:rPr lang="en-US" dirty="0">
                <a:ea typeface="Calibri"/>
                <a:cs typeface="Calibri"/>
              </a:rPr>
              <a:t>Diagram? of bonds breaking/forming</a:t>
            </a:r>
          </a:p>
        </p:txBody>
      </p:sp>
      <p:sp>
        <p:nvSpPr>
          <p:cNvPr id="4" name="Slide Number Placeholder 3"/>
          <p:cNvSpPr>
            <a:spLocks noGrp="1"/>
          </p:cNvSpPr>
          <p:nvPr>
            <p:ph type="sldNum" sz="quarter" idx="5"/>
          </p:nvPr>
        </p:nvSpPr>
        <p:spPr/>
        <p:txBody>
          <a:bodyPr/>
          <a:lstStyle/>
          <a:p>
            <a:fld id="{7600858E-5593-4DC6-8476-AC74A7893B0B}" type="slidenum">
              <a:rPr lang="en-US" smtClean="0"/>
              <a:t>6</a:t>
            </a:fld>
            <a:endParaRPr lang="en-US"/>
          </a:p>
        </p:txBody>
      </p:sp>
    </p:spTree>
    <p:extLst>
      <p:ext uri="{BB962C8B-B14F-4D97-AF65-F5344CB8AC3E}">
        <p14:creationId xmlns:p14="http://schemas.microsoft.com/office/powerpoint/2010/main" val="132515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ea typeface="Calibri"/>
                <a:cs typeface="Calibri"/>
              </a:rPr>
              <a:t>Density in general</a:t>
            </a:r>
          </a:p>
          <a:p>
            <a:pPr marL="285750" indent="-285750">
              <a:buFont typeface="Calibri"/>
              <a:buChar char="-"/>
            </a:pPr>
            <a:r>
              <a:rPr lang="en-US" dirty="0">
                <a:ea typeface="Calibri"/>
                <a:cs typeface="Calibri"/>
              </a:rPr>
              <a:t>Effects of floating ice on animals</a:t>
            </a:r>
          </a:p>
          <a:p>
            <a:pPr marL="285750" indent="-285750">
              <a:buFont typeface="Calibri"/>
              <a:buChar char="-"/>
            </a:pPr>
            <a:r>
              <a:rPr lang="en-US" dirty="0">
                <a:ea typeface="Calibri"/>
                <a:cs typeface="Calibri"/>
              </a:rPr>
              <a:t>Diagram?</a:t>
            </a:r>
          </a:p>
          <a:p>
            <a:pPr marL="285750" indent="-285750">
              <a:buFont typeface="Calibri"/>
              <a:buChar char="-"/>
            </a:pPr>
            <a:r>
              <a:rPr lang="en-US" dirty="0">
                <a:ea typeface="Calibri"/>
                <a:cs typeface="Calibri"/>
              </a:rPr>
              <a:t>WATER DOES NOT SINK</a:t>
            </a:r>
          </a:p>
        </p:txBody>
      </p:sp>
      <p:sp>
        <p:nvSpPr>
          <p:cNvPr id="4" name="Slide Number Placeholder 3"/>
          <p:cNvSpPr>
            <a:spLocks noGrp="1"/>
          </p:cNvSpPr>
          <p:nvPr>
            <p:ph type="sldNum" sz="quarter" idx="5"/>
          </p:nvPr>
        </p:nvSpPr>
        <p:spPr/>
        <p:txBody>
          <a:bodyPr/>
          <a:lstStyle/>
          <a:p>
            <a:fld id="{7600858E-5593-4DC6-8476-AC74A7893B0B}" type="slidenum">
              <a:rPr lang="en-US" smtClean="0"/>
              <a:t>7</a:t>
            </a:fld>
            <a:endParaRPr lang="en-US"/>
          </a:p>
        </p:txBody>
      </p:sp>
    </p:spTree>
    <p:extLst>
      <p:ext uri="{BB962C8B-B14F-4D97-AF65-F5344CB8AC3E}">
        <p14:creationId xmlns:p14="http://schemas.microsoft.com/office/powerpoint/2010/main" val="188819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ea typeface="Calibri"/>
                <a:cs typeface="Calibri"/>
              </a:rPr>
              <a:t>Solvent/solute examples and definitions</a:t>
            </a:r>
          </a:p>
          <a:p>
            <a:pPr marL="285750" indent="-285750">
              <a:buFont typeface="Calibri"/>
              <a:buChar char="-"/>
            </a:pPr>
            <a:r>
              <a:rPr lang="en-US" dirty="0">
                <a:ea typeface="Calibri"/>
                <a:cs typeface="Calibri"/>
              </a:rPr>
              <a:t>Draw graph of showing water separating NaCl</a:t>
            </a:r>
          </a:p>
          <a:p>
            <a:pPr marL="285750" indent="-285750">
              <a:buFont typeface="Calibri"/>
              <a:buChar char="-"/>
            </a:pPr>
            <a:r>
              <a:rPr lang="en-US" dirty="0">
                <a:ea typeface="Calibri"/>
                <a:cs typeface="Calibri"/>
              </a:rPr>
              <a:t>Explain hydrophilic, hydrophobic, and isotonic (</a:t>
            </a:r>
            <a:r>
              <a:rPr lang="en-US" dirty="0" err="1">
                <a:ea typeface="Calibri"/>
                <a:cs typeface="Calibri"/>
              </a:rPr>
              <a:t>tonocity</a:t>
            </a:r>
            <a:r>
              <a:rPr lang="en-US" dirty="0">
                <a:ea typeface="Calibri"/>
                <a:cs typeface="Calibri"/>
              </a:rPr>
              <a:t>)</a:t>
            </a:r>
          </a:p>
        </p:txBody>
      </p:sp>
      <p:sp>
        <p:nvSpPr>
          <p:cNvPr id="4" name="Slide Number Placeholder 3"/>
          <p:cNvSpPr>
            <a:spLocks noGrp="1"/>
          </p:cNvSpPr>
          <p:nvPr>
            <p:ph type="sldNum" sz="quarter" idx="5"/>
          </p:nvPr>
        </p:nvSpPr>
        <p:spPr/>
        <p:txBody>
          <a:bodyPr/>
          <a:lstStyle/>
          <a:p>
            <a:fld id="{7600858E-5593-4DC6-8476-AC74A7893B0B}" type="slidenum">
              <a:rPr lang="en-US" smtClean="0"/>
              <a:t>8</a:t>
            </a:fld>
            <a:endParaRPr lang="en-US"/>
          </a:p>
        </p:txBody>
      </p:sp>
    </p:spTree>
    <p:extLst>
      <p:ext uri="{BB962C8B-B14F-4D97-AF65-F5344CB8AC3E}">
        <p14:creationId xmlns:p14="http://schemas.microsoft.com/office/powerpoint/2010/main" val="233065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Basic review</a:t>
            </a:r>
          </a:p>
          <a:p>
            <a:r>
              <a:rPr lang="en-US" dirty="0">
                <a:cs typeface="Calibri"/>
              </a:rPr>
              <a:t>Next up: Carbon and its effects on life</a:t>
            </a:r>
            <a:endParaRPr lang="en-US" dirty="0"/>
          </a:p>
        </p:txBody>
      </p:sp>
      <p:sp>
        <p:nvSpPr>
          <p:cNvPr id="4" name="Slide Number Placeholder 3"/>
          <p:cNvSpPr>
            <a:spLocks noGrp="1"/>
          </p:cNvSpPr>
          <p:nvPr>
            <p:ph type="sldNum" sz="quarter" idx="5"/>
          </p:nvPr>
        </p:nvSpPr>
        <p:spPr/>
        <p:txBody>
          <a:bodyPr/>
          <a:lstStyle/>
          <a:p>
            <a:fld id="{7600858E-5593-4DC6-8476-AC74A7893B0B}" type="slidenum">
              <a:rPr lang="en-US" smtClean="0"/>
              <a:t>9</a:t>
            </a:fld>
            <a:endParaRPr lang="en-US"/>
          </a:p>
        </p:txBody>
      </p:sp>
    </p:spTree>
    <p:extLst>
      <p:ext uri="{BB962C8B-B14F-4D97-AF65-F5344CB8AC3E}">
        <p14:creationId xmlns:p14="http://schemas.microsoft.com/office/powerpoint/2010/main" val="3169852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8/16/2025</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74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8/16/2025</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753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8/16/2025</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716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8/16/2025</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7562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8/16/2025</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1661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8/16/2025</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877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8/16/2025</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038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8/16/2025</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00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8/16/2025</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6671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8/16/2025</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9289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8/16/2025</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7944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8/16/2025</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a:p>
        </p:txBody>
      </p:sp>
    </p:spTree>
    <p:extLst>
      <p:ext uri="{BB962C8B-B14F-4D97-AF65-F5344CB8AC3E}">
        <p14:creationId xmlns:p14="http://schemas.microsoft.com/office/powerpoint/2010/main" val="20400001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red letter on a black background&#10;&#10;Description automatically generated">
            <a:extLst>
              <a:ext uri="{FF2B5EF4-FFF2-40B4-BE49-F238E27FC236}">
                <a16:creationId xmlns:a16="http://schemas.microsoft.com/office/drawing/2014/main" id="{C122A5F9-FECB-9A9A-90E3-A744E4581022}"/>
              </a:ext>
            </a:extLst>
          </p:cNvPr>
          <p:cNvPicPr>
            <a:picLocks noChangeAspect="1"/>
          </p:cNvPicPr>
          <p:nvPr/>
        </p:nvPicPr>
        <p:blipFill>
          <a:blip r:embed="rId3"/>
          <a:stretch>
            <a:fillRect/>
          </a:stretch>
        </p:blipFill>
        <p:spPr>
          <a:xfrm>
            <a:off x="7651919" y="4652934"/>
            <a:ext cx="3743478" cy="1197912"/>
          </a:xfrm>
          <a:prstGeom prst="rect">
            <a:avLst/>
          </a:prstGeom>
        </p:spPr>
      </p:pic>
      <p:sp useBgFill="1">
        <p:nvSpPr>
          <p:cNvPr id="132" name="Rectangle 131">
            <a:extLst>
              <a:ext uri="{FF2B5EF4-FFF2-40B4-BE49-F238E27FC236}">
                <a16:creationId xmlns:a16="http://schemas.microsoft.com/office/drawing/2014/main" id="{FB1D5CC7-31D1-4E22-A813-58A58E0D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B567997C-1F1F-4881-B5BA-DD2B0C3E0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C970F45A-B7CD-4B32-95EF-849531E69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4F8484A2-9B2C-4822-B096-6718E6CE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0" name="Freeform: Shape 139">
            <a:extLst>
              <a:ext uri="{FF2B5EF4-FFF2-40B4-BE49-F238E27FC236}">
                <a16:creationId xmlns:a16="http://schemas.microsoft.com/office/drawing/2014/main" id="{58D39B85-7449-406D-9486-2E01E9362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2" name="Freeform: Shape 141">
            <a:extLst>
              <a:ext uri="{FF2B5EF4-FFF2-40B4-BE49-F238E27FC236}">
                <a16:creationId xmlns:a16="http://schemas.microsoft.com/office/drawing/2014/main" id="{12638833-5608-4FD5-A4EB-58F1A95D9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4" name="Freeform: Shape 143">
            <a:extLst>
              <a:ext uri="{FF2B5EF4-FFF2-40B4-BE49-F238E27FC236}">
                <a16:creationId xmlns:a16="http://schemas.microsoft.com/office/drawing/2014/main" id="{20896541-5597-4AC1-A368-BD8251506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146" name="Rectangle 145">
            <a:extLst>
              <a:ext uri="{FF2B5EF4-FFF2-40B4-BE49-F238E27FC236}">
                <a16:creationId xmlns:a16="http://schemas.microsoft.com/office/drawing/2014/main" id="{525295DF-CC03-4EFE-BCB0-908091ACC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044968" y="982020"/>
            <a:ext cx="4108560" cy="1641107"/>
          </a:xfrm>
        </p:spPr>
        <p:txBody>
          <a:bodyPr>
            <a:normAutofit/>
          </a:bodyPr>
          <a:lstStyle/>
          <a:p>
            <a:r>
              <a:rPr lang="en-US" sz="7200" spc="300" dirty="0">
                <a:solidFill>
                  <a:srgbClr val="CC4125"/>
                </a:solidFill>
                <a:latin typeface="Fredericka the Great" panose="02000000000000000000" pitchFamily="2" charset="0"/>
                <a:ea typeface="Source Sans Pro SemiBold"/>
                <a:cs typeface="Kalam" panose="02000000000000000000" pitchFamily="2" charset="0"/>
              </a:rPr>
              <a:t>AP Bio</a:t>
            </a:r>
          </a:p>
        </p:txBody>
      </p:sp>
      <p:sp>
        <p:nvSpPr>
          <p:cNvPr id="3" name="Subtitle 2"/>
          <p:cNvSpPr>
            <a:spLocks noGrp="1"/>
          </p:cNvSpPr>
          <p:nvPr>
            <p:ph type="subTitle" idx="1"/>
          </p:nvPr>
        </p:nvSpPr>
        <p:spPr>
          <a:xfrm>
            <a:off x="1969427" y="2829467"/>
            <a:ext cx="4184101" cy="1641107"/>
          </a:xfrm>
        </p:spPr>
        <p:txBody>
          <a:bodyPr vert="horz" lIns="91440" tIns="45720" rIns="91440" bIns="45720" rtlCol="0" anchor="t">
            <a:normAutofit fontScale="85000" lnSpcReduction="20000"/>
          </a:bodyPr>
          <a:lstStyle/>
          <a:p>
            <a:r>
              <a:rPr lang="en-US" sz="5200" b="1" dirty="0">
                <a:solidFill>
                  <a:srgbClr val="134F5C"/>
                </a:solidFill>
                <a:latin typeface="Kalam"/>
                <a:ea typeface="Cambria"/>
                <a:cs typeface="Kalam" panose="02000000000000000000" pitchFamily="2" charset="0"/>
              </a:rPr>
              <a:t>Topic 1.1:</a:t>
            </a:r>
          </a:p>
          <a:p>
            <a:r>
              <a:rPr lang="en-US" sz="2800" b="1" dirty="0">
                <a:solidFill>
                  <a:srgbClr val="134F5C"/>
                </a:solidFill>
                <a:latin typeface="Kalam"/>
                <a:ea typeface="Cambria"/>
                <a:cs typeface="Kalam" panose="02000000000000000000" pitchFamily="2" charset="0"/>
              </a:rPr>
              <a:t> Structure of Water and Hydrogen Bonding</a:t>
            </a:r>
            <a:endParaRPr lang="en-US" b="1" dirty="0">
              <a:solidFill>
                <a:srgbClr val="134F5C"/>
              </a:solidFill>
              <a:latin typeface="Kalam"/>
              <a:ea typeface="Cambria"/>
              <a:cs typeface="Kalam" panose="02000000000000000000" pitchFamily="2" charset="0"/>
            </a:endParaRPr>
          </a:p>
        </p:txBody>
      </p:sp>
      <p:sp>
        <p:nvSpPr>
          <p:cNvPr id="148" name="Oval 147">
            <a:extLst>
              <a:ext uri="{FF2B5EF4-FFF2-40B4-BE49-F238E27FC236}">
                <a16:creationId xmlns:a16="http://schemas.microsoft.com/office/drawing/2014/main" id="{BEF0CF7B-B7C5-4388-80C3-83B1D2759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Oval 149">
            <a:extLst>
              <a:ext uri="{FF2B5EF4-FFF2-40B4-BE49-F238E27FC236}">
                <a16:creationId xmlns:a16="http://schemas.microsoft.com/office/drawing/2014/main" id="{1E46289A-A61F-440B-9FDE-5ECDF9DD7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Green patterned leaves">
            <a:extLst>
              <a:ext uri="{FF2B5EF4-FFF2-40B4-BE49-F238E27FC236}">
                <a16:creationId xmlns:a16="http://schemas.microsoft.com/office/drawing/2014/main" id="{579015B8-6A8B-8D77-BAE8-CD8691CF4A16}"/>
              </a:ext>
            </a:extLst>
          </p:cNvPr>
          <p:cNvPicPr>
            <a:picLocks noChangeAspect="1"/>
          </p:cNvPicPr>
          <p:nvPr/>
        </p:nvPicPr>
        <p:blipFill rotWithShape="1">
          <a:blip r:embed="rId4"/>
          <a:srcRect t="18158" r="1" b="15675"/>
          <a:stretch/>
        </p:blipFill>
        <p:spPr>
          <a:xfrm>
            <a:off x="6942470" y="1796562"/>
            <a:ext cx="4943409" cy="2170137"/>
          </a:xfrm>
          <a:prstGeom prst="rect">
            <a:avLst/>
          </a:prstGeom>
        </p:spPr>
      </p:pic>
      <p:sp>
        <p:nvSpPr>
          <p:cNvPr id="152" name="Graphic 212">
            <a:extLst>
              <a:ext uri="{FF2B5EF4-FFF2-40B4-BE49-F238E27FC236}">
                <a16:creationId xmlns:a16="http://schemas.microsoft.com/office/drawing/2014/main" id="{DD8EBB1F-14FA-4F51-A5D2-56C3EFB37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4" name="Graphic 212">
            <a:extLst>
              <a:ext uri="{FF2B5EF4-FFF2-40B4-BE49-F238E27FC236}">
                <a16:creationId xmlns:a16="http://schemas.microsoft.com/office/drawing/2014/main" id="{808A01CC-0F77-401A-8A7C-C9811B109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6" name="Freeform: Shape 155">
            <a:extLst>
              <a:ext uri="{FF2B5EF4-FFF2-40B4-BE49-F238E27FC236}">
                <a16:creationId xmlns:a16="http://schemas.microsoft.com/office/drawing/2014/main" id="{6D1BD83D-C3F0-438D-A050-E5C5E0AE9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8" name="Freeform: Shape 157">
            <a:extLst>
              <a:ext uri="{FF2B5EF4-FFF2-40B4-BE49-F238E27FC236}">
                <a16:creationId xmlns:a16="http://schemas.microsoft.com/office/drawing/2014/main" id="{54AFCA83-2AFA-4A6A-B027-FD819DB0E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0" name="Graphic 185">
            <a:extLst>
              <a:ext uri="{FF2B5EF4-FFF2-40B4-BE49-F238E27FC236}">
                <a16:creationId xmlns:a16="http://schemas.microsoft.com/office/drawing/2014/main" id="{071E3174-0472-4CE6-861A-9A6178A628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tx1"/>
          </a:solidFill>
        </p:grpSpPr>
        <p:sp>
          <p:nvSpPr>
            <p:cNvPr id="161" name="Freeform: Shape 160">
              <a:extLst>
                <a:ext uri="{FF2B5EF4-FFF2-40B4-BE49-F238E27FC236}">
                  <a16:creationId xmlns:a16="http://schemas.microsoft.com/office/drawing/2014/main" id="{A4B388F6-08B6-454A-B322-B8DDFF18E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8166392-5CEC-45E1-8E52-4BF9B3349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81E81D8-F936-48FA-8C92-771BA9ECA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92716ED-E84A-43FF-90B5-11CA9E49C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E37CAB5-46A7-4FF2-8FA0-1152E9F70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Picture 6" descr="A black background with blue and red letters&#10;&#10;AI-generated content may be incorrect.">
            <a:extLst>
              <a:ext uri="{FF2B5EF4-FFF2-40B4-BE49-F238E27FC236}">
                <a16:creationId xmlns:a16="http://schemas.microsoft.com/office/drawing/2014/main" id="{BC90173C-A298-DA5A-D8C1-CF28277427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7580" y="4339930"/>
            <a:ext cx="3930259" cy="1318843"/>
          </a:xfrm>
          <a:prstGeom prst="rect">
            <a:avLst/>
          </a:prstGeom>
        </p:spPr>
      </p:pic>
    </p:spTree>
    <p:extLst>
      <p:ext uri="{BB962C8B-B14F-4D97-AF65-F5344CB8AC3E}">
        <p14:creationId xmlns:p14="http://schemas.microsoft.com/office/powerpoint/2010/main" val="3768033796"/>
      </p:ext>
    </p:extLst>
  </p:cSld>
  <p:clrMapOvr>
    <a:masterClrMapping/>
  </p:clrMapOvr>
  <mc:AlternateContent xmlns:mc="http://schemas.openxmlformats.org/markup-compatibility/2006" xmlns:p14="http://schemas.microsoft.com/office/powerpoint/2010/main">
    <mc:Choice Requires="p14">
      <p:transition spd="slow" p14:dur="2000" advTm="15723"/>
    </mc:Choice>
    <mc:Fallback xmlns="">
      <p:transition spd="slow" advTm="157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AC42-2228-0939-BAB9-2DE885A8F512}"/>
              </a:ext>
            </a:extLst>
          </p:cNvPr>
          <p:cNvSpPr>
            <a:spLocks noGrp="1"/>
          </p:cNvSpPr>
          <p:nvPr>
            <p:ph type="title"/>
          </p:nvPr>
        </p:nvSpPr>
        <p:spPr/>
        <p:txBody>
          <a:bodyPr/>
          <a:lstStyle/>
          <a:p>
            <a:r>
              <a:rPr lang="en-US" b="1">
                <a:latin typeface="Kalam"/>
                <a:cs typeface="Kalam bold" panose="02000000000000000000" pitchFamily="2" charset="0"/>
              </a:rPr>
              <a:t>Objectives</a:t>
            </a:r>
          </a:p>
        </p:txBody>
      </p:sp>
      <p:pic>
        <p:nvPicPr>
          <p:cNvPr id="7" name="Content Placeholder 6">
            <a:extLst>
              <a:ext uri="{FF2B5EF4-FFF2-40B4-BE49-F238E27FC236}">
                <a16:creationId xmlns:a16="http://schemas.microsoft.com/office/drawing/2014/main" id="{6D851244-7C0E-BC42-161F-897C3CCE7671}"/>
              </a:ext>
            </a:extLst>
          </p:cNvPr>
          <p:cNvPicPr>
            <a:picLocks noGrp="1" noChangeAspect="1"/>
          </p:cNvPicPr>
          <p:nvPr>
            <p:ph idx="1"/>
          </p:nvPr>
        </p:nvPicPr>
        <p:blipFill>
          <a:blip r:embed="rId3"/>
          <a:stretch>
            <a:fillRect/>
          </a:stretch>
        </p:blipFill>
        <p:spPr>
          <a:xfrm>
            <a:off x="524163" y="2980278"/>
            <a:ext cx="3068638" cy="3045449"/>
          </a:xfrm>
        </p:spPr>
      </p:pic>
      <p:pic>
        <p:nvPicPr>
          <p:cNvPr id="11" name="Picture 10">
            <a:extLst>
              <a:ext uri="{FF2B5EF4-FFF2-40B4-BE49-F238E27FC236}">
                <a16:creationId xmlns:a16="http://schemas.microsoft.com/office/drawing/2014/main" id="{96E617FF-A68F-A6D0-0700-BBECE6FBF4A5}"/>
              </a:ext>
            </a:extLst>
          </p:cNvPr>
          <p:cNvPicPr>
            <a:picLocks noChangeAspect="1"/>
          </p:cNvPicPr>
          <p:nvPr/>
        </p:nvPicPr>
        <p:blipFill>
          <a:blip r:embed="rId4"/>
          <a:stretch>
            <a:fillRect/>
          </a:stretch>
        </p:blipFill>
        <p:spPr>
          <a:xfrm>
            <a:off x="4301606" y="365125"/>
            <a:ext cx="5858847" cy="5965371"/>
          </a:xfrm>
          <a:prstGeom prst="rect">
            <a:avLst/>
          </a:prstGeom>
        </p:spPr>
      </p:pic>
    </p:spTree>
    <p:extLst>
      <p:ext uri="{BB962C8B-B14F-4D97-AF65-F5344CB8AC3E}">
        <p14:creationId xmlns:p14="http://schemas.microsoft.com/office/powerpoint/2010/main" val="3147274528"/>
      </p:ext>
    </p:extLst>
  </p:cSld>
  <p:clrMapOvr>
    <a:masterClrMapping/>
  </p:clrMapOvr>
  <mc:AlternateContent xmlns:mc="http://schemas.openxmlformats.org/markup-compatibility/2006" xmlns:p14="http://schemas.microsoft.com/office/powerpoint/2010/main">
    <mc:Choice Requires="p14">
      <p:transition spd="slow" p14:dur="2000" advTm="29853"/>
    </mc:Choice>
    <mc:Fallback xmlns="">
      <p:transition spd="slow" advTm="298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446AF-1483-F43A-5575-C34B31715C9C}"/>
              </a:ext>
            </a:extLst>
          </p:cNvPr>
          <p:cNvSpPr>
            <a:spLocks noGrp="1"/>
          </p:cNvSpPr>
          <p:nvPr>
            <p:ph type="title"/>
          </p:nvPr>
        </p:nvSpPr>
        <p:spPr/>
        <p:txBody>
          <a:bodyPr/>
          <a:lstStyle/>
          <a:p>
            <a:r>
              <a:rPr lang="en-US" b="1">
                <a:latin typeface="Kalam" panose="02000000000000000000" pitchFamily="2" charset="0"/>
                <a:cs typeface="Kalam" panose="02000000000000000000" pitchFamily="2" charset="0"/>
              </a:rPr>
              <a:t>Structure of Water</a:t>
            </a:r>
          </a:p>
        </p:txBody>
      </p:sp>
      <p:sp>
        <p:nvSpPr>
          <p:cNvPr id="3" name="Content Placeholder 2">
            <a:extLst>
              <a:ext uri="{FF2B5EF4-FFF2-40B4-BE49-F238E27FC236}">
                <a16:creationId xmlns:a16="http://schemas.microsoft.com/office/drawing/2014/main" id="{CAB60AF9-7040-94CA-EBF9-EB1F31F85B1B}"/>
              </a:ext>
            </a:extLst>
          </p:cNvPr>
          <p:cNvSpPr>
            <a:spLocks noGrp="1"/>
          </p:cNvSpPr>
          <p:nvPr>
            <p:ph idx="1"/>
          </p:nvPr>
        </p:nvSpPr>
        <p:spPr>
          <a:xfrm>
            <a:off x="838200" y="1825625"/>
            <a:ext cx="5987473" cy="4351338"/>
          </a:xfrm>
        </p:spPr>
        <p:txBody>
          <a:bodyPr/>
          <a:lstStyle/>
          <a:p>
            <a:r>
              <a:rPr lang="en-US" sz="2600">
                <a:latin typeface="Cambria" panose="02040503050406030204" pitchFamily="18" charset="0"/>
                <a:ea typeface="Cambria" panose="02040503050406030204" pitchFamily="18" charset="0"/>
              </a:rPr>
              <a:t>H</a:t>
            </a:r>
            <a:r>
              <a:rPr lang="en-US" sz="2600" baseline="-25000">
                <a:latin typeface="Cambria" panose="02040503050406030204" pitchFamily="18" charset="0"/>
                <a:ea typeface="Cambria" panose="02040503050406030204" pitchFamily="18" charset="0"/>
              </a:rPr>
              <a:t>2</a:t>
            </a:r>
            <a:r>
              <a:rPr lang="en-US" sz="2600">
                <a:latin typeface="Cambria" panose="02040503050406030204" pitchFamily="18" charset="0"/>
                <a:ea typeface="Cambria" panose="02040503050406030204" pitchFamily="18" charset="0"/>
              </a:rPr>
              <a:t>O</a:t>
            </a:r>
          </a:p>
          <a:p>
            <a:r>
              <a:rPr lang="en-US" sz="2600">
                <a:latin typeface="Cambria" panose="02040503050406030204" pitchFamily="18" charset="0"/>
                <a:ea typeface="Cambria" panose="02040503050406030204" pitchFamily="18" charset="0"/>
              </a:rPr>
              <a:t>Covalently bonded oxygen to hydrogen</a:t>
            </a:r>
          </a:p>
          <a:p>
            <a:r>
              <a:rPr lang="en-US" sz="2600">
                <a:latin typeface="Cambria" panose="02040503050406030204" pitchFamily="18" charset="0"/>
                <a:ea typeface="Cambria" panose="02040503050406030204" pitchFamily="18" charset="0"/>
              </a:rPr>
              <a:t>Oxygen is </a:t>
            </a:r>
            <a:r>
              <a:rPr lang="en-US" sz="2600" b="1">
                <a:solidFill>
                  <a:srgbClr val="134F5C"/>
                </a:solidFill>
                <a:latin typeface="Cambria" panose="02040503050406030204" pitchFamily="18" charset="0"/>
                <a:ea typeface="Cambria" panose="02040503050406030204" pitchFamily="18" charset="0"/>
              </a:rPr>
              <a:t>electronegative</a:t>
            </a:r>
            <a:r>
              <a:rPr lang="en-US" sz="2600">
                <a:latin typeface="Cambria" panose="02040503050406030204" pitchFamily="18" charset="0"/>
                <a:ea typeface="Cambria" panose="02040503050406030204" pitchFamily="18" charset="0"/>
              </a:rPr>
              <a:t> – hogs electrons due to its size</a:t>
            </a:r>
          </a:p>
          <a:p>
            <a:r>
              <a:rPr lang="en-US" sz="2600">
                <a:latin typeface="Cambria" panose="02040503050406030204" pitchFamily="18" charset="0"/>
                <a:ea typeface="Cambria" panose="02040503050406030204" pitchFamily="18" charset="0"/>
              </a:rPr>
              <a:t>This causes partial charges to form making water a </a:t>
            </a:r>
            <a:r>
              <a:rPr lang="en-US" sz="2600" b="1">
                <a:solidFill>
                  <a:srgbClr val="134F5C"/>
                </a:solidFill>
                <a:latin typeface="Cambria" panose="02040503050406030204" pitchFamily="18" charset="0"/>
                <a:ea typeface="Cambria" panose="02040503050406030204" pitchFamily="18" charset="0"/>
              </a:rPr>
              <a:t>polar</a:t>
            </a:r>
            <a:r>
              <a:rPr lang="en-US" sz="2600">
                <a:latin typeface="Cambria" panose="02040503050406030204" pitchFamily="18" charset="0"/>
                <a:ea typeface="Cambria" panose="02040503050406030204" pitchFamily="18" charset="0"/>
              </a:rPr>
              <a:t> covalent molecule</a:t>
            </a:r>
          </a:p>
          <a:p>
            <a:endParaRPr lang="en-US"/>
          </a:p>
        </p:txBody>
      </p:sp>
      <p:pic>
        <p:nvPicPr>
          <p:cNvPr id="1026" name="Picture 2" descr="Properties of Water">
            <a:extLst>
              <a:ext uri="{FF2B5EF4-FFF2-40B4-BE49-F238E27FC236}">
                <a16:creationId xmlns:a16="http://schemas.microsoft.com/office/drawing/2014/main" id="{126FAD15-53AB-F16A-81D6-CB11CFCAA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9680" y="187208"/>
            <a:ext cx="4223113" cy="3751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tomic Structure (Bohr Model) for Oxygen (O) - YouTube">
            <a:extLst>
              <a:ext uri="{FF2B5EF4-FFF2-40B4-BE49-F238E27FC236}">
                <a16:creationId xmlns:a16="http://schemas.microsoft.com/office/drawing/2014/main" id="{A4573F9B-8252-EEC5-0F30-04EAA63D1E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573" y="4624535"/>
            <a:ext cx="3737754" cy="21033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tomic Structure (Bohr Model) for Hydrogen (H) - YouTube">
            <a:extLst>
              <a:ext uri="{FF2B5EF4-FFF2-40B4-BE49-F238E27FC236}">
                <a16:creationId xmlns:a16="http://schemas.microsoft.com/office/drawing/2014/main" id="{5E9BC8D4-543B-FB98-8951-6F913358B76A}"/>
              </a:ext>
            </a:extLst>
          </p:cNvPr>
          <p:cNvPicPr>
            <a:picLocks noChangeAspect="1"/>
          </p:cNvPicPr>
          <p:nvPr/>
        </p:nvPicPr>
        <p:blipFill>
          <a:blip r:embed="rId5"/>
          <a:stretch>
            <a:fillRect/>
          </a:stretch>
        </p:blipFill>
        <p:spPr>
          <a:xfrm>
            <a:off x="8173428" y="4624535"/>
            <a:ext cx="3663351" cy="2046257"/>
          </a:xfrm>
          <a:prstGeom prst="rect">
            <a:avLst/>
          </a:prstGeom>
        </p:spPr>
      </p:pic>
    </p:spTree>
    <p:extLst>
      <p:ext uri="{BB962C8B-B14F-4D97-AF65-F5344CB8AC3E}">
        <p14:creationId xmlns:p14="http://schemas.microsoft.com/office/powerpoint/2010/main" val="4293617239"/>
      </p:ext>
    </p:extLst>
  </p:cSld>
  <p:clrMapOvr>
    <a:masterClrMapping/>
  </p:clrMapOvr>
  <mc:AlternateContent xmlns:mc="http://schemas.openxmlformats.org/markup-compatibility/2006" xmlns:p14="http://schemas.microsoft.com/office/powerpoint/2010/main">
    <mc:Choice Requires="p14">
      <p:transition spd="slow" p14:dur="2000" advTm="91178"/>
    </mc:Choice>
    <mc:Fallback xmlns="">
      <p:transition spd="slow" advTm="911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5C29E-6145-ED49-855F-40D764331304}"/>
              </a:ext>
            </a:extLst>
          </p:cNvPr>
          <p:cNvSpPr>
            <a:spLocks noGrp="1"/>
          </p:cNvSpPr>
          <p:nvPr>
            <p:ph type="title"/>
          </p:nvPr>
        </p:nvSpPr>
        <p:spPr/>
        <p:txBody>
          <a:bodyPr/>
          <a:lstStyle/>
          <a:p>
            <a:r>
              <a:rPr lang="en-US" b="1">
                <a:latin typeface="Kalam"/>
              </a:rPr>
              <a:t>Hydrogen Bonds</a:t>
            </a:r>
          </a:p>
        </p:txBody>
      </p:sp>
      <p:sp>
        <p:nvSpPr>
          <p:cNvPr id="3" name="Content Placeholder 2">
            <a:extLst>
              <a:ext uri="{FF2B5EF4-FFF2-40B4-BE49-F238E27FC236}">
                <a16:creationId xmlns:a16="http://schemas.microsoft.com/office/drawing/2014/main" id="{A5731EEA-35FE-9217-4235-49CB4A9B300B}"/>
              </a:ext>
            </a:extLst>
          </p:cNvPr>
          <p:cNvSpPr>
            <a:spLocks noGrp="1"/>
          </p:cNvSpPr>
          <p:nvPr>
            <p:ph idx="1"/>
          </p:nvPr>
        </p:nvSpPr>
        <p:spPr/>
        <p:txBody>
          <a:bodyPr>
            <a:normAutofit/>
          </a:bodyPr>
          <a:lstStyle/>
          <a:p>
            <a:r>
              <a:rPr lang="en-US" sz="2600"/>
              <a:t>These partial charges lead to attraction between the positive and negative sides of the water molecules</a:t>
            </a:r>
          </a:p>
          <a:p>
            <a:r>
              <a:rPr lang="en-US" sz="2600"/>
              <a:t>The bonds these molecules form is called a </a:t>
            </a:r>
            <a:r>
              <a:rPr lang="en-US" sz="2600" b="1">
                <a:solidFill>
                  <a:srgbClr val="134F5C"/>
                </a:solidFill>
              </a:rPr>
              <a:t>hydrogen bond </a:t>
            </a:r>
            <a:r>
              <a:rPr lang="en-US" sz="2600"/>
              <a:t>and it is very weak</a:t>
            </a:r>
          </a:p>
          <a:p>
            <a:r>
              <a:rPr lang="en-US" sz="2600"/>
              <a:t>One molecule can bond to 4 others</a:t>
            </a:r>
          </a:p>
        </p:txBody>
      </p:sp>
    </p:spTree>
    <p:extLst>
      <p:ext uri="{BB962C8B-B14F-4D97-AF65-F5344CB8AC3E}">
        <p14:creationId xmlns:p14="http://schemas.microsoft.com/office/powerpoint/2010/main" val="3864480576"/>
      </p:ext>
    </p:extLst>
  </p:cSld>
  <p:clrMapOvr>
    <a:masterClrMapping/>
  </p:clrMapOvr>
  <mc:AlternateContent xmlns:mc="http://schemas.openxmlformats.org/markup-compatibility/2006" xmlns:p14="http://schemas.microsoft.com/office/powerpoint/2010/main">
    <mc:Choice Requires="p14">
      <p:transition spd="slow" p14:dur="2000" advTm="53582"/>
    </mc:Choice>
    <mc:Fallback xmlns="">
      <p:transition spd="slow" advTm="535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718E-2C09-9FBD-4468-3C667DFA0161}"/>
              </a:ext>
            </a:extLst>
          </p:cNvPr>
          <p:cNvSpPr>
            <a:spLocks noGrp="1"/>
          </p:cNvSpPr>
          <p:nvPr>
            <p:ph type="title"/>
          </p:nvPr>
        </p:nvSpPr>
        <p:spPr/>
        <p:txBody>
          <a:bodyPr/>
          <a:lstStyle/>
          <a:p>
            <a:r>
              <a:rPr lang="en-US" b="1">
                <a:latin typeface="Kalam"/>
              </a:rPr>
              <a:t>Properties of Water: Adhesion and Cohesion</a:t>
            </a:r>
          </a:p>
        </p:txBody>
      </p:sp>
      <p:sp>
        <p:nvSpPr>
          <p:cNvPr id="3" name="Content Placeholder 2">
            <a:extLst>
              <a:ext uri="{FF2B5EF4-FFF2-40B4-BE49-F238E27FC236}">
                <a16:creationId xmlns:a16="http://schemas.microsoft.com/office/drawing/2014/main" id="{4046FC8A-955D-52BB-E6FC-C203AA49AF19}"/>
              </a:ext>
            </a:extLst>
          </p:cNvPr>
          <p:cNvSpPr>
            <a:spLocks noGrp="1"/>
          </p:cNvSpPr>
          <p:nvPr>
            <p:ph idx="1"/>
          </p:nvPr>
        </p:nvSpPr>
        <p:spPr/>
        <p:txBody>
          <a:bodyPr>
            <a:normAutofit/>
          </a:bodyPr>
          <a:lstStyle/>
          <a:p>
            <a:r>
              <a:rPr lang="en-US" sz="2600" b="1" dirty="0">
                <a:solidFill>
                  <a:srgbClr val="134F5C"/>
                </a:solidFill>
              </a:rPr>
              <a:t>Cohesion</a:t>
            </a:r>
            <a:r>
              <a:rPr lang="en-US" sz="2600" dirty="0"/>
              <a:t> is the linking of like molecules (water-water)</a:t>
            </a:r>
          </a:p>
          <a:p>
            <a:pPr lvl="1"/>
            <a:r>
              <a:rPr lang="en-US" dirty="0"/>
              <a:t>Due to the cohesion of water, the tops of ponds/lakes form small film resulting in </a:t>
            </a:r>
            <a:r>
              <a:rPr lang="en-US" b="1" dirty="0">
                <a:solidFill>
                  <a:srgbClr val="134F5C"/>
                </a:solidFill>
              </a:rPr>
              <a:t>surface tension</a:t>
            </a:r>
          </a:p>
          <a:p>
            <a:r>
              <a:rPr lang="en-US" sz="2600" b="1" dirty="0">
                <a:solidFill>
                  <a:srgbClr val="134F5C"/>
                </a:solidFill>
              </a:rPr>
              <a:t>Adhesion</a:t>
            </a:r>
            <a:r>
              <a:rPr lang="en-US" sz="2600" dirty="0"/>
              <a:t> is the linking of different molecules (ex. water-glass)</a:t>
            </a:r>
          </a:p>
          <a:p>
            <a:pPr lvl="1"/>
            <a:r>
              <a:rPr lang="en-US" dirty="0"/>
              <a:t>This causes a </a:t>
            </a:r>
            <a:r>
              <a:rPr lang="en-US" b="1" dirty="0">
                <a:solidFill>
                  <a:srgbClr val="134F5C"/>
                </a:solidFill>
              </a:rPr>
              <a:t>meniscus</a:t>
            </a:r>
            <a:r>
              <a:rPr lang="en-US" dirty="0"/>
              <a:t> in beakers and allows for plants to transport water against gravity</a:t>
            </a:r>
          </a:p>
          <a:p>
            <a:r>
              <a:rPr lang="en-US" sz="2600" b="1" dirty="0">
                <a:solidFill>
                  <a:srgbClr val="134F5C"/>
                </a:solidFill>
              </a:rPr>
              <a:t>Transpiration</a:t>
            </a:r>
            <a:r>
              <a:rPr lang="en-US" sz="2600" dirty="0"/>
              <a:t> – evaporation from plants through the xylem tube as a result of cohesion and adhesion (also called </a:t>
            </a:r>
            <a:r>
              <a:rPr lang="en-US" sz="2600" b="1" dirty="0">
                <a:solidFill>
                  <a:srgbClr val="134F5C"/>
                </a:solidFill>
              </a:rPr>
              <a:t>capillary action</a:t>
            </a:r>
            <a:r>
              <a:rPr lang="en-US" sz="2600" dirty="0"/>
              <a:t>)</a:t>
            </a:r>
          </a:p>
        </p:txBody>
      </p:sp>
      <p:pic>
        <p:nvPicPr>
          <p:cNvPr id="1028" name="Picture 4" descr="Xylem - Wikipedia">
            <a:extLst>
              <a:ext uri="{FF2B5EF4-FFF2-40B4-BE49-F238E27FC236}">
                <a16:creationId xmlns:a16="http://schemas.microsoft.com/office/drawing/2014/main" id="{5E1E6994-CA8B-3F9F-F9EB-4E4C353844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1250" y="1"/>
            <a:ext cx="2190750" cy="221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268456"/>
      </p:ext>
    </p:extLst>
  </p:cSld>
  <p:clrMapOvr>
    <a:masterClrMapping/>
  </p:clrMapOvr>
  <mc:AlternateContent xmlns:mc="http://schemas.openxmlformats.org/markup-compatibility/2006" xmlns:p14="http://schemas.microsoft.com/office/powerpoint/2010/main">
    <mc:Choice Requires="p14">
      <p:transition spd="slow" p14:dur="2000" advTm="133281"/>
    </mc:Choice>
    <mc:Fallback xmlns="">
      <p:transition spd="slow" advTm="1332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0B0B-83F0-A9BE-ED1F-2C3377008E52}"/>
              </a:ext>
            </a:extLst>
          </p:cNvPr>
          <p:cNvSpPr>
            <a:spLocks noGrp="1"/>
          </p:cNvSpPr>
          <p:nvPr>
            <p:ph type="title"/>
          </p:nvPr>
        </p:nvSpPr>
        <p:spPr/>
        <p:txBody>
          <a:bodyPr/>
          <a:lstStyle/>
          <a:p>
            <a:r>
              <a:rPr lang="en-US" b="1">
                <a:latin typeface="Kalam"/>
              </a:rPr>
              <a:t>Properties of Water: High Specific Heat and High Heat of Vaporization</a:t>
            </a:r>
          </a:p>
        </p:txBody>
      </p:sp>
      <p:sp>
        <p:nvSpPr>
          <p:cNvPr id="3" name="Content Placeholder 2">
            <a:extLst>
              <a:ext uri="{FF2B5EF4-FFF2-40B4-BE49-F238E27FC236}">
                <a16:creationId xmlns:a16="http://schemas.microsoft.com/office/drawing/2014/main" id="{8056DC6B-D9DE-6338-AB9E-FE3F57B063E8}"/>
              </a:ext>
            </a:extLst>
          </p:cNvPr>
          <p:cNvSpPr>
            <a:spLocks noGrp="1"/>
          </p:cNvSpPr>
          <p:nvPr>
            <p:ph idx="1"/>
          </p:nvPr>
        </p:nvSpPr>
        <p:spPr/>
        <p:txBody>
          <a:bodyPr>
            <a:normAutofit/>
          </a:bodyPr>
          <a:lstStyle/>
          <a:p>
            <a:r>
              <a:rPr lang="en-US" sz="2600"/>
              <a:t>Water = </a:t>
            </a:r>
            <a:r>
              <a:rPr lang="en-US" sz="2600" b="1">
                <a:solidFill>
                  <a:srgbClr val="134F5C"/>
                </a:solidFill>
              </a:rPr>
              <a:t>high specific heat </a:t>
            </a:r>
            <a:r>
              <a:rPr lang="en-US" sz="2600"/>
              <a:t>(amount of heat energy needed to raise 1g of water 1</a:t>
            </a:r>
            <a:r>
              <a:rPr lang="en-US" sz="2600" baseline="30000"/>
              <a:t>o </a:t>
            </a:r>
            <a:r>
              <a:rPr lang="en-US" sz="2600"/>
              <a:t>C) </a:t>
            </a:r>
          </a:p>
          <a:p>
            <a:r>
              <a:rPr lang="en-US" sz="2600"/>
              <a:t>This takes a long time/more energy due to hydrogen bonds -&gt; makes ocean temperatures more stable and means they change slower (good for the animals and the coastal cities)</a:t>
            </a:r>
          </a:p>
          <a:p>
            <a:r>
              <a:rPr lang="en-US" sz="2600"/>
              <a:t>The same applies to sweat (the hottest water molecules evaporate first) – known as </a:t>
            </a:r>
            <a:r>
              <a:rPr lang="en-US" sz="2600" b="1">
                <a:solidFill>
                  <a:srgbClr val="134F5C"/>
                </a:solidFill>
              </a:rPr>
              <a:t>evaporative cooling</a:t>
            </a:r>
          </a:p>
        </p:txBody>
      </p:sp>
    </p:spTree>
    <p:extLst>
      <p:ext uri="{BB962C8B-B14F-4D97-AF65-F5344CB8AC3E}">
        <p14:creationId xmlns:p14="http://schemas.microsoft.com/office/powerpoint/2010/main" val="1536700978"/>
      </p:ext>
    </p:extLst>
  </p:cSld>
  <p:clrMapOvr>
    <a:masterClrMapping/>
  </p:clrMapOvr>
  <mc:AlternateContent xmlns:mc="http://schemas.openxmlformats.org/markup-compatibility/2006" xmlns:p14="http://schemas.microsoft.com/office/powerpoint/2010/main">
    <mc:Choice Requires="p14">
      <p:transition spd="slow" p14:dur="2000" advTm="83787"/>
    </mc:Choice>
    <mc:Fallback xmlns="">
      <p:transition spd="slow" advTm="8378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550D-9DE8-C2B6-F4F9-622676EF3D0E}"/>
              </a:ext>
            </a:extLst>
          </p:cNvPr>
          <p:cNvSpPr>
            <a:spLocks noGrp="1"/>
          </p:cNvSpPr>
          <p:nvPr>
            <p:ph type="title"/>
          </p:nvPr>
        </p:nvSpPr>
        <p:spPr/>
        <p:txBody>
          <a:bodyPr/>
          <a:lstStyle/>
          <a:p>
            <a:r>
              <a:rPr lang="en-US" b="1">
                <a:latin typeface="Kalam"/>
              </a:rPr>
              <a:t>Properties of Water: Lower Density As A Solid</a:t>
            </a:r>
          </a:p>
        </p:txBody>
      </p:sp>
      <p:sp>
        <p:nvSpPr>
          <p:cNvPr id="3" name="Content Placeholder 2">
            <a:extLst>
              <a:ext uri="{FF2B5EF4-FFF2-40B4-BE49-F238E27FC236}">
                <a16:creationId xmlns:a16="http://schemas.microsoft.com/office/drawing/2014/main" id="{79679699-22A9-F64A-81E5-976817DF25DB}"/>
              </a:ext>
            </a:extLst>
          </p:cNvPr>
          <p:cNvSpPr>
            <a:spLocks noGrp="1"/>
          </p:cNvSpPr>
          <p:nvPr>
            <p:ph idx="1"/>
          </p:nvPr>
        </p:nvSpPr>
        <p:spPr>
          <a:xfrm>
            <a:off x="1022927" y="1797050"/>
            <a:ext cx="10515600" cy="4351338"/>
          </a:xfrm>
        </p:spPr>
        <p:txBody>
          <a:bodyPr>
            <a:normAutofit/>
          </a:bodyPr>
          <a:lstStyle/>
          <a:p>
            <a:r>
              <a:rPr lang="en-US" sz="2600"/>
              <a:t>Water is less dense as a solid than liquid (unlike most substances) meaning ice floats</a:t>
            </a:r>
          </a:p>
          <a:p>
            <a:r>
              <a:rPr lang="en-US" sz="2600"/>
              <a:t>This is good for creatures that live in ponds/lakes/oceans</a:t>
            </a:r>
          </a:p>
        </p:txBody>
      </p:sp>
      <p:pic>
        <p:nvPicPr>
          <p:cNvPr id="2050" name="Picture 2" descr="Why the density of ice is less than that of water">
            <a:extLst>
              <a:ext uri="{FF2B5EF4-FFF2-40B4-BE49-F238E27FC236}">
                <a16:creationId xmlns:a16="http://schemas.microsoft.com/office/drawing/2014/main" id="{77202CA8-5064-EAD7-4067-E53FBA5D4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170" y="3429000"/>
            <a:ext cx="5057400" cy="304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998597"/>
      </p:ext>
    </p:extLst>
  </p:cSld>
  <p:clrMapOvr>
    <a:masterClrMapping/>
  </p:clrMapOvr>
  <mc:AlternateContent xmlns:mc="http://schemas.openxmlformats.org/markup-compatibility/2006" xmlns:p14="http://schemas.microsoft.com/office/powerpoint/2010/main">
    <mc:Choice Requires="p14">
      <p:transition spd="slow" p14:dur="2000" advTm="49379"/>
    </mc:Choice>
    <mc:Fallback xmlns="">
      <p:transition spd="slow" advTm="4937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3" name="Freeform: Shape 3082">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85" name="Freeform: Shape 308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087" name="Freeform: Shape 308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1EBD7F3-7DC4-3E38-2DFE-5A70FC7761FC}"/>
              </a:ext>
            </a:extLst>
          </p:cNvPr>
          <p:cNvSpPr>
            <a:spLocks noGrp="1"/>
          </p:cNvSpPr>
          <p:nvPr>
            <p:ph type="title"/>
          </p:nvPr>
        </p:nvSpPr>
        <p:spPr>
          <a:xfrm>
            <a:off x="708900" y="605161"/>
            <a:ext cx="5462576" cy="1314996"/>
          </a:xfrm>
        </p:spPr>
        <p:txBody>
          <a:bodyPr anchor="b">
            <a:noAutofit/>
          </a:bodyPr>
          <a:lstStyle/>
          <a:p>
            <a:r>
              <a:rPr lang="en-US" b="1">
                <a:latin typeface="Kalam"/>
              </a:rPr>
              <a:t>Properties of Water: Water as a Solvent</a:t>
            </a:r>
          </a:p>
        </p:txBody>
      </p:sp>
      <p:sp>
        <p:nvSpPr>
          <p:cNvPr id="3" name="Content Placeholder 2">
            <a:extLst>
              <a:ext uri="{FF2B5EF4-FFF2-40B4-BE49-F238E27FC236}">
                <a16:creationId xmlns:a16="http://schemas.microsoft.com/office/drawing/2014/main" id="{97495441-02EF-107F-CEFA-90C624C34876}"/>
              </a:ext>
            </a:extLst>
          </p:cNvPr>
          <p:cNvSpPr>
            <a:spLocks noGrp="1"/>
          </p:cNvSpPr>
          <p:nvPr>
            <p:ph idx="1"/>
          </p:nvPr>
        </p:nvSpPr>
        <p:spPr>
          <a:xfrm>
            <a:off x="708900" y="2047387"/>
            <a:ext cx="6310248" cy="4044463"/>
          </a:xfrm>
        </p:spPr>
        <p:txBody>
          <a:bodyPr>
            <a:noAutofit/>
          </a:bodyPr>
          <a:lstStyle/>
          <a:p>
            <a:r>
              <a:rPr lang="en-US" sz="2600"/>
              <a:t>Water is an almost universal </a:t>
            </a:r>
            <a:r>
              <a:rPr lang="en-US" sz="2600" b="1">
                <a:solidFill>
                  <a:srgbClr val="134F5C"/>
                </a:solidFill>
              </a:rPr>
              <a:t>solvent </a:t>
            </a:r>
            <a:r>
              <a:rPr lang="en-US" sz="2600"/>
              <a:t>(substance that can dissolve others) – what is being dissolved = solute and your result is a solution</a:t>
            </a:r>
          </a:p>
          <a:p>
            <a:r>
              <a:rPr lang="en-US" sz="2600"/>
              <a:t>Water can dissolve polar and ionic substances or those that are </a:t>
            </a:r>
            <a:r>
              <a:rPr lang="en-US" sz="2600" b="1">
                <a:solidFill>
                  <a:srgbClr val="134F5C"/>
                </a:solidFill>
              </a:rPr>
              <a:t>hydrophilic</a:t>
            </a:r>
            <a:r>
              <a:rPr lang="en-US" sz="2600"/>
              <a:t> “water loving” – think charged substances</a:t>
            </a:r>
          </a:p>
          <a:p>
            <a:r>
              <a:rPr lang="en-US" sz="2600"/>
              <a:t>Non-polar and </a:t>
            </a:r>
            <a:r>
              <a:rPr lang="en-US" sz="2600" b="1">
                <a:solidFill>
                  <a:srgbClr val="134F5C"/>
                </a:solidFill>
              </a:rPr>
              <a:t>hydrophobic</a:t>
            </a:r>
            <a:r>
              <a:rPr lang="en-US" sz="2600"/>
              <a:t> “water hating” substances cannot be dissolved in water (hence </a:t>
            </a:r>
            <a:r>
              <a:rPr lang="en-US" sz="2600" u="sng"/>
              <a:t>almost</a:t>
            </a:r>
            <a:r>
              <a:rPr lang="en-US" sz="2600"/>
              <a:t> universal solvent) </a:t>
            </a:r>
          </a:p>
        </p:txBody>
      </p:sp>
      <p:pic>
        <p:nvPicPr>
          <p:cNvPr id="3074" name="Picture 2" descr="Mixtures and Solutions | Chemistry for kids | Solute Solvent Solution">
            <a:extLst>
              <a:ext uri="{FF2B5EF4-FFF2-40B4-BE49-F238E27FC236}">
                <a16:creationId xmlns:a16="http://schemas.microsoft.com/office/drawing/2014/main" id="{4BAE0F1B-D1C0-9759-35D9-B808B66C5F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5473" y="2422067"/>
            <a:ext cx="4072815" cy="2850970"/>
          </a:xfrm>
          <a:prstGeom prst="rect">
            <a:avLst/>
          </a:prstGeom>
          <a:noFill/>
          <a:extLst>
            <a:ext uri="{909E8E84-426E-40DD-AFC4-6F175D3DCCD1}">
              <a14:hiddenFill xmlns:a14="http://schemas.microsoft.com/office/drawing/2010/main">
                <a:solidFill>
                  <a:srgbClr val="FFFFFF"/>
                </a:solidFill>
              </a14:hiddenFill>
            </a:ext>
          </a:extLst>
        </p:spPr>
      </p:pic>
      <p:grpSp>
        <p:nvGrpSpPr>
          <p:cNvPr id="308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090" name="Freeform: Shape 308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1" name="Freeform: Shape 309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2" name="Freeform: Shape 309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4" name="Freeform: Shape 309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1026" name="Picture 2" descr="Sodium Chloride, Commonly Known As Salt, Is An Ionic, 49% OFF">
            <a:extLst>
              <a:ext uri="{FF2B5EF4-FFF2-40B4-BE49-F238E27FC236}">
                <a16:creationId xmlns:a16="http://schemas.microsoft.com/office/drawing/2014/main" id="{D0B6E643-0CA1-EF2C-5718-22ACF355DA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676" t="33254" r="23533"/>
          <a:stretch/>
        </p:blipFill>
        <p:spPr bwMode="auto">
          <a:xfrm>
            <a:off x="6711027" y="596796"/>
            <a:ext cx="2062903" cy="1111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428706"/>
      </p:ext>
    </p:extLst>
  </p:cSld>
  <p:clrMapOvr>
    <a:masterClrMapping/>
  </p:clrMapOvr>
  <mc:AlternateContent xmlns:mc="http://schemas.openxmlformats.org/markup-compatibility/2006" xmlns:p14="http://schemas.microsoft.com/office/powerpoint/2010/main">
    <mc:Choice Requires="p14">
      <p:transition spd="slow" p14:dur="2000" advTm="107603"/>
    </mc:Choice>
    <mc:Fallback xmlns="">
      <p:transition spd="slow" advTm="1076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01BB-19DE-FE9E-83B1-D70FB769C6C3}"/>
              </a:ext>
            </a:extLst>
          </p:cNvPr>
          <p:cNvSpPr>
            <a:spLocks noGrp="1"/>
          </p:cNvSpPr>
          <p:nvPr>
            <p:ph type="title"/>
          </p:nvPr>
        </p:nvSpPr>
        <p:spPr/>
        <p:txBody>
          <a:bodyPr/>
          <a:lstStyle/>
          <a:p>
            <a:r>
              <a:rPr lang="en-US" b="1">
                <a:latin typeface="Kalam"/>
              </a:rPr>
              <a:t>Structure and Properties of Water Review</a:t>
            </a:r>
          </a:p>
        </p:txBody>
      </p:sp>
      <p:sp>
        <p:nvSpPr>
          <p:cNvPr id="3" name="Content Placeholder 2">
            <a:extLst>
              <a:ext uri="{FF2B5EF4-FFF2-40B4-BE49-F238E27FC236}">
                <a16:creationId xmlns:a16="http://schemas.microsoft.com/office/drawing/2014/main" id="{967DCEC7-B1E5-FDE5-E5E5-4BA1710E0B9E}"/>
              </a:ext>
            </a:extLst>
          </p:cNvPr>
          <p:cNvSpPr>
            <a:spLocks noGrp="1"/>
          </p:cNvSpPr>
          <p:nvPr>
            <p:ph idx="1"/>
          </p:nvPr>
        </p:nvSpPr>
        <p:spPr/>
        <p:txBody>
          <a:bodyPr>
            <a:normAutofit/>
          </a:bodyPr>
          <a:lstStyle/>
          <a:p>
            <a:pPr marL="514350" indent="-514350">
              <a:buFont typeface="+mj-lt"/>
              <a:buAutoNum type="arabicPeriod"/>
            </a:pPr>
            <a:r>
              <a:rPr lang="en-US" sz="2600"/>
              <a:t>Water’s polarity</a:t>
            </a:r>
          </a:p>
          <a:p>
            <a:pPr marL="514350" indent="-514350">
              <a:buFont typeface="+mj-lt"/>
              <a:buAutoNum type="arabicPeriod"/>
            </a:pPr>
            <a:r>
              <a:rPr lang="en-US" sz="2600"/>
              <a:t>Hydrogen bonds</a:t>
            </a:r>
          </a:p>
          <a:p>
            <a:pPr marL="514350" indent="-514350">
              <a:buFont typeface="+mj-lt"/>
              <a:buAutoNum type="arabicPeriod"/>
            </a:pPr>
            <a:r>
              <a:rPr lang="en-US" sz="2600"/>
              <a:t>Cohesion and surface tension</a:t>
            </a:r>
          </a:p>
          <a:p>
            <a:pPr marL="514350" indent="-514350">
              <a:buFont typeface="+mj-lt"/>
              <a:buAutoNum type="arabicPeriod"/>
            </a:pPr>
            <a:r>
              <a:rPr lang="en-US" sz="2600"/>
              <a:t>Adhesion and meniscus</a:t>
            </a:r>
          </a:p>
          <a:p>
            <a:pPr marL="514350" indent="-514350">
              <a:buFont typeface="+mj-lt"/>
              <a:buAutoNum type="arabicPeriod"/>
            </a:pPr>
            <a:r>
              <a:rPr lang="en-US" sz="2600"/>
              <a:t>Transpiration</a:t>
            </a:r>
          </a:p>
          <a:p>
            <a:pPr marL="514350" indent="-514350">
              <a:buFont typeface="+mj-lt"/>
              <a:buAutoNum type="arabicPeriod"/>
            </a:pPr>
            <a:r>
              <a:rPr lang="en-US" sz="2600"/>
              <a:t>High specific heat and evaporative cooling</a:t>
            </a:r>
          </a:p>
          <a:p>
            <a:pPr marL="514350" indent="-514350">
              <a:buFont typeface="+mj-lt"/>
              <a:buAutoNum type="arabicPeriod"/>
            </a:pPr>
            <a:r>
              <a:rPr lang="en-US" sz="2600"/>
              <a:t>Density as a solid</a:t>
            </a:r>
          </a:p>
          <a:p>
            <a:pPr marL="514350" indent="-514350">
              <a:buFont typeface="+mj-lt"/>
              <a:buAutoNum type="arabicPeriod"/>
            </a:pPr>
            <a:r>
              <a:rPr lang="en-US" sz="2600"/>
              <a:t>Universal solvent</a:t>
            </a:r>
          </a:p>
        </p:txBody>
      </p:sp>
    </p:spTree>
    <p:extLst>
      <p:ext uri="{BB962C8B-B14F-4D97-AF65-F5344CB8AC3E}">
        <p14:creationId xmlns:p14="http://schemas.microsoft.com/office/powerpoint/2010/main" val="2852897607"/>
      </p:ext>
    </p:extLst>
  </p:cSld>
  <p:clrMapOvr>
    <a:masterClrMapping/>
  </p:clrMapOvr>
  <mc:AlternateContent xmlns:mc="http://schemas.openxmlformats.org/markup-compatibility/2006" xmlns:p14="http://schemas.microsoft.com/office/powerpoint/2010/main">
    <mc:Choice Requires="p14">
      <p:transition spd="slow" p14:dur="2000" advTm="49680"/>
    </mc:Choice>
    <mc:Fallback xmlns="">
      <p:transition spd="slow" advTm="49680"/>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AP Study Font">
      <a:majorFont>
        <a:latin typeface="Kalam Bold"/>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Biology Unit 1 Overview Correct</Template>
  <TotalTime>236</TotalTime>
  <Words>646</Words>
  <Application>Microsoft Office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vt:lpstr>
      <vt:lpstr>Fredericka the Great</vt:lpstr>
      <vt:lpstr>Kalam</vt:lpstr>
      <vt:lpstr>Kalam Bold</vt:lpstr>
      <vt:lpstr>FunkyShapesVTI</vt:lpstr>
      <vt:lpstr>AP Bio</vt:lpstr>
      <vt:lpstr>Objectives</vt:lpstr>
      <vt:lpstr>Structure of Water</vt:lpstr>
      <vt:lpstr>Hydrogen Bonds</vt:lpstr>
      <vt:lpstr>Properties of Water: Adhesion and Cohesion</vt:lpstr>
      <vt:lpstr>Properties of Water: High Specific Heat and High Heat of Vaporization</vt:lpstr>
      <vt:lpstr>Properties of Water: Lower Density As A Solid</vt:lpstr>
      <vt:lpstr>Properties of Water: Water as a Solvent</vt:lpstr>
      <vt:lpstr>Structure and Properties of Water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Bio</dc:title>
  <dc:creator>Daniel Karpoukhin</dc:creator>
  <cp:lastModifiedBy>Zohar Brand</cp:lastModifiedBy>
  <cp:revision>5</cp:revision>
  <dcterms:created xsi:type="dcterms:W3CDTF">2023-09-16T21:04:11Z</dcterms:created>
  <dcterms:modified xsi:type="dcterms:W3CDTF">2025-08-17T00:40:51Z</dcterms:modified>
</cp:coreProperties>
</file>