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notesMasterIdLst>
    <p:notesMasterId r:id="rId9"/>
  </p:notesMasterIdLst>
  <p:sldIdLst>
    <p:sldId id="257" r:id="rId2"/>
    <p:sldId id="259" r:id="rId3"/>
    <p:sldId id="266" r:id="rId4"/>
    <p:sldId id="267" r:id="rId5"/>
    <p:sldId id="268" r:id="rId6"/>
    <p:sldId id="269" r:id="rId7"/>
    <p:sldId id="265"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F5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1871" autoAdjust="0"/>
  </p:normalViewPr>
  <p:slideViewPr>
    <p:cSldViewPr snapToGrid="0">
      <p:cViewPr varScale="1">
        <p:scale>
          <a:sx n="85" d="100"/>
          <a:sy n="85" d="100"/>
        </p:scale>
        <p:origin x="590" y="53"/>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12T23:20:01.689"/>
    </inkml:context>
    <inkml:brush xml:id="br0">
      <inkml:brushProperty name="width" value="0.05292" units="cm"/>
      <inkml:brushProperty name="height" value="0.05292" units="cm"/>
      <inkml:brushProperty name="color" value="#FF0000"/>
    </inkml:brush>
  </inkml:definitions>
  <inkml:trace contextRef="#ctx0" brushRef="#br0">8224 995 0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3-11-12T23:34:09.517"/>
    </inkml:context>
    <inkml:brush xml:id="br0">
      <inkml:brushProperty name="width" value="0.05292" units="cm"/>
      <inkml:brushProperty name="height" value="0.05292" units="cm"/>
      <inkml:brushProperty name="color" value="#FF0000"/>
    </inkml:brush>
  </inkml:definitions>
  <inkml:trace contextRef="#ctx0" brushRef="#br0">704 10896 0,'0'24'31,"-49"-24"-28,25 0 45,24 49-44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1D0072-6EC6-4A86-BD52-B826C4195990}" type="datetimeFigureOut">
              <a:t>8/14/2025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AB2435-F186-40AA-ACAB-67A7F65E0CEC}" type="slidenum">
              <a:t>‹#›</a:t>
            </a:fld>
            <a:endParaRPr lang="en-US"/>
          </a:p>
        </p:txBody>
      </p:sp>
    </p:spTree>
    <p:extLst>
      <p:ext uri="{BB962C8B-B14F-4D97-AF65-F5344CB8AC3E}">
        <p14:creationId xmlns:p14="http://schemas.microsoft.com/office/powerpoint/2010/main" val="26258918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back to AP Bio with AP Study! If you want some more background on chemistry for this lesson, we have a video to help with that. Today we will be covering topic 1.2, the elements of life. </a:t>
            </a:r>
          </a:p>
        </p:txBody>
      </p:sp>
      <p:sp>
        <p:nvSpPr>
          <p:cNvPr id="4" name="Slide Number Placeholder 3"/>
          <p:cNvSpPr>
            <a:spLocks noGrp="1"/>
          </p:cNvSpPr>
          <p:nvPr>
            <p:ph type="sldNum" sz="quarter" idx="5"/>
          </p:nvPr>
        </p:nvSpPr>
        <p:spPr/>
        <p:txBody>
          <a:bodyPr/>
          <a:lstStyle/>
          <a:p>
            <a:fld id="{11AB2435-F186-40AA-ACAB-67A7F65E0CEC}" type="slidenum">
              <a:t>1</a:t>
            </a:fld>
            <a:endParaRPr lang="en-US"/>
          </a:p>
        </p:txBody>
      </p:sp>
    </p:spTree>
    <p:extLst>
      <p:ext uri="{BB962C8B-B14F-4D97-AF65-F5344CB8AC3E}">
        <p14:creationId xmlns:p14="http://schemas.microsoft.com/office/powerpoint/2010/main" val="185672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objectives of this lesson are the understanding of the movement of energy and atoms between organisms within the environment to build macromolecules, as well as the power of carbon. The college board wants you to be able to model this or recognize and use a model of this.</a:t>
            </a:r>
          </a:p>
        </p:txBody>
      </p:sp>
      <p:sp>
        <p:nvSpPr>
          <p:cNvPr id="4" name="Slide Number Placeholder 3"/>
          <p:cNvSpPr>
            <a:spLocks noGrp="1"/>
          </p:cNvSpPr>
          <p:nvPr>
            <p:ph type="sldNum" sz="quarter" idx="5"/>
          </p:nvPr>
        </p:nvSpPr>
        <p:spPr/>
        <p:txBody>
          <a:bodyPr/>
          <a:lstStyle/>
          <a:p>
            <a:fld id="{11AB2435-F186-40AA-ACAB-67A7F65E0CEC}" type="slidenum">
              <a:t>2</a:t>
            </a:fld>
            <a:endParaRPr lang="en-US"/>
          </a:p>
        </p:txBody>
      </p:sp>
    </p:spTree>
    <p:extLst>
      <p:ext uri="{BB962C8B-B14F-4D97-AF65-F5344CB8AC3E}">
        <p14:creationId xmlns:p14="http://schemas.microsoft.com/office/powerpoint/2010/main" val="4230981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Main atoms of life: carbon, hydrogen, oxygen, nitrogen + examples</a:t>
            </a:r>
          </a:p>
          <a:p>
            <a:pPr marL="628650" lvl="1" indent="-171450">
              <a:buFont typeface="Calibri"/>
              <a:buChar char="-"/>
            </a:pPr>
            <a:r>
              <a:rPr lang="en-US" dirty="0">
                <a:ea typeface="Calibri"/>
                <a:cs typeface="Calibri"/>
              </a:rPr>
              <a:t>Oxygen 65%</a:t>
            </a:r>
          </a:p>
          <a:p>
            <a:pPr marL="628650" lvl="1" indent="-171450">
              <a:buFont typeface="Calibri"/>
              <a:buChar char="-"/>
            </a:pPr>
            <a:r>
              <a:rPr lang="en-US" dirty="0">
                <a:ea typeface="Calibri"/>
                <a:cs typeface="Calibri"/>
              </a:rPr>
              <a:t>Carbon 18%</a:t>
            </a:r>
          </a:p>
          <a:p>
            <a:pPr marL="628650" lvl="1" indent="-171450">
              <a:buFont typeface="Calibri"/>
              <a:buChar char="-"/>
            </a:pPr>
            <a:r>
              <a:rPr lang="en-US" dirty="0">
                <a:ea typeface="Calibri"/>
                <a:cs typeface="Calibri"/>
              </a:rPr>
              <a:t>Hydrogen 9.5%</a:t>
            </a:r>
          </a:p>
          <a:p>
            <a:pPr marL="628650" lvl="1" indent="-171450">
              <a:buFont typeface="Calibri"/>
              <a:buChar char="-"/>
            </a:pPr>
            <a:r>
              <a:rPr lang="en-US" dirty="0">
                <a:ea typeface="Calibri"/>
                <a:cs typeface="Calibri"/>
              </a:rPr>
              <a:t>Nitrogen 3%</a:t>
            </a:r>
          </a:p>
          <a:p>
            <a:pPr marL="628650" lvl="1" indent="-171450">
              <a:buFont typeface="Calibri"/>
              <a:buChar char="-"/>
            </a:pPr>
            <a:r>
              <a:rPr lang="en-US" dirty="0">
                <a:ea typeface="Calibri"/>
                <a:cs typeface="Calibri"/>
              </a:rPr>
              <a:t>Atmosphere</a:t>
            </a:r>
          </a:p>
          <a:p>
            <a:pPr marL="171450" indent="-171450">
              <a:buFont typeface="Calibri"/>
              <a:buChar char="-"/>
            </a:pPr>
            <a:r>
              <a:rPr lang="en-US" dirty="0">
                <a:ea typeface="Calibri"/>
                <a:cs typeface="Calibri"/>
              </a:rPr>
              <a:t>Secondary: phosphorous and sulfur</a:t>
            </a:r>
          </a:p>
          <a:p>
            <a:pPr marL="171450" indent="-171450">
              <a:buFont typeface="Calibri"/>
              <a:buChar char="-"/>
            </a:pPr>
            <a:r>
              <a:rPr lang="en-US" dirty="0">
                <a:ea typeface="Calibri"/>
                <a:cs typeface="Calibri"/>
              </a:rPr>
              <a:t>Organic compounds (include C) + examples</a:t>
            </a:r>
          </a:p>
          <a:p>
            <a:pPr marL="171450" indent="-171450">
              <a:buFont typeface="Calibri"/>
              <a:buChar char="-"/>
            </a:pPr>
            <a:r>
              <a:rPr lang="en-US" dirty="0">
                <a:ea typeface="Calibri"/>
                <a:cs typeface="Calibri"/>
              </a:rPr>
              <a:t>4 macromolecules + examples (draw double helix, carb, lipid, and protein fold)</a:t>
            </a:r>
          </a:p>
        </p:txBody>
      </p:sp>
      <p:sp>
        <p:nvSpPr>
          <p:cNvPr id="4" name="Slide Number Placeholder 3"/>
          <p:cNvSpPr>
            <a:spLocks noGrp="1"/>
          </p:cNvSpPr>
          <p:nvPr>
            <p:ph type="sldNum" sz="quarter" idx="5"/>
          </p:nvPr>
        </p:nvSpPr>
        <p:spPr/>
        <p:txBody>
          <a:bodyPr/>
          <a:lstStyle/>
          <a:p>
            <a:fld id="{11AB2435-F186-40AA-ACAB-67A7F65E0CEC}" type="slidenum">
              <a:t>3</a:t>
            </a:fld>
            <a:endParaRPr lang="en-US"/>
          </a:p>
        </p:txBody>
      </p:sp>
    </p:spTree>
    <p:extLst>
      <p:ext uri="{BB962C8B-B14F-4D97-AF65-F5344CB8AC3E}">
        <p14:creationId xmlns:p14="http://schemas.microsoft.com/office/powerpoint/2010/main" val="156286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Properties of Carbon:</a:t>
            </a:r>
          </a:p>
          <a:p>
            <a:pPr marL="171450" indent="-171450">
              <a:buFont typeface="Calibri"/>
              <a:buChar char="-"/>
            </a:pPr>
            <a:r>
              <a:rPr lang="en-US" dirty="0">
                <a:ea typeface="Calibri"/>
                <a:cs typeface="Calibri"/>
              </a:rPr>
              <a:t>4 valence = many bonding sites</a:t>
            </a:r>
          </a:p>
          <a:p>
            <a:pPr marL="171450" indent="-171450">
              <a:buFont typeface="Calibri"/>
              <a:buChar char="-"/>
            </a:pPr>
            <a:r>
              <a:rPr lang="en-US" dirty="0">
                <a:ea typeface="Calibri"/>
                <a:cs typeface="Calibri"/>
              </a:rPr>
              <a:t>Examples of double and triple bonds</a:t>
            </a:r>
          </a:p>
          <a:p>
            <a:pPr marL="171450" indent="-171450">
              <a:buFont typeface="Calibri"/>
              <a:buChar char="-"/>
            </a:pPr>
            <a:r>
              <a:rPr lang="en-US" dirty="0">
                <a:ea typeface="Calibri"/>
                <a:cs typeface="Calibri"/>
              </a:rPr>
              <a:t>Examples of carbon in molecules (</a:t>
            </a:r>
            <a:r>
              <a:rPr lang="en-US" dirty="0" err="1">
                <a:ea typeface="Calibri"/>
                <a:cs typeface="Calibri"/>
              </a:rPr>
              <a:t>nacromole</a:t>
            </a:r>
            <a:r>
              <a:rPr lang="en-US" dirty="0">
                <a:ea typeface="Calibri"/>
                <a:cs typeface="Calibri"/>
              </a:rPr>
              <a:t>)</a:t>
            </a:r>
          </a:p>
        </p:txBody>
      </p:sp>
      <p:sp>
        <p:nvSpPr>
          <p:cNvPr id="4" name="Slide Number Placeholder 3"/>
          <p:cNvSpPr>
            <a:spLocks noGrp="1"/>
          </p:cNvSpPr>
          <p:nvPr>
            <p:ph type="sldNum" sz="quarter" idx="5"/>
          </p:nvPr>
        </p:nvSpPr>
        <p:spPr/>
        <p:txBody>
          <a:bodyPr/>
          <a:lstStyle/>
          <a:p>
            <a:fld id="{11AB2435-F186-40AA-ACAB-67A7F65E0CEC}" type="slidenum">
              <a:t>4</a:t>
            </a:fld>
            <a:endParaRPr lang="en-US"/>
          </a:p>
        </p:txBody>
      </p:sp>
    </p:spTree>
    <p:extLst>
      <p:ext uri="{BB962C8B-B14F-4D97-AF65-F5344CB8AC3E}">
        <p14:creationId xmlns:p14="http://schemas.microsoft.com/office/powerpoint/2010/main" val="2023079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Discuss every functional group on the list + at least 1 example</a:t>
            </a:r>
          </a:p>
        </p:txBody>
      </p:sp>
      <p:sp>
        <p:nvSpPr>
          <p:cNvPr id="4" name="Slide Number Placeholder 3"/>
          <p:cNvSpPr>
            <a:spLocks noGrp="1"/>
          </p:cNvSpPr>
          <p:nvPr>
            <p:ph type="sldNum" sz="quarter" idx="5"/>
          </p:nvPr>
        </p:nvSpPr>
        <p:spPr/>
        <p:txBody>
          <a:bodyPr/>
          <a:lstStyle/>
          <a:p>
            <a:fld id="{11AB2435-F186-40AA-ACAB-67A7F65E0CEC}" type="slidenum">
              <a:t>5</a:t>
            </a:fld>
            <a:endParaRPr lang="en-US"/>
          </a:p>
        </p:txBody>
      </p:sp>
    </p:spTree>
    <p:extLst>
      <p:ext uri="{BB962C8B-B14F-4D97-AF65-F5344CB8AC3E}">
        <p14:creationId xmlns:p14="http://schemas.microsoft.com/office/powerpoint/2010/main" val="31775949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Identify every molecule and its functional group</a:t>
            </a:r>
          </a:p>
          <a:p>
            <a:pPr marL="171450" indent="-171450">
              <a:buFont typeface="Calibri"/>
              <a:buChar char="-"/>
            </a:pPr>
            <a:r>
              <a:rPr lang="en-US" dirty="0">
                <a:ea typeface="Calibri"/>
                <a:cs typeface="Calibri"/>
              </a:rPr>
              <a:t>1. amino acid (amine group = polar)</a:t>
            </a:r>
          </a:p>
          <a:p>
            <a:pPr marL="628650" lvl="1" indent="-171450">
              <a:buFont typeface="Calibri"/>
              <a:buChar char="-"/>
            </a:pPr>
            <a:r>
              <a:rPr lang="en-US" dirty="0">
                <a:ea typeface="Calibri"/>
                <a:cs typeface="Calibri"/>
              </a:rPr>
              <a:t>Just carb chain = non polar</a:t>
            </a:r>
          </a:p>
          <a:p>
            <a:pPr marL="171450" lvl="0" indent="-171450">
              <a:buFont typeface="Calibri"/>
              <a:buChar char="-"/>
            </a:pPr>
            <a:r>
              <a:rPr lang="en-US" dirty="0">
                <a:ea typeface="Calibri"/>
                <a:cs typeface="Calibri"/>
              </a:rPr>
              <a:t>2. carb (oxygen = partial polarity)</a:t>
            </a:r>
          </a:p>
          <a:p>
            <a:pPr marL="628650" lvl="1" indent="-171450">
              <a:buFont typeface="Calibri"/>
              <a:buChar char="-"/>
            </a:pPr>
            <a:r>
              <a:rPr lang="en-US" dirty="0">
                <a:ea typeface="Calibri"/>
                <a:cs typeface="Calibri"/>
              </a:rPr>
              <a:t>Ketone and hydroxyl group</a:t>
            </a:r>
          </a:p>
          <a:p>
            <a:pPr marL="171450" lvl="0" indent="-171450">
              <a:buFont typeface="Calibri"/>
              <a:buChar char="-"/>
            </a:pPr>
            <a:r>
              <a:rPr lang="en-US" dirty="0">
                <a:ea typeface="Calibri"/>
                <a:cs typeface="Calibri"/>
              </a:rPr>
              <a:t>3. amino acid (soon to be amine group)</a:t>
            </a:r>
          </a:p>
          <a:p>
            <a:pPr marL="628650" lvl="1" indent="-171450">
              <a:buFont typeface="Calibri"/>
              <a:buChar char="-"/>
            </a:pPr>
            <a:r>
              <a:rPr lang="en-US" dirty="0">
                <a:ea typeface="Calibri"/>
                <a:cs typeface="Calibri"/>
              </a:rPr>
              <a:t>Made from the ketone</a:t>
            </a:r>
          </a:p>
        </p:txBody>
      </p:sp>
      <p:sp>
        <p:nvSpPr>
          <p:cNvPr id="4" name="Slide Number Placeholder 3"/>
          <p:cNvSpPr>
            <a:spLocks noGrp="1"/>
          </p:cNvSpPr>
          <p:nvPr>
            <p:ph type="sldNum" sz="quarter" idx="5"/>
          </p:nvPr>
        </p:nvSpPr>
        <p:spPr/>
        <p:txBody>
          <a:bodyPr/>
          <a:lstStyle/>
          <a:p>
            <a:fld id="{11AB2435-F186-40AA-ACAB-67A7F65E0CEC}" type="slidenum">
              <a:t>6</a:t>
            </a:fld>
            <a:endParaRPr lang="en-US"/>
          </a:p>
        </p:txBody>
      </p:sp>
    </p:spTree>
    <p:extLst>
      <p:ext uri="{BB962C8B-B14F-4D97-AF65-F5344CB8AC3E}">
        <p14:creationId xmlns:p14="http://schemas.microsoft.com/office/powerpoint/2010/main" val="11907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Calibri"/>
              <a:buChar char="-"/>
            </a:pPr>
            <a:r>
              <a:rPr lang="en-US" dirty="0">
                <a:ea typeface="Calibri"/>
                <a:cs typeface="Calibri"/>
              </a:rPr>
              <a:t>Review the important ideas and give at least 1 example of each</a:t>
            </a:r>
          </a:p>
        </p:txBody>
      </p:sp>
      <p:sp>
        <p:nvSpPr>
          <p:cNvPr id="4" name="Slide Number Placeholder 3"/>
          <p:cNvSpPr>
            <a:spLocks noGrp="1"/>
          </p:cNvSpPr>
          <p:nvPr>
            <p:ph type="sldNum" sz="quarter" idx="5"/>
          </p:nvPr>
        </p:nvSpPr>
        <p:spPr/>
        <p:txBody>
          <a:bodyPr/>
          <a:lstStyle/>
          <a:p>
            <a:fld id="{11AB2435-F186-40AA-ACAB-67A7F65E0CEC}" type="slidenum">
              <a:t>7</a:t>
            </a:fld>
            <a:endParaRPr lang="en-US"/>
          </a:p>
        </p:txBody>
      </p:sp>
    </p:spTree>
    <p:extLst>
      <p:ext uri="{BB962C8B-B14F-4D97-AF65-F5344CB8AC3E}">
        <p14:creationId xmlns:p14="http://schemas.microsoft.com/office/powerpoint/2010/main" val="1141977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8/14/2025</a:t>
            </a:fld>
            <a:endParaRPr lang="en-US"/>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974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8/14/2025</a:t>
            </a:fld>
            <a:endParaRPr lang="en-US"/>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7537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8/14/2025</a:t>
            </a:fld>
            <a:endParaRPr lang="en-US"/>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2071606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8/14/2025</a:t>
            </a:fld>
            <a:endParaRPr lang="en-US"/>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7562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8/14/2025</a:t>
            </a:fld>
            <a:endParaRPr lang="en-US"/>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816618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8/14/2025</a:t>
            </a:fld>
            <a:endParaRPr lang="en-US"/>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87712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8/14/2025</a:t>
            </a:fld>
            <a:endParaRPr lang="en-US"/>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40387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8/14/2025</a:t>
            </a:fld>
            <a:endParaRPr lang="en-US"/>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00061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8/14/2025</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766718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8/14/2025</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92899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8/14/2025</a:t>
            </a:fld>
            <a:endParaRPr lang="en-US"/>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794447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8/14/2025</a:t>
            </a:fld>
            <a:endParaRPr lang="en-US"/>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a:p>
        </p:txBody>
      </p:sp>
    </p:spTree>
    <p:extLst>
      <p:ext uri="{BB962C8B-B14F-4D97-AF65-F5344CB8AC3E}">
        <p14:creationId xmlns:p14="http://schemas.microsoft.com/office/powerpoint/2010/main" val="204000019"/>
      </p:ext>
    </p:extLst>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67" r:id="rId6"/>
    <p:sldLayoutId id="2147483763" r:id="rId7"/>
    <p:sldLayoutId id="2147483764" r:id="rId8"/>
    <p:sldLayoutId id="2147483765" r:id="rId9"/>
    <p:sldLayoutId id="2147483766" r:id="rId10"/>
    <p:sldLayoutId id="214748376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ustomXml" Target="../ink/ink1.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2" name="Rectangle 131">
            <a:extLst>
              <a:ext uri="{FF2B5EF4-FFF2-40B4-BE49-F238E27FC236}">
                <a16:creationId xmlns:a16="http://schemas.microsoft.com/office/drawing/2014/main" id="{FB1D5CC7-31D1-4E22-A813-58A58E0DD1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B567997C-1F1F-4881-B5BA-DD2B0C3E07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C970F45A-B7CD-4B32-95EF-849531E69B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6624" y="901769"/>
            <a:ext cx="4970256" cy="3855397"/>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Shape 137">
            <a:extLst>
              <a:ext uri="{FF2B5EF4-FFF2-40B4-BE49-F238E27FC236}">
                <a16:creationId xmlns:a16="http://schemas.microsoft.com/office/drawing/2014/main" id="{4F8484A2-9B2C-4822-B096-6718E6CE41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0" name="Freeform: Shape 139">
            <a:extLst>
              <a:ext uri="{FF2B5EF4-FFF2-40B4-BE49-F238E27FC236}">
                <a16:creationId xmlns:a16="http://schemas.microsoft.com/office/drawing/2014/main" id="{58D39B85-7449-406D-9486-2E01E9362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871489" cy="4096327"/>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142" name="Freeform: Shape 141">
            <a:extLst>
              <a:ext uri="{FF2B5EF4-FFF2-40B4-BE49-F238E27FC236}">
                <a16:creationId xmlns:a16="http://schemas.microsoft.com/office/drawing/2014/main" id="{12638833-5608-4FD5-A4EB-58F1A95D9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9689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44" name="Freeform: Shape 143">
            <a:extLst>
              <a:ext uri="{FF2B5EF4-FFF2-40B4-BE49-F238E27FC236}">
                <a16:creationId xmlns:a16="http://schemas.microsoft.com/office/drawing/2014/main" id="{20896541-5597-4AC1-A368-BD8251506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8366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146" name="Rectangle 145">
            <a:extLst>
              <a:ext uri="{FF2B5EF4-FFF2-40B4-BE49-F238E27FC236}">
                <a16:creationId xmlns:a16="http://schemas.microsoft.com/office/drawing/2014/main" id="{525295DF-CC03-4EFE-BCB0-908091ACC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49229" y="798986"/>
            <a:ext cx="4970256" cy="3855397"/>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044968" y="982020"/>
            <a:ext cx="4108560" cy="1641107"/>
          </a:xfrm>
        </p:spPr>
        <p:txBody>
          <a:bodyPr>
            <a:normAutofit/>
          </a:bodyPr>
          <a:lstStyle/>
          <a:p>
            <a:r>
              <a:rPr lang="en-US" sz="7200" spc="300">
                <a:solidFill>
                  <a:srgbClr val="CC4125"/>
                </a:solidFill>
                <a:latin typeface="Fredericka the Great" panose="02000000000000000000" pitchFamily="2" charset="0"/>
                <a:ea typeface="Source Sans Pro SemiBold"/>
                <a:cs typeface="Kalam" panose="02000000000000000000" pitchFamily="2" charset="0"/>
              </a:rPr>
              <a:t>AP Bio</a:t>
            </a:r>
          </a:p>
        </p:txBody>
      </p:sp>
      <p:sp>
        <p:nvSpPr>
          <p:cNvPr id="3" name="Subtitle 2"/>
          <p:cNvSpPr>
            <a:spLocks noGrp="1"/>
          </p:cNvSpPr>
          <p:nvPr>
            <p:ph type="subTitle" idx="1"/>
          </p:nvPr>
        </p:nvSpPr>
        <p:spPr>
          <a:xfrm>
            <a:off x="1969427" y="2829467"/>
            <a:ext cx="4184101" cy="1641107"/>
          </a:xfrm>
        </p:spPr>
        <p:txBody>
          <a:bodyPr vert="horz" lIns="91440" tIns="45720" rIns="91440" bIns="45720" rtlCol="0" anchor="t">
            <a:normAutofit lnSpcReduction="10000"/>
          </a:bodyPr>
          <a:lstStyle/>
          <a:p>
            <a:r>
              <a:rPr lang="en-US" sz="5200" b="1" dirty="0">
                <a:solidFill>
                  <a:srgbClr val="134F5C"/>
                </a:solidFill>
                <a:latin typeface="Kalam"/>
                <a:ea typeface="Cambria"/>
                <a:cs typeface="Kalam" panose="02000000000000000000" pitchFamily="2" charset="0"/>
              </a:rPr>
              <a:t>Topic 1.2:</a:t>
            </a:r>
          </a:p>
          <a:p>
            <a:r>
              <a:rPr lang="en-US" sz="2800" b="1" dirty="0">
                <a:solidFill>
                  <a:srgbClr val="134F5C"/>
                </a:solidFill>
                <a:latin typeface="Kalam"/>
                <a:ea typeface="Cambria"/>
                <a:cs typeface="Kalam" panose="02000000000000000000" pitchFamily="2" charset="0"/>
              </a:rPr>
              <a:t> Elements of Life</a:t>
            </a:r>
            <a:endParaRPr lang="en-US" b="1" dirty="0">
              <a:solidFill>
                <a:srgbClr val="134F5C"/>
              </a:solidFill>
              <a:latin typeface="Kalam"/>
              <a:ea typeface="Cambria"/>
              <a:cs typeface="Kalam" panose="02000000000000000000" pitchFamily="2" charset="0"/>
            </a:endParaRPr>
          </a:p>
        </p:txBody>
      </p:sp>
      <p:sp>
        <p:nvSpPr>
          <p:cNvPr id="148" name="Oval 147">
            <a:extLst>
              <a:ext uri="{FF2B5EF4-FFF2-40B4-BE49-F238E27FC236}">
                <a16:creationId xmlns:a16="http://schemas.microsoft.com/office/drawing/2014/main" id="{BEF0CF7B-B7C5-4388-80C3-83B1D2759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0" name="Oval 149">
            <a:extLst>
              <a:ext uri="{FF2B5EF4-FFF2-40B4-BE49-F238E27FC236}">
                <a16:creationId xmlns:a16="http://schemas.microsoft.com/office/drawing/2014/main" id="{1E46289A-A61F-440B-9FDE-5ECDF9DD7B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6115" y="3453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4" name="Picture 3" descr="Green patterned leaves">
            <a:extLst>
              <a:ext uri="{FF2B5EF4-FFF2-40B4-BE49-F238E27FC236}">
                <a16:creationId xmlns:a16="http://schemas.microsoft.com/office/drawing/2014/main" id="{579015B8-6A8B-8D77-BAE8-CD8691CF4A16}"/>
              </a:ext>
            </a:extLst>
          </p:cNvPr>
          <p:cNvPicPr>
            <a:picLocks noChangeAspect="1"/>
          </p:cNvPicPr>
          <p:nvPr/>
        </p:nvPicPr>
        <p:blipFill rotWithShape="1">
          <a:blip r:embed="rId3"/>
          <a:srcRect t="18158" r="1" b="15675"/>
          <a:stretch/>
        </p:blipFill>
        <p:spPr>
          <a:xfrm>
            <a:off x="6942470" y="1796562"/>
            <a:ext cx="4943409" cy="2170137"/>
          </a:xfrm>
          <a:prstGeom prst="rect">
            <a:avLst/>
          </a:prstGeom>
        </p:spPr>
      </p:pic>
      <p:sp>
        <p:nvSpPr>
          <p:cNvPr id="152" name="Graphic 212">
            <a:extLst>
              <a:ext uri="{FF2B5EF4-FFF2-40B4-BE49-F238E27FC236}">
                <a16:creationId xmlns:a16="http://schemas.microsoft.com/office/drawing/2014/main" id="{DD8EBB1F-14FA-4F51-A5D2-56C3EFB370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4" name="Graphic 212">
            <a:extLst>
              <a:ext uri="{FF2B5EF4-FFF2-40B4-BE49-F238E27FC236}">
                <a16:creationId xmlns:a16="http://schemas.microsoft.com/office/drawing/2014/main" id="{808A01CC-0F77-401A-8A7C-C9811B109C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68714" y="982020"/>
            <a:ext cx="622472" cy="622472"/>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56" name="Freeform: Shape 155">
            <a:extLst>
              <a:ext uri="{FF2B5EF4-FFF2-40B4-BE49-F238E27FC236}">
                <a16:creationId xmlns:a16="http://schemas.microsoft.com/office/drawing/2014/main" id="{6D1BD83D-C3F0-438D-A050-E5C5E0AE9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8" name="Freeform: Shape 157">
            <a:extLst>
              <a:ext uri="{FF2B5EF4-FFF2-40B4-BE49-F238E27FC236}">
                <a16:creationId xmlns:a16="http://schemas.microsoft.com/office/drawing/2014/main" id="{54AFCA83-2AFA-4A6A-B027-FD819DB0E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83019" y="4738591"/>
            <a:ext cx="2208981" cy="2119409"/>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60" name="Graphic 185">
            <a:extLst>
              <a:ext uri="{FF2B5EF4-FFF2-40B4-BE49-F238E27FC236}">
                <a16:creationId xmlns:a16="http://schemas.microsoft.com/office/drawing/2014/main" id="{071E3174-0472-4CE6-861A-9A6178A628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343487" y="5662437"/>
            <a:ext cx="1054466" cy="469689"/>
            <a:chOff x="9841624" y="4115729"/>
            <a:chExt cx="602169" cy="268223"/>
          </a:xfrm>
          <a:solidFill>
            <a:schemeClr val="tx1"/>
          </a:solidFill>
        </p:grpSpPr>
        <p:sp>
          <p:nvSpPr>
            <p:cNvPr id="161" name="Freeform: Shape 160">
              <a:extLst>
                <a:ext uri="{FF2B5EF4-FFF2-40B4-BE49-F238E27FC236}">
                  <a16:creationId xmlns:a16="http://schemas.microsoft.com/office/drawing/2014/main" id="{A4B388F6-08B6-454A-B322-B8DDFF18E4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8166392-5CEC-45E1-8E52-4BF9B33490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881E81D8-F936-48FA-8C92-771BA9ECA4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992716ED-E84A-43FF-90B5-11CA9E49C2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1E37CAB5-46A7-4FF2-8FA0-1152E9F70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5" name="Picture 4" descr="A black background with blue and red letters&#10;&#10;AI-generated content may be incorrect.">
            <a:extLst>
              <a:ext uri="{FF2B5EF4-FFF2-40B4-BE49-F238E27FC236}">
                <a16:creationId xmlns:a16="http://schemas.microsoft.com/office/drawing/2014/main" id="{B4C268BC-1DE4-7E21-E4F7-E0DB379E917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57580" y="4339930"/>
            <a:ext cx="3930259" cy="1318843"/>
          </a:xfrm>
          <a:prstGeom prst="rect">
            <a:avLst/>
          </a:prstGeom>
        </p:spPr>
      </p:pic>
    </p:spTree>
    <p:extLst>
      <p:ext uri="{BB962C8B-B14F-4D97-AF65-F5344CB8AC3E}">
        <p14:creationId xmlns:p14="http://schemas.microsoft.com/office/powerpoint/2010/main" val="3768033796"/>
      </p:ext>
    </p:extLst>
  </p:cSld>
  <p:clrMapOvr>
    <a:masterClrMapping/>
  </p:clrMapOvr>
  <mc:AlternateContent xmlns:mc="http://schemas.openxmlformats.org/markup-compatibility/2006" xmlns:p14="http://schemas.microsoft.com/office/powerpoint/2010/main">
    <mc:Choice Requires="p14">
      <p:transition spd="slow" p14:dur="2000" advTm="15033"/>
    </mc:Choice>
    <mc:Fallback xmlns="">
      <p:transition spd="slow" advTm="1503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700"/>
                                        <p:tgtEl>
                                          <p:spTgt spid="3">
                                            <p:txEl>
                                              <p:pRg st="1" end="1"/>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2"/>
                                        </p:tgtEl>
                                        <p:attrNameLst>
                                          <p:attrName>style.visibility</p:attrName>
                                        </p:attrNameLst>
                                      </p:cBhvr>
                                      <p:to>
                                        <p:strVal val="visible"/>
                                      </p:to>
                                    </p:set>
                                    <p:animEffect transition="in" filter="fade">
                                      <p:cBhvr>
                                        <p:cTn id="13"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7AC42-2228-0939-BAB9-2DE885A8F512}"/>
              </a:ext>
            </a:extLst>
          </p:cNvPr>
          <p:cNvSpPr>
            <a:spLocks noGrp="1"/>
          </p:cNvSpPr>
          <p:nvPr>
            <p:ph type="title"/>
          </p:nvPr>
        </p:nvSpPr>
        <p:spPr/>
        <p:txBody>
          <a:bodyPr/>
          <a:lstStyle/>
          <a:p>
            <a:r>
              <a:rPr lang="en-US" b="1">
                <a:latin typeface="Kalam"/>
                <a:cs typeface="Kalam bold" panose="02000000000000000000" pitchFamily="2" charset="0"/>
              </a:rPr>
              <a:t>Objectives</a:t>
            </a:r>
          </a:p>
        </p:txBody>
      </p:sp>
      <p:pic>
        <p:nvPicPr>
          <p:cNvPr id="7" name="Content Placeholder 6">
            <a:extLst>
              <a:ext uri="{FF2B5EF4-FFF2-40B4-BE49-F238E27FC236}">
                <a16:creationId xmlns:a16="http://schemas.microsoft.com/office/drawing/2014/main" id="{6D851244-7C0E-BC42-161F-897C3CCE7671}"/>
              </a:ext>
            </a:extLst>
          </p:cNvPr>
          <p:cNvPicPr>
            <a:picLocks noGrp="1" noChangeAspect="1"/>
          </p:cNvPicPr>
          <p:nvPr>
            <p:ph idx="1"/>
          </p:nvPr>
        </p:nvPicPr>
        <p:blipFill>
          <a:blip r:embed="rId3"/>
          <a:stretch>
            <a:fillRect/>
          </a:stretch>
        </p:blipFill>
        <p:spPr>
          <a:xfrm>
            <a:off x="524163" y="2980278"/>
            <a:ext cx="3068638" cy="3045449"/>
          </a:xfrm>
        </p:spPr>
      </p:pic>
      <p:pic>
        <p:nvPicPr>
          <p:cNvPr id="5" name="Picture 4">
            <a:extLst>
              <a:ext uri="{FF2B5EF4-FFF2-40B4-BE49-F238E27FC236}">
                <a16:creationId xmlns:a16="http://schemas.microsoft.com/office/drawing/2014/main" id="{D6F3B646-AA90-E552-A459-3DEA2C34DDA5}"/>
              </a:ext>
            </a:extLst>
          </p:cNvPr>
          <p:cNvPicPr>
            <a:picLocks noChangeAspect="1"/>
          </p:cNvPicPr>
          <p:nvPr/>
        </p:nvPicPr>
        <p:blipFill>
          <a:blip r:embed="rId4"/>
          <a:stretch>
            <a:fillRect/>
          </a:stretch>
        </p:blipFill>
        <p:spPr>
          <a:xfrm>
            <a:off x="4027114" y="775621"/>
            <a:ext cx="6791325" cy="4857750"/>
          </a:xfrm>
          <a:prstGeom prst="rect">
            <a:avLst/>
          </a:prstGeom>
        </p:spPr>
      </p:pic>
    </p:spTree>
    <p:extLst>
      <p:ext uri="{BB962C8B-B14F-4D97-AF65-F5344CB8AC3E}">
        <p14:creationId xmlns:p14="http://schemas.microsoft.com/office/powerpoint/2010/main" val="3147274528"/>
      </p:ext>
    </p:extLst>
  </p:cSld>
  <p:clrMapOvr>
    <a:masterClrMapping/>
  </p:clrMapOvr>
  <mc:AlternateContent xmlns:mc="http://schemas.openxmlformats.org/markup-compatibility/2006" xmlns:p14="http://schemas.microsoft.com/office/powerpoint/2010/main">
    <mc:Choice Requires="p14">
      <p:transition spd="slow" p14:dur="2000" advTm="31598"/>
    </mc:Choice>
    <mc:Fallback xmlns="">
      <p:transition spd="slow" advTm="31598"/>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87CE9-CB4B-A13C-B79A-9E08BD5FE734}"/>
              </a:ext>
            </a:extLst>
          </p:cNvPr>
          <p:cNvSpPr>
            <a:spLocks noGrp="1"/>
          </p:cNvSpPr>
          <p:nvPr>
            <p:ph type="title"/>
          </p:nvPr>
        </p:nvSpPr>
        <p:spPr/>
        <p:txBody>
          <a:bodyPr/>
          <a:lstStyle/>
          <a:p>
            <a:r>
              <a:rPr lang="en-US" b="1" dirty="0">
                <a:latin typeface="Kalam"/>
              </a:rPr>
              <a:t>CHONP (and S)</a:t>
            </a:r>
          </a:p>
        </p:txBody>
      </p:sp>
      <p:sp>
        <p:nvSpPr>
          <p:cNvPr id="3" name="Content Placeholder 2">
            <a:extLst>
              <a:ext uri="{FF2B5EF4-FFF2-40B4-BE49-F238E27FC236}">
                <a16:creationId xmlns:a16="http://schemas.microsoft.com/office/drawing/2014/main" id="{7A19CF05-6F63-BEC7-3C8B-CDA45E60E632}"/>
              </a:ext>
            </a:extLst>
          </p:cNvPr>
          <p:cNvSpPr>
            <a:spLocks noGrp="1"/>
          </p:cNvSpPr>
          <p:nvPr>
            <p:ph idx="1"/>
          </p:nvPr>
        </p:nvSpPr>
        <p:spPr/>
        <p:txBody>
          <a:bodyPr>
            <a:normAutofit/>
          </a:bodyPr>
          <a:lstStyle/>
          <a:p>
            <a:r>
              <a:rPr lang="en-US" sz="2600" dirty="0"/>
              <a:t>The major elements of life: carbon, hydrogen, oxygen, nitrogen, phosphorus, and sulfur (CHON = 96% of our bodies) – these are called </a:t>
            </a:r>
            <a:r>
              <a:rPr lang="en-US" sz="2600" b="1" dirty="0">
                <a:solidFill>
                  <a:srgbClr val="134F5C"/>
                </a:solidFill>
              </a:rPr>
              <a:t>essential elements</a:t>
            </a:r>
          </a:p>
          <a:p>
            <a:r>
              <a:rPr lang="en-US" sz="2600" b="1" dirty="0">
                <a:solidFill>
                  <a:srgbClr val="134F5C"/>
                </a:solidFill>
              </a:rPr>
              <a:t>Organic compounds </a:t>
            </a:r>
            <a:r>
              <a:rPr lang="en-US" sz="2600" dirty="0"/>
              <a:t>– compounds which contain carbon “living compounds”</a:t>
            </a:r>
          </a:p>
          <a:p>
            <a:pPr lvl="1"/>
            <a:r>
              <a:rPr lang="en-US" dirty="0"/>
              <a:t>Most also contain hydrogen -&gt; hydrocarbon chains</a:t>
            </a:r>
          </a:p>
          <a:p>
            <a:r>
              <a:rPr lang="en-US" sz="2600" dirty="0"/>
              <a:t>The four major macromolecules are made out of CHONP</a:t>
            </a:r>
          </a:p>
        </p:txBody>
      </p:sp>
    </p:spTree>
    <p:extLst>
      <p:ext uri="{BB962C8B-B14F-4D97-AF65-F5344CB8AC3E}">
        <p14:creationId xmlns:p14="http://schemas.microsoft.com/office/powerpoint/2010/main" val="744202149"/>
      </p:ext>
    </p:extLst>
  </p:cSld>
  <p:clrMapOvr>
    <a:masterClrMapping/>
  </p:clrMapOvr>
  <mc:AlternateContent xmlns:mc="http://schemas.openxmlformats.org/markup-compatibility/2006" xmlns:p14="http://schemas.microsoft.com/office/powerpoint/2010/main">
    <mc:Choice Requires="p14">
      <p:transition spd="slow" p14:dur="2000" advTm="86070"/>
    </mc:Choice>
    <mc:Fallback xmlns="">
      <p:transition spd="slow" advTm="8607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7BA0-7038-B661-7D36-E0F5145ADBF4}"/>
              </a:ext>
            </a:extLst>
          </p:cNvPr>
          <p:cNvSpPr>
            <a:spLocks noGrp="1"/>
          </p:cNvSpPr>
          <p:nvPr>
            <p:ph type="title"/>
          </p:nvPr>
        </p:nvSpPr>
        <p:spPr/>
        <p:txBody>
          <a:bodyPr/>
          <a:lstStyle/>
          <a:p>
            <a:r>
              <a:rPr lang="en-US" b="1" dirty="0">
                <a:latin typeface="Kalam"/>
              </a:rPr>
              <a:t>The Power of Carbon</a:t>
            </a:r>
          </a:p>
        </p:txBody>
      </p:sp>
      <p:sp>
        <p:nvSpPr>
          <p:cNvPr id="3" name="Content Placeholder 2">
            <a:extLst>
              <a:ext uri="{FF2B5EF4-FFF2-40B4-BE49-F238E27FC236}">
                <a16:creationId xmlns:a16="http://schemas.microsoft.com/office/drawing/2014/main" id="{3BCCF45D-CC8C-6185-F67B-3003585587A9}"/>
              </a:ext>
            </a:extLst>
          </p:cNvPr>
          <p:cNvSpPr>
            <a:spLocks noGrp="1"/>
          </p:cNvSpPr>
          <p:nvPr>
            <p:ph idx="1"/>
          </p:nvPr>
        </p:nvSpPr>
        <p:spPr>
          <a:xfrm>
            <a:off x="838200" y="1920875"/>
            <a:ext cx="6381750" cy="3584575"/>
          </a:xfrm>
        </p:spPr>
        <p:txBody>
          <a:bodyPr>
            <a:normAutofit lnSpcReduction="10000"/>
          </a:bodyPr>
          <a:lstStyle/>
          <a:p>
            <a:r>
              <a:rPr lang="en-US" sz="2600" dirty="0"/>
              <a:t>Carbon is in Group 14 on the periodic table, meaning it has 4 valence =&gt; </a:t>
            </a:r>
            <a:r>
              <a:rPr lang="en-US" sz="2600" u="sng" dirty="0"/>
              <a:t>can form 4 covalent bonds</a:t>
            </a:r>
          </a:p>
          <a:p>
            <a:r>
              <a:rPr lang="en-US" sz="2600" dirty="0"/>
              <a:t>These bonds can be single, double, or triple</a:t>
            </a:r>
          </a:p>
          <a:p>
            <a:r>
              <a:rPr lang="en-US" sz="2600" dirty="0"/>
              <a:t>This allows carbon to form large molecules by connecting to other carbon compounds </a:t>
            </a:r>
          </a:p>
          <a:p>
            <a:pPr lvl="1"/>
            <a:r>
              <a:rPr lang="en-US" dirty="0"/>
              <a:t>Can be chains, rings, or branched</a:t>
            </a:r>
          </a:p>
        </p:txBody>
      </p:sp>
      <p:pic>
        <p:nvPicPr>
          <p:cNvPr id="1028" name="Picture 4" descr="Download Carbon Atom Atoms Royalty-Free Stock Illustration Image - Pixabay">
            <a:extLst>
              <a:ext uri="{FF2B5EF4-FFF2-40B4-BE49-F238E27FC236}">
                <a16:creationId xmlns:a16="http://schemas.microsoft.com/office/drawing/2014/main" id="{285AFA84-8055-41EA-32B4-EA48739834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48550" y="3906837"/>
            <a:ext cx="2885160" cy="272256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DF1BC577-17C0-57E2-DA5F-FCCB38CFE720}"/>
                  </a:ext>
                </a:extLst>
              </p14:cNvPr>
              <p14:cNvContentPartPr/>
              <p14:nvPr/>
            </p14:nvContentPartPr>
            <p14:xfrm>
              <a:off x="2960640" y="358200"/>
              <a:ext cx="360" cy="360"/>
            </p14:xfrm>
          </p:contentPart>
        </mc:Choice>
        <mc:Fallback xmlns="">
          <p:pic>
            <p:nvPicPr>
              <p:cNvPr id="17" name="Ink 16">
                <a:extLst>
                  <a:ext uri="{FF2B5EF4-FFF2-40B4-BE49-F238E27FC236}">
                    <a16:creationId xmlns:a16="http://schemas.microsoft.com/office/drawing/2014/main" id="{DF1BC577-17C0-57E2-DA5F-FCCB38CFE720}"/>
                  </a:ext>
                </a:extLst>
              </p:cNvPr>
              <p:cNvPicPr/>
              <p:nvPr/>
            </p:nvPicPr>
            <p:blipFill>
              <a:blip r:embed="rId7"/>
              <a:stretch>
                <a:fillRect/>
              </a:stretch>
            </p:blipFill>
            <p:spPr>
              <a:xfrm>
                <a:off x="2951280" y="348840"/>
                <a:ext cx="19080" cy="19080"/>
              </a:xfrm>
              <a:prstGeom prst="rect">
                <a:avLst/>
              </a:prstGeom>
            </p:spPr>
          </p:pic>
        </mc:Fallback>
      </mc:AlternateContent>
      <p:pic>
        <p:nvPicPr>
          <p:cNvPr id="43" name="Picture 2">
            <a:extLst>
              <a:ext uri="{FF2B5EF4-FFF2-40B4-BE49-F238E27FC236}">
                <a16:creationId xmlns:a16="http://schemas.microsoft.com/office/drawing/2014/main" id="{366AA8EE-1766-85AC-1311-CFE492D1102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48550" y="546823"/>
            <a:ext cx="4422674" cy="2882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5048897"/>
      </p:ext>
    </p:extLst>
  </p:cSld>
  <p:clrMapOvr>
    <a:masterClrMapping/>
  </p:clrMapOvr>
  <mc:AlternateContent xmlns:mc="http://schemas.openxmlformats.org/markup-compatibility/2006" xmlns:p14="http://schemas.microsoft.com/office/powerpoint/2010/main">
    <mc:Choice Requires="p14">
      <p:transition spd="slow" p14:dur="2000" advTm="91496"/>
    </mc:Choice>
    <mc:Fallback xmlns="">
      <p:transition spd="slow" advTm="9149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789C-4477-56A7-7F30-493C63C846C0}"/>
              </a:ext>
            </a:extLst>
          </p:cNvPr>
          <p:cNvSpPr>
            <a:spLocks noGrp="1"/>
          </p:cNvSpPr>
          <p:nvPr>
            <p:ph type="title"/>
          </p:nvPr>
        </p:nvSpPr>
        <p:spPr/>
        <p:txBody>
          <a:bodyPr/>
          <a:lstStyle/>
          <a:p>
            <a:r>
              <a:rPr lang="en-US" b="1" dirty="0">
                <a:latin typeface="Kalam"/>
              </a:rPr>
              <a:t>Functional Groups</a:t>
            </a:r>
          </a:p>
        </p:txBody>
      </p:sp>
      <p:sp>
        <p:nvSpPr>
          <p:cNvPr id="3" name="Content Placeholder 2">
            <a:extLst>
              <a:ext uri="{FF2B5EF4-FFF2-40B4-BE49-F238E27FC236}">
                <a16:creationId xmlns:a16="http://schemas.microsoft.com/office/drawing/2014/main" id="{F43B9B7C-8174-46A6-2159-0E6675134514}"/>
              </a:ext>
            </a:extLst>
          </p:cNvPr>
          <p:cNvSpPr>
            <a:spLocks noGrp="1"/>
          </p:cNvSpPr>
          <p:nvPr>
            <p:ph idx="1"/>
          </p:nvPr>
        </p:nvSpPr>
        <p:spPr>
          <a:xfrm>
            <a:off x="838200" y="1825625"/>
            <a:ext cx="5754687" cy="2298700"/>
          </a:xfrm>
        </p:spPr>
        <p:txBody>
          <a:bodyPr>
            <a:normAutofit/>
          </a:bodyPr>
          <a:lstStyle/>
          <a:p>
            <a:r>
              <a:rPr lang="en-US" sz="2600" dirty="0"/>
              <a:t>Properties of an organic molecule don’t just depend on the carbon backbone; they also depend on </a:t>
            </a:r>
            <a:r>
              <a:rPr lang="en-US" sz="2600" b="1" dirty="0">
                <a:solidFill>
                  <a:srgbClr val="134F5C"/>
                </a:solidFill>
              </a:rPr>
              <a:t>functional groups </a:t>
            </a:r>
            <a:r>
              <a:rPr lang="en-US" sz="2600" dirty="0"/>
              <a:t>attached to it which provide different properties (acidic/basic, polar/non-polar)</a:t>
            </a:r>
          </a:p>
        </p:txBody>
      </p:sp>
      <p:pic>
        <p:nvPicPr>
          <p:cNvPr id="2050" name="Picture 2" descr="3.1.1E: Organic Molecules and Functional Groups - Biology LibreTexts">
            <a:extLst>
              <a:ext uri="{FF2B5EF4-FFF2-40B4-BE49-F238E27FC236}">
                <a16:creationId xmlns:a16="http://schemas.microsoft.com/office/drawing/2014/main" id="{2D98AB37-8018-F53D-E041-004475CF4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887" y="0"/>
            <a:ext cx="5599113" cy="6858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8C554D29-927A-C158-0144-BE4058DDC2F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71782" y="5430520"/>
            <a:ext cx="4527262" cy="11770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1903579"/>
      </p:ext>
    </p:extLst>
  </p:cSld>
  <p:clrMapOvr>
    <a:masterClrMapping/>
  </p:clrMapOvr>
  <mc:AlternateContent xmlns:mc="http://schemas.openxmlformats.org/markup-compatibility/2006" xmlns:p14="http://schemas.microsoft.com/office/powerpoint/2010/main">
    <mc:Choice Requires="p14">
      <p:transition spd="slow" p14:dur="2000" advTm="177425"/>
    </mc:Choice>
    <mc:Fallback xmlns="">
      <p:transition spd="slow" advTm="17742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A0E0-C122-F075-328D-A0631E222983}"/>
              </a:ext>
            </a:extLst>
          </p:cNvPr>
          <p:cNvSpPr>
            <a:spLocks noGrp="1"/>
          </p:cNvSpPr>
          <p:nvPr>
            <p:ph type="title"/>
          </p:nvPr>
        </p:nvSpPr>
        <p:spPr/>
        <p:txBody>
          <a:bodyPr/>
          <a:lstStyle/>
          <a:p>
            <a:r>
              <a:rPr lang="en-US" b="1" dirty="0">
                <a:latin typeface="Kalam"/>
              </a:rPr>
              <a:t>Functional Group Identification</a:t>
            </a:r>
          </a:p>
        </p:txBody>
      </p:sp>
      <p:pic>
        <p:nvPicPr>
          <p:cNvPr id="5" name="Picture 4">
            <a:extLst>
              <a:ext uri="{FF2B5EF4-FFF2-40B4-BE49-F238E27FC236}">
                <a16:creationId xmlns:a16="http://schemas.microsoft.com/office/drawing/2014/main" id="{0CE8D4AE-F415-B82F-AFE8-A92C46358E00}"/>
              </a:ext>
            </a:extLst>
          </p:cNvPr>
          <p:cNvPicPr>
            <a:picLocks noChangeAspect="1"/>
          </p:cNvPicPr>
          <p:nvPr/>
        </p:nvPicPr>
        <p:blipFill rotWithShape="1">
          <a:blip r:embed="rId3"/>
          <a:srcRect l="1464" t="1239" r="2401" b="3095"/>
          <a:stretch/>
        </p:blipFill>
        <p:spPr>
          <a:xfrm rot="16200000">
            <a:off x="503238" y="2551110"/>
            <a:ext cx="4394202" cy="2943228"/>
          </a:xfrm>
          <a:prstGeom prst="rect">
            <a:avLst/>
          </a:prstGeom>
        </p:spPr>
      </p:pic>
      <p:pic>
        <p:nvPicPr>
          <p:cNvPr id="7" name="Picture 6">
            <a:extLst>
              <a:ext uri="{FF2B5EF4-FFF2-40B4-BE49-F238E27FC236}">
                <a16:creationId xmlns:a16="http://schemas.microsoft.com/office/drawing/2014/main" id="{94082CC3-8FBD-DCCC-EF4C-4BD259DB72C3}"/>
              </a:ext>
            </a:extLst>
          </p:cNvPr>
          <p:cNvPicPr>
            <a:picLocks noChangeAspect="1"/>
          </p:cNvPicPr>
          <p:nvPr/>
        </p:nvPicPr>
        <p:blipFill rotWithShape="1">
          <a:blip r:embed="rId4"/>
          <a:srcRect r="1344"/>
          <a:stretch/>
        </p:blipFill>
        <p:spPr>
          <a:xfrm rot="16200000">
            <a:off x="3981353" y="2468655"/>
            <a:ext cx="4229294" cy="2943230"/>
          </a:xfrm>
          <a:prstGeom prst="rect">
            <a:avLst/>
          </a:prstGeom>
        </p:spPr>
      </p:pic>
      <p:pic>
        <p:nvPicPr>
          <p:cNvPr id="9" name="Picture 8">
            <a:extLst>
              <a:ext uri="{FF2B5EF4-FFF2-40B4-BE49-F238E27FC236}">
                <a16:creationId xmlns:a16="http://schemas.microsoft.com/office/drawing/2014/main" id="{84F35E6E-EDB3-4F82-FFE3-90D92C538D8B}"/>
              </a:ext>
            </a:extLst>
          </p:cNvPr>
          <p:cNvPicPr>
            <a:picLocks noChangeAspect="1"/>
          </p:cNvPicPr>
          <p:nvPr/>
        </p:nvPicPr>
        <p:blipFill rotWithShape="1">
          <a:blip r:embed="rId5"/>
          <a:srcRect l="31169" t="4466" b="11193"/>
          <a:stretch/>
        </p:blipFill>
        <p:spPr>
          <a:xfrm rot="16200000">
            <a:off x="8183755" y="1909570"/>
            <a:ext cx="2957513" cy="2789620"/>
          </a:xfrm>
          <a:prstGeom prst="rect">
            <a:avLst/>
          </a:prstGeom>
        </p:spPr>
      </p:pic>
    </p:spTree>
    <p:extLst>
      <p:ext uri="{BB962C8B-B14F-4D97-AF65-F5344CB8AC3E}">
        <p14:creationId xmlns:p14="http://schemas.microsoft.com/office/powerpoint/2010/main" val="449964118"/>
      </p:ext>
    </p:extLst>
  </p:cSld>
  <p:clrMapOvr>
    <a:masterClrMapping/>
  </p:clrMapOvr>
  <mc:AlternateContent xmlns:mc="http://schemas.openxmlformats.org/markup-compatibility/2006" xmlns:p14="http://schemas.microsoft.com/office/powerpoint/2010/main">
    <mc:Choice Requires="p14">
      <p:transition spd="slow" p14:dur="2000" advTm="72066"/>
    </mc:Choice>
    <mc:Fallback xmlns="">
      <p:transition spd="slow" advTm="72066"/>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01BB-19DE-FE9E-83B1-D70FB769C6C3}"/>
              </a:ext>
            </a:extLst>
          </p:cNvPr>
          <p:cNvSpPr>
            <a:spLocks noGrp="1"/>
          </p:cNvSpPr>
          <p:nvPr>
            <p:ph type="title"/>
          </p:nvPr>
        </p:nvSpPr>
        <p:spPr/>
        <p:txBody>
          <a:bodyPr/>
          <a:lstStyle/>
          <a:p>
            <a:r>
              <a:rPr lang="en-US" b="1" dirty="0">
                <a:latin typeface="Kalam"/>
              </a:rPr>
              <a:t>Elements of Life Review</a:t>
            </a:r>
          </a:p>
        </p:txBody>
      </p:sp>
      <p:sp>
        <p:nvSpPr>
          <p:cNvPr id="3" name="Content Placeholder 2">
            <a:extLst>
              <a:ext uri="{FF2B5EF4-FFF2-40B4-BE49-F238E27FC236}">
                <a16:creationId xmlns:a16="http://schemas.microsoft.com/office/drawing/2014/main" id="{967DCEC7-B1E5-FDE5-E5E5-4BA1710E0B9E}"/>
              </a:ext>
            </a:extLst>
          </p:cNvPr>
          <p:cNvSpPr>
            <a:spLocks noGrp="1"/>
          </p:cNvSpPr>
          <p:nvPr>
            <p:ph idx="1"/>
          </p:nvPr>
        </p:nvSpPr>
        <p:spPr/>
        <p:txBody>
          <a:bodyPr>
            <a:normAutofit/>
          </a:bodyPr>
          <a:lstStyle/>
          <a:p>
            <a:pPr marL="514350" indent="-514350">
              <a:buFont typeface="+mj-lt"/>
              <a:buAutoNum type="arabicPeriod"/>
            </a:pPr>
            <a:r>
              <a:rPr lang="en-US" sz="2600" dirty="0"/>
              <a:t>CHONP</a:t>
            </a:r>
          </a:p>
          <a:p>
            <a:pPr marL="514350" indent="-514350">
              <a:buFont typeface="+mj-lt"/>
              <a:buAutoNum type="arabicPeriod"/>
            </a:pPr>
            <a:r>
              <a:rPr lang="en-US" sz="2600" dirty="0"/>
              <a:t>Carbon’s 4 valence and its power as a result</a:t>
            </a:r>
          </a:p>
          <a:p>
            <a:pPr marL="514350" indent="-514350">
              <a:buFont typeface="+mj-lt"/>
              <a:buAutoNum type="arabicPeriod"/>
            </a:pPr>
            <a:r>
              <a:rPr lang="en-US" sz="2600" dirty="0"/>
              <a:t>Functional groups affect properties of compounds</a:t>
            </a:r>
          </a:p>
          <a:p>
            <a:pPr marL="971550" lvl="1" indent="-514350">
              <a:buFont typeface="+mj-lt"/>
              <a:buAutoNum type="arabicPeriod"/>
            </a:pPr>
            <a:r>
              <a:rPr lang="en-US" sz="2200" dirty="0"/>
              <a:t>Hydroxyl</a:t>
            </a:r>
          </a:p>
          <a:p>
            <a:pPr marL="971550" lvl="1" indent="-514350">
              <a:buFont typeface="+mj-lt"/>
              <a:buAutoNum type="arabicPeriod"/>
            </a:pPr>
            <a:r>
              <a:rPr lang="en-US" sz="2200" dirty="0"/>
              <a:t>Carbonyl (Aldehyde and Ketones)</a:t>
            </a:r>
          </a:p>
          <a:p>
            <a:pPr marL="971550" lvl="1" indent="-514350">
              <a:buFont typeface="+mj-lt"/>
              <a:buAutoNum type="arabicPeriod"/>
            </a:pPr>
            <a:r>
              <a:rPr lang="en-US" sz="2200" dirty="0"/>
              <a:t>Carboxyl</a:t>
            </a:r>
          </a:p>
          <a:p>
            <a:pPr marL="971550" lvl="1" indent="-514350">
              <a:buFont typeface="+mj-lt"/>
              <a:buAutoNum type="arabicPeriod"/>
            </a:pPr>
            <a:r>
              <a:rPr lang="en-US" sz="2200" dirty="0"/>
              <a:t>Amino</a:t>
            </a:r>
          </a:p>
          <a:p>
            <a:pPr marL="971550" lvl="1" indent="-514350">
              <a:buFont typeface="+mj-lt"/>
              <a:buAutoNum type="arabicPeriod"/>
            </a:pPr>
            <a:r>
              <a:rPr lang="en-US" sz="2200" dirty="0"/>
              <a:t>Phosphate</a:t>
            </a:r>
          </a:p>
          <a:p>
            <a:pPr marL="971550" lvl="1" indent="-514350">
              <a:buFont typeface="+mj-lt"/>
              <a:buAutoNum type="arabicPeriod"/>
            </a:pPr>
            <a:r>
              <a:rPr lang="en-US" sz="2200" dirty="0"/>
              <a:t>Sulfhydryl</a:t>
            </a:r>
          </a:p>
          <a:p>
            <a:pPr marL="971550" lvl="1" indent="-514350">
              <a:buFont typeface="+mj-lt"/>
              <a:buAutoNum type="arabicPeriod"/>
            </a:pPr>
            <a:endParaRPr lang="en-US" sz="2200" dirty="0"/>
          </a:p>
        </p:txBody>
      </p:sp>
      <mc:AlternateContent xmlns:mc="http://schemas.openxmlformats.org/markup-compatibility/2006" xmlns:p14="http://schemas.microsoft.com/office/powerpoint/2010/main">
        <mc:Choice Requires="p14">
          <p:contentPart p14:bwMode="auto" r:id="rId3">
            <p14:nvContentPartPr>
              <p14:cNvPr id="27" name="Ink 26">
                <a:extLst>
                  <a:ext uri="{FF2B5EF4-FFF2-40B4-BE49-F238E27FC236}">
                    <a16:creationId xmlns:a16="http://schemas.microsoft.com/office/drawing/2014/main" id="{75A00CD2-6BCD-1092-62C8-38387ECB261E}"/>
                  </a:ext>
                </a:extLst>
              </p14:cNvPr>
              <p14:cNvContentPartPr/>
              <p14:nvPr/>
            </p14:nvContentPartPr>
            <p14:xfrm>
              <a:off x="227160" y="3922560"/>
              <a:ext cx="26640" cy="26640"/>
            </p14:xfrm>
          </p:contentPart>
        </mc:Choice>
        <mc:Fallback xmlns="">
          <p:pic>
            <p:nvPicPr>
              <p:cNvPr id="27" name="Ink 26">
                <a:extLst>
                  <a:ext uri="{FF2B5EF4-FFF2-40B4-BE49-F238E27FC236}">
                    <a16:creationId xmlns:a16="http://schemas.microsoft.com/office/drawing/2014/main" id="{75A00CD2-6BCD-1092-62C8-38387ECB261E}"/>
                  </a:ext>
                </a:extLst>
              </p:cNvPr>
              <p:cNvPicPr/>
              <p:nvPr/>
            </p:nvPicPr>
            <p:blipFill>
              <a:blip r:embed="rId6"/>
              <a:stretch>
                <a:fillRect/>
              </a:stretch>
            </p:blipFill>
            <p:spPr>
              <a:xfrm>
                <a:off x="217800" y="3913200"/>
                <a:ext cx="45360" cy="45360"/>
              </a:xfrm>
              <a:prstGeom prst="rect">
                <a:avLst/>
              </a:prstGeom>
            </p:spPr>
          </p:pic>
        </mc:Fallback>
      </mc:AlternateContent>
    </p:spTree>
    <p:extLst>
      <p:ext uri="{BB962C8B-B14F-4D97-AF65-F5344CB8AC3E}">
        <p14:creationId xmlns:p14="http://schemas.microsoft.com/office/powerpoint/2010/main" val="2852897607"/>
      </p:ext>
    </p:extLst>
  </p:cSld>
  <p:clrMapOvr>
    <a:masterClrMapping/>
  </p:clrMapOvr>
  <mc:AlternateContent xmlns:mc="http://schemas.openxmlformats.org/markup-compatibility/2006" xmlns:p14="http://schemas.microsoft.com/office/powerpoint/2010/main">
    <mc:Choice Requires="p14">
      <p:transition spd="slow" p14:dur="2000" advTm="38950"/>
    </mc:Choice>
    <mc:Fallback xmlns="">
      <p:transition spd="slow" advTm="38950"/>
    </mc:Fallback>
  </mc:AlternateContent>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AP Study Font">
      <a:majorFont>
        <a:latin typeface="Kalam Bold"/>
        <a:ea typeface=""/>
        <a:cs typeface=""/>
      </a:majorFont>
      <a:minorFont>
        <a:latin typeface="Cambr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 Bio 1.1</Template>
  <TotalTime>292</TotalTime>
  <Words>461</Words>
  <Application>Microsoft Office PowerPoint</Application>
  <PresentationFormat>Widescreen</PresentationFormat>
  <Paragraphs>58</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Calibri</vt:lpstr>
      <vt:lpstr>Cambria</vt:lpstr>
      <vt:lpstr>Fredericka the Great</vt:lpstr>
      <vt:lpstr>Kalam</vt:lpstr>
      <vt:lpstr>Kalam Bold</vt:lpstr>
      <vt:lpstr>FunkyShapesVTI</vt:lpstr>
      <vt:lpstr>AP Bio</vt:lpstr>
      <vt:lpstr>Objectives</vt:lpstr>
      <vt:lpstr>CHONP (and S)</vt:lpstr>
      <vt:lpstr>The Power of Carbon</vt:lpstr>
      <vt:lpstr>Functional Groups</vt:lpstr>
      <vt:lpstr>Functional Group Identification</vt:lpstr>
      <vt:lpstr>Elements of Life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 Bio</dc:title>
  <dc:creator>Daniel Karpoukhin</dc:creator>
  <cp:lastModifiedBy>Daniel Karpoukhin</cp:lastModifiedBy>
  <cp:revision>84</cp:revision>
  <dcterms:created xsi:type="dcterms:W3CDTF">2023-09-26T03:41:01Z</dcterms:created>
  <dcterms:modified xsi:type="dcterms:W3CDTF">2025-08-15T04:50:55Z</dcterms:modified>
</cp:coreProperties>
</file>