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74" r:id="rId1"/>
  </p:sldMasterIdLst>
  <p:notesMasterIdLst>
    <p:notesMasterId r:id="rId8"/>
  </p:notesMasterIdLst>
  <p:sldIdLst>
    <p:sldId id="257" r:id="rId2"/>
    <p:sldId id="258" r:id="rId3"/>
    <p:sldId id="260" r:id="rId4"/>
    <p:sldId id="266" r:id="rId5"/>
    <p:sldId id="267" r:id="rId6"/>
    <p:sldId id="25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F3E1"/>
    <a:srgbClr val="134F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7B6488-0D80-4A80-B1F0-96B4F5842256}" v="3" dt="2024-03-20T04:16:05.332"/>
    <p1510:client id="{9B5D8A43-B05F-46E5-9852-D27D990733AF}" v="1" dt="2024-01-16T00:04:19.9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839" autoAdjust="0"/>
  </p:normalViewPr>
  <p:slideViewPr>
    <p:cSldViewPr snapToGrid="0">
      <p:cViewPr varScale="1">
        <p:scale>
          <a:sx n="63" d="100"/>
          <a:sy n="63" d="100"/>
        </p:scale>
        <p:origin x="14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3CCB31-C155-4D26-A78A-68E45AF7433F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AB32FF-5202-4C03-9893-E1C0EA1E024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23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Hydrolysis and dehydration synthesis</a:t>
            </a:r>
            <a:br>
              <a:rPr lang="en-US" dirty="0"/>
            </a:br>
            <a:r>
              <a:rPr lang="en-US" dirty="0"/>
              <a:t>Can describe a model of these reactions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32FF-5202-4C03-9893-E1C0EA1E024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3993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CHONP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3AB32FF-5202-4C03-9893-E1C0EA1E024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397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6847D-1CF6-46BA-B46B-48BED0604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cap="all" spc="1500" baseline="0">
                <a:latin typeface="+mj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B4F5A5-C931-4A4C-B6B1-EF4C95965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cap="all" spc="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8A351602-3772-4279-B0D3-A523F6F6EAB3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A5AAAA75-5FFB-4C07-AD4A-3146773E6CDD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1479895E-3847-44BB-8404-28F14219FB7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0E02F68-8149-4236-8D9F-6B550F78B93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56FCAAB-F073-4561-A484-42C7DD10DC26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CF8DB94-87A3-43E9-9BBB-301CFF0FB05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E4AEC-B6E4-439C-B716-EBE3D4D1DC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FF81C-1FCB-4DBA-8044-F1A0FCFD45A6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8BC18-102E-45BF-8FEA-801E9C59D1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8BF5F-B1F8-461F-9B3D-7D50D0242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D6BF779-0B8C-4CC2-9268-9506AD0C5331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3A871-D377-4EC0-9ACF-86842F01E1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D53202-92A9-45A3-B812-777DB9578B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7196FB0C-3A9D-4892-90C9-21F3459AAD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6938C96-CF0F-4B69-A695-913F11BFC6F0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CA7E6BB-6B60-4BF5-9D3E-A3FE782EF5B0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F693EDA-57B3-4AEB-863B-B198C2A5A8E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B3A04A96-045F-4B6E-AEEE-11A2FA01B4F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FB357DC-5AD3-44F4-879B-5AD6B18AC36F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CA47F-83AD-4BE3-AC2F-6C17883F7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092B3-2D87-4CDF-B84B-C46E5F5D31F7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118A72-3200-4597-A9C5-0D9ECFF3E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70055A-71D4-49B4-8A8F-19AFDB84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0B0E5D27-C447-432F-982D-B60FDD6F34A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373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C59DBB-9256-464D-8A6A-8BDA71541D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25E310-E6CB-4838-8E9B-B288DA5527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BCF412A8-E798-47AD-ABD9-98D76A55D30B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E70160C5-475D-401A-AEE2-2C04E99A1518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07CC7CE9-9C7F-49C2-8609-47BF523390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26FD5F1-978C-45AF-9086-D5DBE1F01681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873AB1C-723A-4FB4-9B23-65BAF507483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E5510-5094-4FA4-96E5-AD4841D1C38A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E2202-679F-48B0-B2DD-F6F54711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69E57-47B1-47B0-B526-3153E4B1E729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7BC83D-E4C0-49E1-ADA1-1AF40398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F211E-B2EA-4CDC-9E84-B68983949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FE2F5FD-5D31-4C1D-82F8-93624C7B0A3C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160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88500-1605-41EA-A15F-9B79DF7E4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B14AC8-25A5-4D7F-BF23-CB20AA2ECF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8997F1B7-1EE7-4EA5-A5A4-866F9A810C9F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5E13483-2FB6-4753-8402-06FDC3498E0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88F0DF22-F640-4002-B783-DF1C6A9473F6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C2787B8-7984-4332-B611-D3D3DE898FE0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AF3646C-B3D7-4F57-8FD2-CD93CEB39214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65FA7DA-93A0-43A4-834C-0F1BB9806A8C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995D22-0146-4DE2-9E78-4C00333D4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7773D-8987-489A-A650-3D6F7D5C7C38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59717A-A1FE-485D-AFFF-2C7026C71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DB88B-64CF-4100-8F07-D191DD79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04332FF-8349-42A5-B5C8-5EE3825CE25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62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2BFE6C-EBF1-47DE-8468-E7125172B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04992-D139-48DC-BCCE-D71EA23CA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7" name="Graphic 185">
            <a:extLst>
              <a:ext uri="{FF2B5EF4-FFF2-40B4-BE49-F238E27FC236}">
                <a16:creationId xmlns:a16="http://schemas.microsoft.com/office/drawing/2014/main" id="{A8C5E768-0E62-4DE7-A0AF-93121DA8439E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6402845F-9E8A-41E1-B051-1AAA46C997A2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AA45C410-5FD0-4339-A3BC-A865DE4190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C7B0B703-8BA8-483C-A433-C44C809687DE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ECCFA03D-B879-419B-88B9-F4F3645C8AF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6B0260A-6B2D-4F54-8614-60BC3103E166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AB8F6-0796-47E9-B1D4-760B7CCFC7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E150C1-1D78-4D80-810D-E9E86F6E88AB}" type="datetime1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886FC0-7327-44D9-B689-0AE73FD25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D265-BFBA-4C93-9B1A-B9483AE6B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64F5FEB-DE92-47DA-8C46-DC088E8960A4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6180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637BE-B22F-40EE-94F0-04549BC5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71582-4BAF-4211-AD4A-476ED6EB11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9DCF6B-C800-4345-BAE9-EE9FA6590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E6190A1E-5381-43C4-B058-7758339984D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7E35469-0BEA-4E5E-955F-1AA300A62DE5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8F650BE-565E-4A52-8143-7A87700FC5F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286A3F89-AA2A-44E5-915E-C47A069EB68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C57F514-AB27-4489-8D3C-01DD1025DDAD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141169F-1C39-4D04-AF32-D0D14D004B05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087465-759F-4895-8FC6-DD464FB91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E9CBD8-1588-4B6B-B74D-87480DDE94C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F1AA18-D8A5-44D9-881C-522258ED5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BA574-A76A-4F4C-8CBD-768278B6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793E083-ADC4-4391-83DD-781529A6611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12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1B666-D6BE-4FA8-9CF1-F15FD58B0C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E4B4A-DE64-4563-83CD-C40B1D681D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DA0314-0202-4E6D-8352-C28376A9C0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B56083-87B4-4603-B6FF-A9EB68E3E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3708CF-F028-4917-A9CB-59BF5248A2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10" name="Graphic 185">
            <a:extLst>
              <a:ext uri="{FF2B5EF4-FFF2-40B4-BE49-F238E27FC236}">
                <a16:creationId xmlns:a16="http://schemas.microsoft.com/office/drawing/2014/main" id="{81B934BF-E239-47E1-93E9-EA3182162D21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3BBF177-5044-426A-93ED-64BDC84BF184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74270648-77F5-4D28-B691-DA57AA28FD73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6086B770-2F70-4B7B-9525-286BBD63AD72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7DDC14D-7AE3-41CD-ADFC-A3601D4F9DF3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2181834-8401-4B66-85EE-1CBF57807DAB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33C091-3B62-4087-9A97-63BBE28CF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794440-721C-4D75-BD4F-4CFB3D51CDCA}" type="datetime1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0710C3-2723-4847-BCAF-96D9FAE50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618B2C-95AC-4438-97FD-07ACF297B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6B0F5A7-6E8A-4BCD-8F1F-233ECD21B262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387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CF7F-748D-4598-983E-96A2BE269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grpSp>
        <p:nvGrpSpPr>
          <p:cNvPr id="6" name="Graphic 185">
            <a:extLst>
              <a:ext uri="{FF2B5EF4-FFF2-40B4-BE49-F238E27FC236}">
                <a16:creationId xmlns:a16="http://schemas.microsoft.com/office/drawing/2014/main" id="{DFD4D3BE-80D4-4E69-9C76-F0D8517DF690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0B6E97F-00E1-4372-8978-8BCBDC9026E6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CC7651B7-7A30-4AFA-A4D7-0B0C5D2DDAA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D2FC5CA-556B-4409-B084-34753A1F04E6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E63FB41-EE1F-4889-9096-3A38936330D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0DD19F3B-7B3E-4861-8FDA-D0116C96C16E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0A2C46-C908-4010-AAE2-9FA41B145C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01A64-483B-4532-94FB-D8F90CB6DEE0}" type="datetime1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CF5279-7D37-4D98-9A70-987C84F62C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896FAD0-59EF-49AA-BBC6-A0EC184DD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76EB399-18D2-46D5-8757-35FCFF8EA80D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0061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85">
            <a:extLst>
              <a:ext uri="{FF2B5EF4-FFF2-40B4-BE49-F238E27FC236}">
                <a16:creationId xmlns:a16="http://schemas.microsoft.com/office/drawing/2014/main" id="{773CCE17-EE0F-40E0-B7AE-CF7677B64709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B0AC6C4E-6EA5-454A-AB84-8B94D8B585EC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B4329338-925B-4677-BA6E-4357D37DB545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334C0A08-043F-4818-BA1D-BCC9F811A873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DCB185DD-ED0D-4633-8098-95C4A6F177CC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2AD50526-B611-40B6-BB45-AE82F0EF5992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08C302-4224-4668-8CAC-3267172A0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18FB39-20FB-4E2E-B861-45B709B9C3C5}" type="datetime1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C8FC22-AEB6-4BAF-BF93-41A2C757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2CA88A-5462-4F17-AFA0-52721ADDB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CCC791-94D7-4BB8-9EDF-423CEA1F6215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7184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6AC37-C5B5-462A-BE4A-E55CEBF2A3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4B007F-32A8-4688-BBEF-4FCB99DF5E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F2E2EB-BF8A-44A4-8AE0-BD6C31B1D9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FC9E188F-54C8-4547-9F8C-525712AD7DB6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B99C4538-3939-47A9-A590-09FF21960653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7541CA75-5D05-4996-A26D-CE0C909CD5F7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6305856-26BC-4BCC-BEF3-5E9CED94177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C69651C-AC37-4CD2-8367-19297D7E2389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3E9031B-BA8D-4D9D-9BB3-A16F7A80F85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840A2-CF60-4C47-B955-E65BC451F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8AC19-8BD6-476C-9770-8884373BCF00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79DC6E-CC55-47AB-A405-5FB7EE2D1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D5E7D-EBA7-4DB0-8C78-7EB8A85FA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5B051DE-636E-4B3C-9886-2055CE23E49A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99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1D355-3146-41D1-B7DC-20B8ACE39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D4AAFB-E8F8-4FD1-8C6A-ED2C3FAD50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51AF1-B16F-43B9-95CC-C17B570DE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8" name="Graphic 185">
            <a:extLst>
              <a:ext uri="{FF2B5EF4-FFF2-40B4-BE49-F238E27FC236}">
                <a16:creationId xmlns:a16="http://schemas.microsoft.com/office/drawing/2014/main" id="{C8B77273-9FF7-4B93-8385-AD09A5F86AE5}"/>
              </a:ext>
            </a:extLst>
          </p:cNvPr>
          <p:cNvGrpSpPr/>
          <p:nvPr/>
        </p:nvGrpSpPr>
        <p:grpSpPr>
          <a:xfrm>
            <a:off x="10999563" y="5987064"/>
            <a:ext cx="1054467" cy="469689"/>
            <a:chOff x="9841624" y="4115729"/>
            <a:chExt cx="602170" cy="268223"/>
          </a:xfrm>
          <a:solidFill>
            <a:schemeClr val="tx1"/>
          </a:solidFill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117A673-3729-4EAD-9E8C-52BEBF74B857}"/>
                </a:ext>
              </a:extLst>
            </p:cNvPr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EE8DB752-94CD-4A94-BDE3-DD285EB89F3F}"/>
                </a:ext>
              </a:extLst>
            </p:cNvPr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32F8DDFC-E5CA-4F36-B2BE-BCE49D4F6C95}"/>
                </a:ext>
              </a:extLst>
            </p:cNvPr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BB589AE-2F9C-4C83-8DC7-1205CB037525}"/>
                </a:ext>
              </a:extLst>
            </p:cNvPr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AC9A2DE-3C9E-4CD0-8C7A-CC5F9F9942E4}"/>
                </a:ext>
              </a:extLst>
            </p:cNvPr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8C8714-2467-4715-934E-6787C84F7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F68C53-8AD1-4F09-9486-FB3406B99CFA}" type="datetime1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6F13D6-03EC-4D31-8BB1-9FFDE363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65D4DD-A2A4-4DF6-9527-E5F12FEB9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50C42-9A0B-4425-92C2-70FCF7C45734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202F3A-9FDE-4E11-B865-FBAEC415F880}"/>
              </a:ext>
            </a:extLst>
          </p:cNvPr>
          <p:cNvSpPr/>
          <p:nvPr/>
        </p:nvSpPr>
        <p:spPr>
          <a:xfrm>
            <a:off x="320736" y="652894"/>
            <a:ext cx="319941" cy="319941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4447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3F5C3-CD4B-4472-B59A-49D460CB1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72236B-AB2C-4D6F-AE15-700992DA9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0F509-07BE-4446-8772-F44E09936B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BA543EDD-D0D2-447F-B24F-3717AF4B109D}" type="datetime1">
              <a:rPr lang="en-US" smtClean="0"/>
              <a:pPr/>
              <a:t>8/14/2025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B927E-3833-4F85-99B5-56B5F1E540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28CB64-4E98-43DE-B543-7BE5B329D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cap="all" spc="100" baseline="0">
                <a:solidFill>
                  <a:schemeClr val="tx1">
                    <a:tint val="75000"/>
                  </a:schemeClr>
                </a:solidFill>
                <a:latin typeface="+mn-lt"/>
                <a:ea typeface="Source Sans Pro SemiBold" panose="020B0603030403020204" pitchFamily="34" charset="0"/>
              </a:defRPr>
            </a:lvl1pPr>
          </a:lstStyle>
          <a:p>
            <a:fld id="{F3450C42-9A0B-4425-92C2-70FCF7C457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0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67" r:id="rId6"/>
    <p:sldLayoutId id="2147483763" r:id="rId7"/>
    <p:sldLayoutId id="2147483764" r:id="rId8"/>
    <p:sldLayoutId id="2147483765" r:id="rId9"/>
    <p:sldLayoutId id="2147483766" r:id="rId10"/>
    <p:sldLayoutId id="2147483768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2" name="Rectangle 131">
            <a:extLst>
              <a:ext uri="{FF2B5EF4-FFF2-40B4-BE49-F238E27FC236}">
                <a16:creationId xmlns:a16="http://schemas.microsoft.com/office/drawing/2014/main" id="{FB1D5CC7-31D1-4E22-A813-58A58E0DD1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B567997C-1F1F-4881-B5BA-DD2B0C3E0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C970F45A-B7CD-4B32-95EF-849531E69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6624" y="901769"/>
            <a:ext cx="4970256" cy="3855397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Freeform: Shape 137">
            <a:extLst>
              <a:ext uri="{FF2B5EF4-FFF2-40B4-BE49-F238E27FC236}">
                <a16:creationId xmlns:a16="http://schemas.microsoft.com/office/drawing/2014/main" id="{4F8484A2-9B2C-4822-B096-6718E6CE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0" name="Freeform: Shape 139">
            <a:extLst>
              <a:ext uri="{FF2B5EF4-FFF2-40B4-BE49-F238E27FC236}">
                <a16:creationId xmlns:a16="http://schemas.microsoft.com/office/drawing/2014/main" id="{58D39B85-7449-406D-9486-2E01E9362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871489" cy="4096327"/>
          </a:xfrm>
          <a:custGeom>
            <a:avLst/>
            <a:gdLst>
              <a:gd name="connsiteX0" fmla="*/ 2292284 w 3871489"/>
              <a:gd name="connsiteY0" fmla="*/ 0 h 4096327"/>
              <a:gd name="connsiteX1" fmla="*/ 3500914 w 3871489"/>
              <a:gd name="connsiteY1" fmla="*/ 0 h 4096327"/>
              <a:gd name="connsiteX2" fmla="*/ 3542229 w 3871489"/>
              <a:gd name="connsiteY2" fmla="*/ 68006 h 4096327"/>
              <a:gd name="connsiteX3" fmla="*/ 3871489 w 3871489"/>
              <a:gd name="connsiteY3" fmla="*/ 1368323 h 4096327"/>
              <a:gd name="connsiteX4" fmla="*/ 1143485 w 3871489"/>
              <a:gd name="connsiteY4" fmla="*/ 4096327 h 4096327"/>
              <a:gd name="connsiteX5" fmla="*/ 81633 w 3871489"/>
              <a:gd name="connsiteY5" fmla="*/ 3881944 h 4096327"/>
              <a:gd name="connsiteX6" fmla="*/ 0 w 3871489"/>
              <a:gd name="connsiteY6" fmla="*/ 3842618 h 4096327"/>
              <a:gd name="connsiteX7" fmla="*/ 0 w 3871489"/>
              <a:gd name="connsiteY7" fmla="*/ 2741475 h 4096327"/>
              <a:gd name="connsiteX8" fmla="*/ 6615 w 3871489"/>
              <a:gd name="connsiteY8" fmla="*/ 2747487 h 4096327"/>
              <a:gd name="connsiteX9" fmla="*/ 1143485 w 3871489"/>
              <a:gd name="connsiteY9" fmla="*/ 3155655 h 4096327"/>
              <a:gd name="connsiteX10" fmla="*/ 2930817 w 3871489"/>
              <a:gd name="connsiteY10" fmla="*/ 1368323 h 4096327"/>
              <a:gd name="connsiteX11" fmla="*/ 2407287 w 3871489"/>
              <a:gd name="connsiteY11" fmla="*/ 104524 h 40963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871489" h="4096327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accent1"/>
              </a:solidFill>
            </a:endParaRPr>
          </a:p>
        </p:txBody>
      </p:sp>
      <p:sp>
        <p:nvSpPr>
          <p:cNvPr id="142" name="Freeform: Shape 141">
            <a:extLst>
              <a:ext uri="{FF2B5EF4-FFF2-40B4-BE49-F238E27FC236}">
                <a16:creationId xmlns:a16="http://schemas.microsoft.com/office/drawing/2014/main" id="{12638833-5608-4FD5-A4EB-58F1A95D99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96898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7963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283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144" name="Freeform: Shape 143">
            <a:extLst>
              <a:ext uri="{FF2B5EF4-FFF2-40B4-BE49-F238E27FC236}">
                <a16:creationId xmlns:a16="http://schemas.microsoft.com/office/drawing/2014/main" id="{20896541-5597-4AC1-A368-BD8251506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836633"/>
            <a:ext cx="1861854" cy="277779"/>
          </a:xfrm>
          <a:custGeom>
            <a:avLst/>
            <a:gdLst>
              <a:gd name="connsiteX0" fmla="*/ 180458 w 1861854"/>
              <a:gd name="connsiteY0" fmla="*/ 0 h 277779"/>
              <a:gd name="connsiteX1" fmla="*/ 419222 w 1861854"/>
              <a:gd name="connsiteY1" fmla="*/ 238761 h 277779"/>
              <a:gd name="connsiteX2" fmla="*/ 657984 w 1861854"/>
              <a:gd name="connsiteY2" fmla="*/ 0 h 277779"/>
              <a:gd name="connsiteX3" fmla="*/ 896745 w 1861854"/>
              <a:gd name="connsiteY3" fmla="*/ 238761 h 277779"/>
              <a:gd name="connsiteX4" fmla="*/ 1135754 w 1861854"/>
              <a:gd name="connsiteY4" fmla="*/ 0 h 277779"/>
              <a:gd name="connsiteX5" fmla="*/ 1374516 w 1861854"/>
              <a:gd name="connsiteY5" fmla="*/ 238761 h 277779"/>
              <a:gd name="connsiteX6" fmla="*/ 1613277 w 1861854"/>
              <a:gd name="connsiteY6" fmla="*/ 0 h 277779"/>
              <a:gd name="connsiteX7" fmla="*/ 1861854 w 1861854"/>
              <a:gd name="connsiteY7" fmla="*/ 248577 h 277779"/>
              <a:gd name="connsiteX8" fmla="*/ 1842470 w 1861854"/>
              <a:gd name="connsiteY8" fmla="*/ 268208 h 277779"/>
              <a:gd name="connsiteX9" fmla="*/ 1613277 w 1861854"/>
              <a:gd name="connsiteY9" fmla="*/ 39017 h 277779"/>
              <a:gd name="connsiteX10" fmla="*/ 1374516 w 1861854"/>
              <a:gd name="connsiteY10" fmla="*/ 277779 h 277779"/>
              <a:gd name="connsiteX11" fmla="*/ 1135754 w 1861854"/>
              <a:gd name="connsiteY11" fmla="*/ 39017 h 277779"/>
              <a:gd name="connsiteX12" fmla="*/ 896745 w 1861854"/>
              <a:gd name="connsiteY12" fmla="*/ 277779 h 277779"/>
              <a:gd name="connsiteX13" fmla="*/ 657984 w 1861854"/>
              <a:gd name="connsiteY13" fmla="*/ 39017 h 277779"/>
              <a:gd name="connsiteX14" fmla="*/ 419222 w 1861854"/>
              <a:gd name="connsiteY14" fmla="*/ 277779 h 277779"/>
              <a:gd name="connsiteX15" fmla="*/ 180458 w 1861854"/>
              <a:gd name="connsiteY15" fmla="*/ 39017 h 277779"/>
              <a:gd name="connsiteX16" fmla="*/ 0 w 1861854"/>
              <a:gd name="connsiteY16" fmla="*/ 219475 h 277779"/>
              <a:gd name="connsiteX17" fmla="*/ 0 w 1861854"/>
              <a:gd name="connsiteY17" fmla="*/ 180458 h 2777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1861854" h="277779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tx1"/>
          </a:solidFill>
          <a:ln w="9525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 useBgFill="1">
        <p:nvSpPr>
          <p:cNvPr id="146" name="Rectangle 145">
            <a:extLst>
              <a:ext uri="{FF2B5EF4-FFF2-40B4-BE49-F238E27FC236}">
                <a16:creationId xmlns:a16="http://schemas.microsoft.com/office/drawing/2014/main" id="{525295DF-CC03-4EFE-BCB0-908091ACC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9229" y="798986"/>
            <a:ext cx="4970256" cy="3855397"/>
          </a:xfrm>
          <a:prstGeom prst="rect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44968" y="982020"/>
            <a:ext cx="4108560" cy="1641107"/>
          </a:xfrm>
        </p:spPr>
        <p:txBody>
          <a:bodyPr>
            <a:normAutofit/>
          </a:bodyPr>
          <a:lstStyle/>
          <a:p>
            <a:r>
              <a:rPr lang="en-US" sz="7200" spc="300" dirty="0">
                <a:solidFill>
                  <a:srgbClr val="CC4125"/>
                </a:solidFill>
                <a:latin typeface="Fredericka the Great" panose="02000000000000000000" pitchFamily="2" charset="0"/>
                <a:ea typeface="Source Sans Pro SemiBold"/>
                <a:cs typeface="Kalam" panose="02000000000000000000" pitchFamily="2" charset="0"/>
              </a:rPr>
              <a:t>AP Bio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69427" y="2829467"/>
            <a:ext cx="4184101" cy="1641107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 sz="5200" b="1">
                <a:solidFill>
                  <a:srgbClr val="134F5C"/>
                </a:solidFill>
                <a:latin typeface="Kalam"/>
                <a:ea typeface="Cambria"/>
                <a:cs typeface="Kalam" panose="02000000000000000000" pitchFamily="2" charset="0"/>
              </a:rPr>
              <a:t>Topic 1.3:</a:t>
            </a:r>
          </a:p>
          <a:p>
            <a:r>
              <a:rPr lang="en-US" b="1">
                <a:solidFill>
                  <a:srgbClr val="134F5C"/>
                </a:solidFill>
                <a:latin typeface="Kalam"/>
                <a:ea typeface="Cambria"/>
              </a:rPr>
              <a:t>Introduction to Biological Macromolecules </a:t>
            </a:r>
            <a:endParaRPr lang="en-US"/>
          </a:p>
        </p:txBody>
      </p:sp>
      <p:sp>
        <p:nvSpPr>
          <p:cNvPr id="148" name="Oval 147">
            <a:extLst>
              <a:ext uri="{FF2B5EF4-FFF2-40B4-BE49-F238E27FC236}">
                <a16:creationId xmlns:a16="http://schemas.microsoft.com/office/drawing/2014/main" id="{BEF0CF7B-B7C5-4388-80C3-83B1D2759D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0" name="Oval 149">
            <a:extLst>
              <a:ext uri="{FF2B5EF4-FFF2-40B4-BE49-F238E27FC236}">
                <a16:creationId xmlns:a16="http://schemas.microsoft.com/office/drawing/2014/main" id="{1E46289A-A61F-440B-9FDE-5ECDF9DD7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66115" y="3453761"/>
            <a:ext cx="319941" cy="319941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 descr="Green patterned leaves">
            <a:extLst>
              <a:ext uri="{FF2B5EF4-FFF2-40B4-BE49-F238E27FC236}">
                <a16:creationId xmlns:a16="http://schemas.microsoft.com/office/drawing/2014/main" id="{579015B8-6A8B-8D77-BAE8-CD8691CF4A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8158" r="1" b="15675"/>
          <a:stretch/>
        </p:blipFill>
        <p:spPr>
          <a:xfrm>
            <a:off x="6942470" y="1796562"/>
            <a:ext cx="4943409" cy="2170137"/>
          </a:xfrm>
          <a:prstGeom prst="rect">
            <a:avLst/>
          </a:prstGeom>
        </p:spPr>
      </p:pic>
      <p:sp>
        <p:nvSpPr>
          <p:cNvPr id="152" name="Graphic 212">
            <a:extLst>
              <a:ext uri="{FF2B5EF4-FFF2-40B4-BE49-F238E27FC236}">
                <a16:creationId xmlns:a16="http://schemas.microsoft.com/office/drawing/2014/main" id="{DD8EBB1F-14FA-4F51-A5D2-56C3EFB370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4" name="Graphic 212">
            <a:extLst>
              <a:ext uri="{FF2B5EF4-FFF2-40B4-BE49-F238E27FC236}">
                <a16:creationId xmlns:a16="http://schemas.microsoft.com/office/drawing/2014/main" id="{808A01CC-0F77-401A-8A7C-C9811B109C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68714" y="982020"/>
            <a:ext cx="622472" cy="622472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56" name="Freeform: Shape 155">
            <a:extLst>
              <a:ext uri="{FF2B5EF4-FFF2-40B4-BE49-F238E27FC236}">
                <a16:creationId xmlns:a16="http://schemas.microsoft.com/office/drawing/2014/main" id="{6D1BD83D-C3F0-438D-A050-E5C5E0AE9C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54AFCA83-2AFA-4A6A-B027-FD819DB0E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983019" y="4738591"/>
            <a:ext cx="2208981" cy="2119409"/>
          </a:xfrm>
          <a:custGeom>
            <a:avLst/>
            <a:gdLst>
              <a:gd name="connsiteX0" fmla="*/ 2473947 w 3432581"/>
              <a:gd name="connsiteY0" fmla="*/ 0 h 3293393"/>
              <a:gd name="connsiteX1" fmla="*/ 3209623 w 3432581"/>
              <a:gd name="connsiteY1" fmla="*/ 111224 h 3293393"/>
              <a:gd name="connsiteX2" fmla="*/ 3432581 w 3432581"/>
              <a:gd name="connsiteY2" fmla="*/ 192828 h 3293393"/>
              <a:gd name="connsiteX3" fmla="*/ 3432581 w 3432581"/>
              <a:gd name="connsiteY3" fmla="*/ 3293393 h 3293393"/>
              <a:gd name="connsiteX4" fmla="*/ 141884 w 3432581"/>
              <a:gd name="connsiteY4" fmla="*/ 3293393 h 3293393"/>
              <a:gd name="connsiteX5" fmla="*/ 111224 w 3432581"/>
              <a:gd name="connsiteY5" fmla="*/ 3209623 h 3293393"/>
              <a:gd name="connsiteX6" fmla="*/ 0 w 3432581"/>
              <a:gd name="connsiteY6" fmla="*/ 2473947 h 3293393"/>
              <a:gd name="connsiteX7" fmla="*/ 2473947 w 3432581"/>
              <a:gd name="connsiteY7" fmla="*/ 0 h 32933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432581" h="3293393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160" name="Graphic 185">
            <a:extLst>
              <a:ext uri="{FF2B5EF4-FFF2-40B4-BE49-F238E27FC236}">
                <a16:creationId xmlns:a16="http://schemas.microsoft.com/office/drawing/2014/main" id="{071E3174-0472-4CE6-861A-9A6178A6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43487" y="5662437"/>
            <a:ext cx="1054466" cy="469689"/>
            <a:chOff x="9841624" y="4115729"/>
            <a:chExt cx="602169" cy="268223"/>
          </a:xfrm>
          <a:solidFill>
            <a:schemeClr val="tx1"/>
          </a:solidFill>
        </p:grpSpPr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A4B388F6-08B6-454A-B322-B8DDFF18E4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8166392-5CEC-45E1-8E52-4BF9B33490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881E81D8-F936-48FA-8C92-771BA9ECA4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992716ED-E84A-43FF-90B5-11CA9E49C2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1E37CAB5-46A7-4FF2-8FA0-1152E9F708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5" name="Picture 14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55D7A634-060A-EECE-A347-70E2B6D3C4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7580" y="4339930"/>
            <a:ext cx="3930259" cy="131884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851737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604"/>
    </mc:Choice>
    <mc:Fallback xmlns="">
      <p:transition spd="slow" advTm="960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27AC42-2228-0939-BAB9-2DE885A8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  <a:cs typeface="Kalam bold" panose="02000000000000000000" pitchFamily="2" charset="0"/>
              </a:rPr>
              <a:t>Objectives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D851244-7C0E-BC42-161F-897C3CCE76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24163" y="2980278"/>
            <a:ext cx="3068638" cy="3045449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DC0FD6-5F73-4386-A831-C3F1688451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1856" y="370289"/>
            <a:ext cx="6680263" cy="6122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98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46"/>
    </mc:Choice>
    <mc:Fallback xmlns="">
      <p:transition spd="slow" advTm="22046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20582-777D-6F74-E2A6-EA920B3FD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Monomers and Polymers 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9EFB4-EC04-834A-668C-ED5E11398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>
                <a:ea typeface="Cambria"/>
              </a:rPr>
              <a:t>4 Major Macromolecules: Carbohydrates, Proteins, Nucleic Acids, and Lipids</a:t>
            </a:r>
          </a:p>
          <a:p>
            <a:pPr lvl="1"/>
            <a:r>
              <a:rPr lang="en-US">
                <a:ea typeface="Cambria"/>
              </a:rPr>
              <a:t>Lipids technically aren't considered macromolecules</a:t>
            </a:r>
          </a:p>
          <a:p>
            <a:r>
              <a:rPr lang="en-US" sz="2600" b="1">
                <a:solidFill>
                  <a:srgbClr val="134F5C"/>
                </a:solidFill>
                <a:ea typeface="Cambria"/>
              </a:rPr>
              <a:t>Macromolecules </a:t>
            </a:r>
            <a:r>
              <a:rPr lang="en-US" sz="2600">
                <a:ea typeface="Cambria"/>
              </a:rPr>
              <a:t>– large molecules which take part in necessary elements of life and which consist of monomers</a:t>
            </a:r>
          </a:p>
          <a:p>
            <a:r>
              <a:rPr lang="en-US" sz="2600" b="1">
                <a:solidFill>
                  <a:srgbClr val="134F5C"/>
                </a:solidFill>
                <a:ea typeface="Cambria"/>
              </a:rPr>
              <a:t>Monomers </a:t>
            </a:r>
            <a:r>
              <a:rPr lang="en-US" sz="2600">
                <a:ea typeface="Cambria"/>
              </a:rPr>
              <a:t>are the building blocks which form </a:t>
            </a:r>
            <a:r>
              <a:rPr lang="en-US" sz="2600" b="1">
                <a:solidFill>
                  <a:srgbClr val="134F5C"/>
                </a:solidFill>
                <a:ea typeface="Cambria"/>
              </a:rPr>
              <a:t>polymers </a:t>
            </a:r>
            <a:r>
              <a:rPr lang="en-US" sz="2600">
                <a:ea typeface="Cambria"/>
              </a:rPr>
              <a:t>(the macromolecules)</a:t>
            </a:r>
          </a:p>
        </p:txBody>
      </p:sp>
    </p:spTree>
    <p:extLst>
      <p:ext uri="{BB962C8B-B14F-4D97-AF65-F5344CB8AC3E}">
        <p14:creationId xmlns:p14="http://schemas.microsoft.com/office/powerpoint/2010/main" val="3558657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4330"/>
    </mc:Choice>
    <mc:Fallback xmlns="">
      <p:transition spd="slow" advTm="10433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43784-8B5E-2050-4154-DE217D28D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Dehydration Synthesis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33260-FAFF-0CA2-8F7B-4DF1FA26B0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/>
              <a:t>Monosaccharides and monopeptides (amino acids) connect through covalent bonds formed through </a:t>
            </a:r>
            <a:r>
              <a:rPr lang="en-US" sz="2600" b="1">
                <a:solidFill>
                  <a:srgbClr val="134F5C"/>
                </a:solidFill>
              </a:rPr>
              <a:t>dehydration synthesis</a:t>
            </a:r>
          </a:p>
          <a:p>
            <a:pPr lvl="1"/>
            <a:r>
              <a:rPr lang="en-US"/>
              <a:t>Dehydration = removing water/Synthesis = make</a:t>
            </a:r>
          </a:p>
        </p:txBody>
      </p:sp>
      <p:pic>
        <p:nvPicPr>
          <p:cNvPr id="3074" name="Picture 2" descr="Dehydration Synthesis - Definition, Reaction, Examples &amp; Hydrolysis">
            <a:extLst>
              <a:ext uri="{FF2B5EF4-FFF2-40B4-BE49-F238E27FC236}">
                <a16:creationId xmlns:a16="http://schemas.microsoft.com/office/drawing/2014/main" id="{36C3CA94-2716-0E47-36F8-A84D8692DE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504" y="3544743"/>
            <a:ext cx="6667500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7B2982E2-8769-7D29-8C3D-554F47B9FD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5700" y="3062143"/>
            <a:ext cx="4000500" cy="2876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7618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8632"/>
    </mc:Choice>
    <mc:Fallback xmlns="">
      <p:transition spd="slow" advTm="8863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43FF-D1A9-4640-4779-8713A7D5A2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Hydrolysis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67C00-4FAF-69D1-725C-AC829E10A6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2600" b="1">
                <a:solidFill>
                  <a:srgbClr val="134F5C"/>
                </a:solidFill>
              </a:rPr>
              <a:t>Hydrolysis</a:t>
            </a:r>
            <a:r>
              <a:rPr lang="en-US" sz="2600"/>
              <a:t> acts as the opposite of dehydration synthesis -&gt; you break bonds using water </a:t>
            </a:r>
            <a:endParaRPr lang="en-US"/>
          </a:p>
        </p:txBody>
      </p:sp>
      <p:pic>
        <p:nvPicPr>
          <p:cNvPr id="4098" name="Picture 2" descr="Introduction to macromolecules (article) | Khan Academy">
            <a:extLst>
              <a:ext uri="{FF2B5EF4-FFF2-40B4-BE49-F238E27FC236}">
                <a16:creationId xmlns:a16="http://schemas.microsoft.com/office/drawing/2014/main" id="{87B37ADC-9573-35A7-0802-42B7991F1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800" y="3166613"/>
            <a:ext cx="8483600" cy="2629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65885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4798"/>
    </mc:Choice>
    <mc:Fallback xmlns="">
      <p:transition spd="slow" advTm="54798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01BB-19DE-FE9E-83B1-D70FB769C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Kalam"/>
              </a:rPr>
              <a:t>Introduction to Biological Macromolecules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7DCEC7-B1E5-FDE5-E5E5-4BA1710E0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600" dirty="0">
                <a:ea typeface="Cambria"/>
              </a:rPr>
              <a:t>CHONP Rule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600" dirty="0">
                <a:ea typeface="Cambria"/>
              </a:rPr>
              <a:t>Dehydration synthesis and hydrolysis</a:t>
            </a:r>
          </a:p>
          <a:p>
            <a:pPr marL="971550" lvl="1" indent="-514350">
              <a:buFont typeface="+mj-lt"/>
              <a:buAutoNum type="arabicPeriod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24066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5331"/>
    </mc:Choice>
    <mc:Fallback xmlns="">
      <p:transition spd="slow" advTm="25331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6"/>
</p:tagLst>
</file>

<file path=ppt/theme/theme1.xml><?xml version="1.0" encoding="utf-8"?>
<a:theme xmlns:a="http://schemas.openxmlformats.org/drawingml/2006/main" name="FunkyShapesVTI">
  <a:themeElements>
    <a:clrScheme name="Custom 15">
      <a:dk1>
        <a:sysClr val="windowText" lastClr="000000"/>
      </a:dk1>
      <a:lt1>
        <a:sysClr val="window" lastClr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unkyShapesVTI" id="{A7F40C41-3FB2-45B0-B0D6-DFB7FDD9B7AD}" vid="{C49381A0-09CD-46EE-B141-E2CDD87ABFE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2883</TotalTime>
  <Words>127</Words>
  <Application>Microsoft Office PowerPoint</Application>
  <PresentationFormat>Widescreen</PresentationFormat>
  <Paragraphs>21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Calibri</vt:lpstr>
      <vt:lpstr>Cambria</vt:lpstr>
      <vt:lpstr>Fredericka the Great</vt:lpstr>
      <vt:lpstr>Kalam</vt:lpstr>
      <vt:lpstr>Kalam Bold</vt:lpstr>
      <vt:lpstr>FunkyShapesVTI</vt:lpstr>
      <vt:lpstr>AP Bio</vt:lpstr>
      <vt:lpstr>Objectives</vt:lpstr>
      <vt:lpstr>Monomers and Polymers </vt:lpstr>
      <vt:lpstr>Dehydration Synthesis</vt:lpstr>
      <vt:lpstr>Hydrolysis</vt:lpstr>
      <vt:lpstr>Introduction to Biological Macromolecules Review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</dc:creator>
  <cp:lastModifiedBy>Daniel Karpoukhin</cp:lastModifiedBy>
  <cp:revision>12</cp:revision>
  <dcterms:created xsi:type="dcterms:W3CDTF">2023-10-02T17:35:03Z</dcterms:created>
  <dcterms:modified xsi:type="dcterms:W3CDTF">2025-08-15T04:51:23Z</dcterms:modified>
</cp:coreProperties>
</file>