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4" r:id="rId2"/>
  </p:sldMasterIdLst>
  <p:notesMasterIdLst>
    <p:notesMasterId r:id="rId11"/>
  </p:notesMasterIdLst>
  <p:sldIdLst>
    <p:sldId id="257" r:id="rId3"/>
    <p:sldId id="258" r:id="rId4"/>
    <p:sldId id="266" r:id="rId5"/>
    <p:sldId id="260" r:id="rId6"/>
    <p:sldId id="265" r:id="rId7"/>
    <p:sldId id="267" r:id="rId8"/>
    <p:sldId id="270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21552-13E5-47E7-806A-3741EAFECFE7}" v="40" dt="2023-12-20T02:00:34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419" autoAdjust="0"/>
  </p:normalViewPr>
  <p:slideViewPr>
    <p:cSldViewPr snapToGrid="0">
      <p:cViewPr varScale="1">
        <p:scale>
          <a:sx n="59" d="100"/>
          <a:sy n="59" d="100"/>
        </p:scale>
        <p:origin x="1618" y="5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3:42.6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4:14.95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0 806 24575,'70'-73'0,"70"-64"0,-79 81 0,-37 33 0,1 0 0,38-24 0,-46 35 0,0-1 0,0-1 0,-1 0 0,25-31 0,46-72 0,-64 84 0,82-94 107,-42 56-1579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3:43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3:45.8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 24575,'1'6'0,"-1"0"0,1 0 0,1 1 0,-1-1 0,4 9 0,5 19 0,-1 8 0,1-2 0,21 52 0,-7-23 0,-5-18 0,35 66 0,-18-43 0,-30-60 0,-1 0 0,-1 0 0,0 1 0,-1-1 0,3 31 0,-5 74 0,-2-71 0,1-42 0,0-1 0,0 1 0,-1-1 0,0 0 0,0 1 0,0-1 0,-1 0 0,1 1 0,-1-1 0,-1 0 0,1 0 0,-1-1 0,1 1 0,-1 0 0,-1-1 0,-4 6 0,3-6 0,0 0 0,0 0 0,-1-1 0,1 1 0,-1-2 0,0 1 0,1 0 0,-1-1 0,-1 0 0,1-1 0,0 1 0,0-1 0,-12 1 0,1-1-195,1 0 0,0-2 0,0 0 0,0 0 0,0-1 0,-18-6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3:52.1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3:51.0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3:54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354 219 24575,'-5'-2'0,"1"1"0,-1-1 0,1 1 0,0-1 0,0 0 0,0-1 0,-6-4 0,0 1 0,-29-15 0,21 12 0,0-1 0,1-1 0,-21-17 0,11 6-341,-2 1 0,0 1-1,-59-30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3:56.7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3:58.02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3:54:12.9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552 798 24575,'-2'-1'0,"1"1"0,0 0 0,0-1 0,0 1 0,0-1 0,0 1 0,0-1 0,0 1 0,0-1 0,1 0 0,-1 1 0,0-1 0,0 0 0,0 0 0,1 0 0,-1 0 0,0 0 0,0-1 0,-12-24 0,10 21 0,-15-27 0,-30-42 0,27 44 0,-25-47 0,23 36 0,-34-46 0,35 54 0,-49-65 0,-27-44 0,84 120-273,-1 0 0,-1 1 0,-1 0 0,-34-31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56BE-AB16-4CF3-AAF0-2E740D64537C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9C07-6B0C-467C-A968-4464A4AE0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6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+mn-lt"/>
              </a:rPr>
              <a:t>Describe properties of carbs, proteins, lipids, nucleic acids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93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disaccharide </a:t>
            </a:r>
            <a:br>
              <a:rPr lang="en-US" dirty="0"/>
            </a:br>
            <a:r>
              <a:rPr lang="en-US" dirty="0"/>
              <a:t>Glucose = C6H12O6 – CHO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32FF-5202-4C03-9893-E1C0EA1E0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77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Ratio of CHO</a:t>
            </a:r>
          </a:p>
          <a:p>
            <a:pPr marL="228600" indent="-228600">
              <a:buAutoNum type="arabicPeriod"/>
            </a:pPr>
            <a:r>
              <a:rPr lang="en-US" dirty="0"/>
              <a:t>Types of isomers in carbs - Isomers have same chemical formula</a:t>
            </a:r>
          </a:p>
          <a:p>
            <a:pPr marL="228600" indent="-228600">
              <a:buAutoNum type="arabicPeriod"/>
            </a:pPr>
            <a:r>
              <a:rPr lang="en-US" dirty="0"/>
              <a:t>Alpha vs Beta linkages - Explain that linkages connect on carbons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73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form of even same chemical formula AND structure resulting in different carbohydrates</a:t>
            </a:r>
            <a:br>
              <a:rPr lang="en-US" dirty="0"/>
            </a:br>
            <a:r>
              <a:rPr lang="en-US" dirty="0"/>
              <a:t>Formed by flipping the monosaccharide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4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Cellulose = pic 1, strong</a:t>
            </a:r>
            <a:br>
              <a:rPr lang="en-US" dirty="0"/>
            </a:br>
            <a:r>
              <a:rPr lang="en-US" dirty="0"/>
              <a:t>Starch = in a row so bonds can easily be cleaved for energy</a:t>
            </a:r>
            <a:br>
              <a:rPr lang="en-US" dirty="0"/>
            </a:br>
            <a:r>
              <a:rPr lang="en-US" dirty="0"/>
              <a:t>Glycogen = extremely branched for easy energy break 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9DE9FF-6386-4604-A8F3-32D42B56C2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29C07-6B0C-467C-A968-4464A4AE09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0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6.xml"/><Relationship Id="rId18" Type="http://schemas.openxmlformats.org/officeDocument/2006/relationships/image" Target="../media/image110.png"/><Relationship Id="rId3" Type="http://schemas.openxmlformats.org/officeDocument/2006/relationships/image" Target="../media/image12.jpeg"/><Relationship Id="rId7" Type="http://schemas.openxmlformats.org/officeDocument/2006/relationships/image" Target="../media/image80.png"/><Relationship Id="rId12" Type="http://schemas.openxmlformats.org/officeDocument/2006/relationships/customXml" Target="../ink/ink5.xml"/><Relationship Id="rId17" Type="http://schemas.openxmlformats.org/officeDocument/2006/relationships/customXml" Target="../ink/ink9.xml"/><Relationship Id="rId2" Type="http://schemas.openxmlformats.org/officeDocument/2006/relationships/image" Target="../media/image11.jpeg"/><Relationship Id="rId16" Type="http://schemas.openxmlformats.org/officeDocument/2006/relationships/customXml" Target="../ink/ink8.xml"/><Relationship Id="rId20" Type="http://schemas.openxmlformats.org/officeDocument/2006/relationships/image" Target="../media/image120.png"/><Relationship Id="rId1" Type="http://schemas.openxmlformats.org/officeDocument/2006/relationships/slideLayout" Target="../slideLayouts/slideLayout13.xml"/><Relationship Id="rId11" Type="http://schemas.openxmlformats.org/officeDocument/2006/relationships/customXml" Target="../ink/ink4.xml"/><Relationship Id="rId15" Type="http://schemas.openxmlformats.org/officeDocument/2006/relationships/customXml" Target="../ink/ink7.xml"/><Relationship Id="rId10" Type="http://schemas.openxmlformats.org/officeDocument/2006/relationships/image" Target="../media/image90.png"/><Relationship Id="rId19" Type="http://schemas.openxmlformats.org/officeDocument/2006/relationships/customXml" Target="../ink/ink10.xml"/><Relationship Id="rId4" Type="http://schemas.openxmlformats.org/officeDocument/2006/relationships/customXml" Target="../ink/ink1.xml"/><Relationship Id="rId9" Type="http://schemas.openxmlformats.org/officeDocument/2006/relationships/customXml" Target="../ink/ink3.xml"/><Relationship Id="rId1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 dirty="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641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Topic 1.4:</a:t>
            </a:r>
          </a:p>
          <a:p>
            <a:r>
              <a:rPr lang="en-US" b="1" dirty="0">
                <a:solidFill>
                  <a:srgbClr val="134F5C"/>
                </a:solidFill>
                <a:latin typeface="Kalam"/>
                <a:ea typeface="Cambria"/>
              </a:rPr>
              <a:t>Carbohydrates</a:t>
            </a:r>
            <a:endParaRPr lang="en-US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ECEA8F4B-BE92-EB94-E330-A25C49301C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773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10"/>
    </mc:Choice>
    <mc:Fallback xmlns="">
      <p:transition spd="slow" advTm="7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AC42-2228-0939-BAB9-2DE885A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cs typeface="Kalam bold" panose="02000000000000000000" pitchFamily="2" charset="0"/>
              </a:rPr>
              <a:t>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2611FA-FC89-17A6-48E9-67B13385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743B79-88A8-6DEB-ED9D-D90A9D13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43" y="3815989"/>
            <a:ext cx="3091498" cy="1926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7C10F6-3BFA-853F-1EAE-7A871A603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743" y="1690688"/>
            <a:ext cx="7258510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07"/>
    </mc:Choice>
    <mc:Fallback xmlns="">
      <p:transition spd="slow" advTm="1880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F8E8-21F5-3990-3576-7282A50D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Monomers and Polymers of Carbohydrates (CHO)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BBFD3-EDE2-4C6A-2736-47AE53A74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6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  <a:ea typeface="Cambria"/>
              </a:rPr>
              <a:t>Carbohydrates</a:t>
            </a:r>
            <a:r>
              <a:rPr lang="en-US" sz="2600" dirty="0">
                <a:ea typeface="Cambria"/>
              </a:rPr>
              <a:t> =&gt; sugars =&gt; "saccharide"</a:t>
            </a:r>
          </a:p>
          <a:p>
            <a:pPr lvl="1"/>
            <a:r>
              <a:rPr lang="en-US" dirty="0">
                <a:ea typeface="Cambria"/>
              </a:rPr>
              <a:t>The monomer is a </a:t>
            </a:r>
            <a:r>
              <a:rPr lang="en-US" b="1" u="sng" dirty="0">
                <a:solidFill>
                  <a:srgbClr val="134F5C"/>
                </a:solidFill>
                <a:ea typeface="Cambria"/>
              </a:rPr>
              <a:t>mono</a:t>
            </a:r>
            <a:r>
              <a:rPr lang="en-US" b="1" dirty="0">
                <a:solidFill>
                  <a:srgbClr val="134F5C"/>
                </a:solidFill>
                <a:ea typeface="Cambria"/>
              </a:rPr>
              <a:t>saccharide</a:t>
            </a:r>
          </a:p>
          <a:p>
            <a:pPr lvl="1"/>
            <a:r>
              <a:rPr lang="en-US" dirty="0">
                <a:ea typeface="Cambria"/>
              </a:rPr>
              <a:t>The polymer is a </a:t>
            </a:r>
            <a:r>
              <a:rPr lang="en-US" b="1" u="sng" dirty="0">
                <a:solidFill>
                  <a:srgbClr val="134F5C"/>
                </a:solidFill>
                <a:ea typeface="Cambria"/>
              </a:rPr>
              <a:t>poly</a:t>
            </a:r>
            <a:r>
              <a:rPr lang="en-US" b="1" dirty="0">
                <a:solidFill>
                  <a:srgbClr val="134F5C"/>
                </a:solidFill>
                <a:ea typeface="Cambria"/>
              </a:rPr>
              <a:t>saccharide</a:t>
            </a:r>
          </a:p>
          <a:p>
            <a:r>
              <a:rPr lang="en-US" sz="2600" dirty="0">
                <a:solidFill>
                  <a:srgbClr val="000000"/>
                </a:solidFill>
                <a:ea typeface="Cambria"/>
              </a:rPr>
              <a:t>Monosaccharides are either a one ring or one carbon chain structures </a:t>
            </a:r>
            <a:endParaRPr lang="en-US" dirty="0">
              <a:ea typeface="Cambria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a typeface="Cambria"/>
              </a:rPr>
              <a:t>Monosaccharides include glucose, galactose, and fructose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Cambria"/>
              </a:rPr>
              <a:t>Disaccharides include lactose and maltose</a:t>
            </a:r>
          </a:p>
          <a:p>
            <a:r>
              <a:rPr lang="en-US" sz="2600" dirty="0">
                <a:solidFill>
                  <a:srgbClr val="000000"/>
                </a:solidFill>
                <a:ea typeface="Cambria"/>
              </a:rPr>
              <a:t>Carbohydrates are connected together through covalent bonds called </a:t>
            </a:r>
            <a:r>
              <a:rPr lang="en-US" sz="2600" b="1" dirty="0">
                <a:solidFill>
                  <a:srgbClr val="134F5C"/>
                </a:solidFill>
                <a:ea typeface="Cambria"/>
              </a:rPr>
              <a:t>glycosidic linkages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9BC3AB-68BF-8E1C-8990-1E73A9EA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246" y="3037027"/>
            <a:ext cx="2276743" cy="2462935"/>
          </a:xfrm>
          <a:prstGeom prst="rect">
            <a:avLst/>
          </a:prstGeom>
        </p:spPr>
      </p:pic>
      <p:pic>
        <p:nvPicPr>
          <p:cNvPr id="5" name="Picture 4" descr="Lactose Intolerance Explained">
            <a:extLst>
              <a:ext uri="{FF2B5EF4-FFF2-40B4-BE49-F238E27FC236}">
                <a16:creationId xmlns:a16="http://schemas.microsoft.com/office/drawing/2014/main" id="{BE87C030-6940-CBCB-A649-1F0EAA58D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492" y="365125"/>
            <a:ext cx="4220423" cy="24735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CA0170-CC0D-BA7F-2771-442CE60EECCB}"/>
              </a:ext>
            </a:extLst>
          </p:cNvPr>
          <p:cNvSpPr txBox="1"/>
          <p:nvPr/>
        </p:nvSpPr>
        <p:spPr>
          <a:xfrm>
            <a:off x="529166" y="6045729"/>
            <a:ext cx="926041" cy="5291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28"/>
    </mc:Choice>
    <mc:Fallback xmlns="">
      <p:transition spd="slow" advTm="1225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B5AB-EFA2-AB2E-E16D-752195D9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Properties of Carbohydrates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F79C1-65E6-C3BD-E706-3B22C5E6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/>
              <a:t>All carbs have a ratio of CH</a:t>
            </a:r>
            <a:r>
              <a:rPr lang="en-US" sz="2600" baseline="-25000"/>
              <a:t>2</a:t>
            </a:r>
            <a:r>
              <a:rPr lang="en-US" sz="2600"/>
              <a:t>O (Glucose = C</a:t>
            </a:r>
            <a:r>
              <a:rPr lang="en-US" sz="2600" baseline="-25000"/>
              <a:t>6</a:t>
            </a:r>
            <a:r>
              <a:rPr lang="en-US" sz="2600"/>
              <a:t>H</a:t>
            </a:r>
            <a:r>
              <a:rPr lang="en-US" sz="2600" baseline="-25000"/>
              <a:t>12</a:t>
            </a:r>
            <a:r>
              <a:rPr lang="en-US" sz="2600"/>
              <a:t>O</a:t>
            </a:r>
            <a:r>
              <a:rPr lang="en-US" sz="2600" baseline="-25000"/>
              <a:t>6</a:t>
            </a:r>
            <a:r>
              <a:rPr lang="en-US" sz="2600"/>
              <a:t>)</a:t>
            </a:r>
          </a:p>
          <a:p>
            <a:r>
              <a:rPr lang="en-US" sz="2600"/>
              <a:t>Carbohydrates can also have isomers including </a:t>
            </a:r>
            <a:r>
              <a:rPr lang="en-US" sz="2600" b="1">
                <a:solidFill>
                  <a:srgbClr val="134F5C"/>
                </a:solidFill>
              </a:rPr>
              <a:t>structural isomers </a:t>
            </a:r>
            <a:r>
              <a:rPr lang="en-US" sz="2600"/>
              <a:t>(difference in the arrangement of the bonds), and </a:t>
            </a:r>
            <a:r>
              <a:rPr lang="en-US" sz="2600" b="1">
                <a:solidFill>
                  <a:srgbClr val="134F5C"/>
                </a:solidFill>
              </a:rPr>
              <a:t>enantiomers</a:t>
            </a:r>
            <a:r>
              <a:rPr lang="en-US" sz="2600"/>
              <a:t> (mirror images)</a:t>
            </a:r>
          </a:p>
          <a:p>
            <a:r>
              <a:rPr lang="en-US" sz="2600"/>
              <a:t>Carbs can have different types of linkages</a:t>
            </a:r>
          </a:p>
          <a:p>
            <a:pPr lvl="1"/>
            <a:r>
              <a:rPr lang="en-US"/>
              <a:t>Cellulose and starch have 1-4</a:t>
            </a:r>
          </a:p>
          <a:p>
            <a:pPr lvl="1"/>
            <a:r>
              <a:rPr lang="en-US"/>
              <a:t>Amylopectin has 1-6</a:t>
            </a:r>
          </a:p>
          <a:p>
            <a:pPr marL="0" indent="0">
              <a:buNone/>
            </a:pPr>
            <a:endParaRPr lang="en-US" sz="2600"/>
          </a:p>
        </p:txBody>
      </p:sp>
      <p:pic>
        <p:nvPicPr>
          <p:cNvPr id="1026" name="Picture 2" descr="What type of isomers are glucose and fructose? - Quora">
            <a:extLst>
              <a:ext uri="{FF2B5EF4-FFF2-40B4-BE49-F238E27FC236}">
                <a16:creationId xmlns:a16="http://schemas.microsoft.com/office/drawing/2014/main" id="{ADE8A292-CA56-8F9D-22DB-826658EF9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598" y="0"/>
            <a:ext cx="3133420" cy="231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 and L Sugars - Chemistry Steps">
            <a:extLst>
              <a:ext uri="{FF2B5EF4-FFF2-40B4-BE49-F238E27FC236}">
                <a16:creationId xmlns:a16="http://schemas.microsoft.com/office/drawing/2014/main" id="{F791F062-02C9-EFC4-01A1-3E30B288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77" y="4773622"/>
            <a:ext cx="3494118" cy="19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pter 11">
            <a:extLst>
              <a:ext uri="{FF2B5EF4-FFF2-40B4-BE49-F238E27FC236}">
                <a16:creationId xmlns:a16="http://schemas.microsoft.com/office/drawing/2014/main" id="{ADE26C67-D08F-316B-8542-96B29466C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871" y="3429000"/>
            <a:ext cx="4395301" cy="252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20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655"/>
    </mc:Choice>
    <mc:Fallback xmlns="">
      <p:transition spd="slow" advTm="1156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3B7A-3FAD-C2DB-BE75-C105AEC9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Alpha vs Beta Glucose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0C65C-31D8-88EA-494C-EDA46CFB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1436" cy="4351338"/>
          </a:xfrm>
        </p:spPr>
        <p:txBody>
          <a:bodyPr>
            <a:normAutofit/>
          </a:bodyPr>
          <a:lstStyle/>
          <a:p>
            <a:r>
              <a:rPr lang="en-US" sz="2600"/>
              <a:t>There are two ring structures for glucose, one where the hydroxyl group attached to the 1 carbon is either positioned up or down</a:t>
            </a:r>
          </a:p>
          <a:p>
            <a:pPr lvl="1"/>
            <a:r>
              <a:rPr lang="en-US" b="1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l-GR" b="1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α</a:t>
            </a:r>
            <a:r>
              <a:rPr lang="en-US" b="1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– hydroxyl group down (like in starch)</a:t>
            </a:r>
          </a:p>
          <a:p>
            <a:pPr lvl="1"/>
            <a:r>
              <a:rPr lang="en-US" b="1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l-GR" b="1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β</a:t>
            </a:r>
            <a:r>
              <a:rPr lang="en-US" b="1">
                <a:solidFill>
                  <a:srgbClr val="134F5C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– hydroxyl group up (like in cellulose), so the bonds switch every ring </a:t>
            </a:r>
            <a:endParaRPr lang="en-US"/>
          </a:p>
        </p:txBody>
      </p:sp>
      <p:pic>
        <p:nvPicPr>
          <p:cNvPr id="4" name="Picture 6" descr="What is the basic structural difference between starch and cellulose ?">
            <a:extLst>
              <a:ext uri="{FF2B5EF4-FFF2-40B4-BE49-F238E27FC236}">
                <a16:creationId xmlns:a16="http://schemas.microsoft.com/office/drawing/2014/main" id="{6BED3A66-D150-CDBB-3737-E16E4B024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636" y="1825625"/>
            <a:ext cx="6740559" cy="396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01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212"/>
    </mc:Choice>
    <mc:Fallback xmlns="">
      <p:transition spd="slow" advTm="7521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E6C3-3DD5-38CF-627F-0242F69B8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</a:rPr>
              <a:t>Functions of Carbohydrates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C5E78-65FC-D3D1-9F3E-392424AD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Carbohydrates do 2 things: store (short term) energy and support structure</a:t>
            </a:r>
          </a:p>
          <a:p>
            <a:r>
              <a:rPr lang="en-US" sz="2600" dirty="0"/>
              <a:t>Energy is stored in plants as </a:t>
            </a:r>
            <a:r>
              <a:rPr lang="en-US" sz="2600" b="1" dirty="0">
                <a:solidFill>
                  <a:srgbClr val="134F5C"/>
                </a:solidFill>
              </a:rPr>
              <a:t>starch</a:t>
            </a:r>
            <a:r>
              <a:rPr lang="en-US" sz="2600" dirty="0"/>
              <a:t> and in animals as </a:t>
            </a:r>
            <a:r>
              <a:rPr lang="en-US" sz="2600" b="1" dirty="0">
                <a:solidFill>
                  <a:srgbClr val="134F5C"/>
                </a:solidFill>
              </a:rPr>
              <a:t>glycogen</a:t>
            </a:r>
            <a:r>
              <a:rPr lang="en-US" sz="2600" dirty="0"/>
              <a:t> (both polymers of glucose)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Cellulose</a:t>
            </a:r>
            <a:r>
              <a:rPr lang="en-US" sz="2600" dirty="0"/>
              <a:t>, another polymer of glucose is a major component in plant cell walls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Chitin</a:t>
            </a:r>
            <a:r>
              <a:rPr lang="en-US" sz="2600" dirty="0"/>
              <a:t> makes up exoskeletons of lobsters, insects, and fungi</a:t>
            </a:r>
          </a:p>
          <a:p>
            <a:endParaRPr lang="en-US" dirty="0"/>
          </a:p>
        </p:txBody>
      </p:sp>
      <p:pic>
        <p:nvPicPr>
          <p:cNvPr id="1026" name="Picture 2" descr="GRASS SVG Clipart Grass Green Grass Png Printable Grass - Etsy Israel">
            <a:extLst>
              <a:ext uri="{FF2B5EF4-FFF2-40B4-BE49-F238E27FC236}">
                <a16:creationId xmlns:a16="http://schemas.microsoft.com/office/drawing/2014/main" id="{958DB2C0-8B3E-6D5F-6B05-EA3285EB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18" y="4829559"/>
            <a:ext cx="2305196" cy="18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sh White Potatoes - Shop Potatoes &amp; Carrots at H-E-B">
            <a:extLst>
              <a:ext uri="{FF2B5EF4-FFF2-40B4-BE49-F238E27FC236}">
                <a16:creationId xmlns:a16="http://schemas.microsoft.com/office/drawing/2014/main" id="{C81D72A8-AB1E-E645-B4D9-AB7B75F6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4" y="4678787"/>
            <a:ext cx="2148630" cy="214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00A678-0CAD-9CEB-B83E-A4075C110021}"/>
                  </a:ext>
                </a:extLst>
              </p14:cNvPr>
              <p14:cNvContentPartPr/>
              <p14:nvPr/>
            </p14:nvContentPartPr>
            <p14:xfrm>
              <a:off x="5401465" y="5338382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00A678-0CAD-9CEB-B83E-A4075C1100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5825" y="530274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BDCBC8-8155-D2C2-C971-2DBB70CD4396}"/>
                  </a:ext>
                </a:extLst>
              </p14:cNvPr>
              <p14:cNvContentPartPr/>
              <p14:nvPr/>
            </p14:nvContentPartPr>
            <p14:xfrm>
              <a:off x="5401858" y="5488502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BDCBC8-8155-D2C2-C971-2DBB70CD43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6218" y="545250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CD1C78-4316-CD61-8E7A-7079426E7502}"/>
                  </a:ext>
                </a:extLst>
              </p14:cNvPr>
              <p14:cNvContentPartPr/>
              <p14:nvPr/>
            </p14:nvContentPartPr>
            <p14:xfrm>
              <a:off x="5643189" y="5259902"/>
              <a:ext cx="93600" cy="352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CD1C78-4316-CD61-8E7A-7079426E75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07549" y="5224262"/>
                <a:ext cx="1652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8EABB9-62FD-DA58-E6CD-3C0D0C6B1A08}"/>
                  </a:ext>
                </a:extLst>
              </p14:cNvPr>
              <p14:cNvContentPartPr/>
              <p14:nvPr/>
            </p14:nvContentPartPr>
            <p14:xfrm>
              <a:off x="4663789" y="549498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8EABB9-62FD-DA58-E6CD-3C0D0C6B1A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28149" y="545934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8F24F-DC1C-0450-7F24-BEE879ECE2C5}"/>
              </a:ext>
            </a:extLst>
          </p:cNvPr>
          <p:cNvGrpSpPr/>
          <p:nvPr/>
        </p:nvGrpSpPr>
        <p:grpSpPr>
          <a:xfrm>
            <a:off x="4442029" y="5259902"/>
            <a:ext cx="240840" cy="124560"/>
            <a:chOff x="4442029" y="5259902"/>
            <a:chExt cx="24084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DDA8A0-1B98-B281-46E0-CA1038500CB1}"/>
                    </a:ext>
                  </a:extLst>
                </p14:cNvPr>
                <p14:cNvContentPartPr/>
                <p14:nvPr/>
              </p14:nvContentPartPr>
              <p14:xfrm>
                <a:off x="4442029" y="5384102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DDA8A0-1B98-B281-46E0-CA1038500CB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6389" y="534846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708C62-87DE-0F2A-B64C-1EA529D31D23}"/>
                    </a:ext>
                  </a:extLst>
                </p14:cNvPr>
                <p14:cNvContentPartPr/>
                <p14:nvPr/>
              </p14:nvContentPartPr>
              <p14:xfrm>
                <a:off x="4555429" y="5259902"/>
                <a:ext cx="127440" cy="7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708C62-87DE-0F2A-B64C-1EA529D31D2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19789" y="5224262"/>
                  <a:ext cx="19908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80C279A-70E4-BC6C-F4CB-107903213FAC}"/>
                  </a:ext>
                </a:extLst>
              </p14:cNvPr>
              <p14:cNvContentPartPr/>
              <p14:nvPr/>
            </p14:nvContentPartPr>
            <p14:xfrm>
              <a:off x="4885447" y="62608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80C279A-70E4-BC6C-F4CB-107903213F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9807" y="622519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0AA659F-EB30-DAC3-0273-6AD0A5F7ACA5}"/>
                  </a:ext>
                </a:extLst>
              </p14:cNvPr>
              <p14:cNvContentPartPr/>
              <p14:nvPr/>
            </p14:nvContentPartPr>
            <p14:xfrm>
              <a:off x="5606265" y="630937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0AA659F-EB30-DAC3-0273-6AD0A5F7AC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70265" y="6273736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61B603E-4C14-A2C9-2583-86BA1575992B}"/>
              </a:ext>
            </a:extLst>
          </p:cNvPr>
          <p:cNvGrpSpPr/>
          <p:nvPr/>
        </p:nvGrpSpPr>
        <p:grpSpPr>
          <a:xfrm>
            <a:off x="4985269" y="5851314"/>
            <a:ext cx="522000" cy="342720"/>
            <a:chOff x="5047549" y="5753102"/>
            <a:chExt cx="52200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592886-57B2-FDBD-8CC0-610CF6439015}"/>
                    </a:ext>
                  </a:extLst>
                </p14:cNvPr>
                <p14:cNvContentPartPr/>
                <p14:nvPr/>
              </p14:nvContentPartPr>
              <p14:xfrm>
                <a:off x="5047549" y="5753102"/>
                <a:ext cx="198720" cy="287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592886-57B2-FDBD-8CC0-610CF64390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11909" y="5717462"/>
                  <a:ext cx="270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561575-EFD4-CAE2-3D98-0492A877C3D5}"/>
                    </a:ext>
                  </a:extLst>
                </p14:cNvPr>
                <p14:cNvContentPartPr/>
                <p14:nvPr/>
              </p14:nvContentPartPr>
              <p14:xfrm>
                <a:off x="5292349" y="5805662"/>
                <a:ext cx="277200" cy="29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561575-EFD4-CAE2-3D98-0492A877C3D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56349" y="5770022"/>
                  <a:ext cx="348840" cy="36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00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61"/>
    </mc:Choice>
    <mc:Fallback xmlns="">
      <p:transition spd="slow" advTm="673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Starch - Labster Theory">
            <a:extLst>
              <a:ext uri="{FF2B5EF4-FFF2-40B4-BE49-F238E27FC236}">
                <a16:creationId xmlns:a16="http://schemas.microsoft.com/office/drawing/2014/main" id="{317BEF54-2C2C-73A0-4B29-D7081EED2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808" y="2566003"/>
            <a:ext cx="4437137" cy="20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32AFC0-3186-D0A5-CDD6-0DC12B3F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Illustrative Example: </a:t>
            </a:r>
            <a:r>
              <a:rPr lang="en-US" sz="4000" b="1" dirty="0"/>
              <a:t>Cellulose vs Starch vs Glycogen</a:t>
            </a:r>
            <a:endParaRPr lang="en-US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F99B7E4-9018-CB88-AEFB-224F342C32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78622111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9927496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55359499"/>
                    </a:ext>
                  </a:extLst>
                </a:gridCol>
              </a:tblGrid>
              <a:tr h="29873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134F5C"/>
                          </a:solidFill>
                        </a:rPr>
                        <a:t>Cellulose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F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134F5C"/>
                          </a:solidFill>
                        </a:rPr>
                        <a:t>Starch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rgbClr val="134F5C"/>
                          </a:solidFill>
                        </a:rPr>
                        <a:t>Glycogen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172856"/>
                  </a:ext>
                </a:extLst>
              </a:tr>
            </a:tbl>
          </a:graphicData>
        </a:graphic>
      </p:graphicFrame>
      <p:pic>
        <p:nvPicPr>
          <p:cNvPr id="2050" name="Picture 2" descr="A typical natural cellulose fiber from a plant and its constituent... |  Download Scientific Diagram">
            <a:extLst>
              <a:ext uri="{FF2B5EF4-FFF2-40B4-BE49-F238E27FC236}">
                <a16:creationId xmlns:a16="http://schemas.microsoft.com/office/drawing/2014/main" id="{DFAAD569-E73E-58BB-F230-2E78C7F39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9" t="46729" r="-1"/>
          <a:stretch/>
        </p:blipFill>
        <p:spPr bwMode="auto">
          <a:xfrm>
            <a:off x="838200" y="2326322"/>
            <a:ext cx="5177993" cy="220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lycogen - Wikipedia">
            <a:extLst>
              <a:ext uri="{FF2B5EF4-FFF2-40B4-BE49-F238E27FC236}">
                <a16:creationId xmlns:a16="http://schemas.microsoft.com/office/drawing/2014/main" id="{AC636813-99D0-7082-272B-2C39213D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955" y="4131975"/>
            <a:ext cx="2618299" cy="259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984B8-E99D-B29E-31C4-7C7067D47E9B}"/>
              </a:ext>
            </a:extLst>
          </p:cNvPr>
          <p:cNvSpPr txBox="1"/>
          <p:nvPr/>
        </p:nvSpPr>
        <p:spPr>
          <a:xfrm>
            <a:off x="838200" y="4636655"/>
            <a:ext cx="237605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microfibrils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B6B1A-38A3-902E-47BA-615047484699}"/>
              </a:ext>
            </a:extLst>
          </p:cNvPr>
          <p:cNvSpPr txBox="1"/>
          <p:nvPr/>
        </p:nvSpPr>
        <p:spPr>
          <a:xfrm>
            <a:off x="7555346" y="4950447"/>
            <a:ext cx="44371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Triple AAA Rule:</a:t>
            </a:r>
          </a:p>
          <a:p>
            <a:r>
              <a:rPr lang="en-US" sz="2600" u="sng" dirty="0"/>
              <a:t>Appearance Affects Activity</a:t>
            </a:r>
          </a:p>
          <a:p>
            <a:r>
              <a:rPr lang="en-US" sz="2600" dirty="0"/>
              <a:t>(Structure Affects Function)</a:t>
            </a:r>
          </a:p>
          <a:p>
            <a:r>
              <a:rPr lang="en-US" sz="2600" dirty="0"/>
              <a:t>(Form Follows Function)</a:t>
            </a:r>
          </a:p>
        </p:txBody>
      </p:sp>
      <p:pic>
        <p:nvPicPr>
          <p:cNvPr id="8" name="Picture 7" descr="A blue and white logo with a bell&#10;&#10;Description automatically generated">
            <a:extLst>
              <a:ext uri="{FF2B5EF4-FFF2-40B4-BE49-F238E27FC236}">
                <a16:creationId xmlns:a16="http://schemas.microsoft.com/office/drawing/2014/main" id="{46F854A6-99A6-1DA4-0D02-E194FAD065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4" r="2265"/>
          <a:stretch/>
        </p:blipFill>
        <p:spPr>
          <a:xfrm>
            <a:off x="10704945" y="4290258"/>
            <a:ext cx="989825" cy="10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2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463"/>
    </mc:Choice>
    <mc:Fallback xmlns="">
      <p:transition spd="slow" advTm="12146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01BB-19DE-FE9E-83B1-D70FB76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</a:rPr>
              <a:t>Carbohydrates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EC7-B1E5-FDE5-E5E5-4BA1710E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Structure of carbohydrates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of carbohydrates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AAA rule</a:t>
            </a:r>
          </a:p>
        </p:txBody>
      </p:sp>
    </p:spTree>
    <p:extLst>
      <p:ext uri="{BB962C8B-B14F-4D97-AF65-F5344CB8AC3E}">
        <p14:creationId xmlns:p14="http://schemas.microsoft.com/office/powerpoint/2010/main" val="410662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60"/>
    </mc:Choice>
    <mc:Fallback xmlns="">
      <p:transition spd="slow" advTm="3106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2990</TotalTime>
  <Words>379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Fredericka the Great</vt:lpstr>
      <vt:lpstr>Kalam</vt:lpstr>
      <vt:lpstr>Kalam Bold</vt:lpstr>
      <vt:lpstr>office theme</vt:lpstr>
      <vt:lpstr>FunkyShapesVTI</vt:lpstr>
      <vt:lpstr>AP Bio</vt:lpstr>
      <vt:lpstr>Objectives</vt:lpstr>
      <vt:lpstr>Monomers and Polymers of Carbohydrates (CHO)</vt:lpstr>
      <vt:lpstr>Properties of Carbohydrates</vt:lpstr>
      <vt:lpstr>Alpha vs Beta Glucose</vt:lpstr>
      <vt:lpstr>Functions of Carbohydrates</vt:lpstr>
      <vt:lpstr>Illustrative Example: Cellulose vs Starch vs Glycogen</vt:lpstr>
      <vt:lpstr>Carbohydrates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 Karpoukhin</cp:lastModifiedBy>
  <cp:revision>13</cp:revision>
  <dcterms:created xsi:type="dcterms:W3CDTF">2023-10-06T00:29:15Z</dcterms:created>
  <dcterms:modified xsi:type="dcterms:W3CDTF">2025-08-15T04:51:58Z</dcterms:modified>
</cp:coreProperties>
</file>