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4" r:id="rId2"/>
  </p:sldMasterIdLst>
  <p:notesMasterIdLst>
    <p:notesMasterId r:id="rId10"/>
  </p:notesMasterIdLst>
  <p:sldIdLst>
    <p:sldId id="265" r:id="rId3"/>
    <p:sldId id="264" r:id="rId4"/>
    <p:sldId id="275" r:id="rId5"/>
    <p:sldId id="263" r:id="rId6"/>
    <p:sldId id="276" r:id="rId7"/>
    <p:sldId id="26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  <a:srgbClr val="F3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2D6E3-04EC-4762-BC70-82D284A74887}" v="50" dt="2024-01-15T22:42:57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29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949B-1676-4A63-A446-58EB6420B786}" type="datetimeFigureOut"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E9FF-6386-4604-A8F3-32D42B56C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Directionality, antiparallel </a:t>
            </a:r>
          </a:p>
          <a:p>
            <a:pPr marL="228600" indent="-228600">
              <a:buAutoNum type="arabicPeriod"/>
            </a:pPr>
            <a:r>
              <a:rPr lang="en-US" dirty="0"/>
              <a:t>Base pairs</a:t>
            </a:r>
          </a:p>
          <a:p>
            <a:pPr marL="228600" indent="-228600">
              <a:buAutoNum type="arabicPeriod"/>
            </a:pPr>
            <a:r>
              <a:rPr lang="en-US" dirty="0"/>
              <a:t>Protein chains, protein folding</a:t>
            </a:r>
          </a:p>
          <a:p>
            <a:pPr marL="228600" indent="-228600">
              <a:buAutoNum type="arabicPeriod"/>
            </a:pPr>
            <a:r>
              <a:rPr lang="en-US" dirty="0"/>
              <a:t>Carbs</a:t>
            </a:r>
          </a:p>
          <a:p>
            <a:pPr marL="228600" indent="-228600">
              <a:buAutoNum type="arabicPeriod"/>
            </a:pPr>
            <a:r>
              <a:rPr lang="en-US" dirty="0"/>
              <a:t>Use a visual to make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are hydrophobic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Ester linkages and trans fats</a:t>
            </a:r>
          </a:p>
          <a:p>
            <a:pPr marL="228600" indent="-228600">
              <a:buAutoNum type="arabicPeriod"/>
            </a:pPr>
            <a:r>
              <a:rPr lang="en-US" dirty="0"/>
              <a:t>Reasons for solidity/liquidity in saturated vs unsaturated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of phospholipids and how they form to make the membrane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Lipids = big energy store lots of hydrocarbon chains but harder to break the bond = use carbs for short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1.5:</a:t>
            </a:r>
          </a:p>
          <a:p>
            <a:r>
              <a:rPr lang="en-US" b="1" dirty="0">
                <a:solidFill>
                  <a:srgbClr val="134F5C"/>
                </a:solidFill>
                <a:latin typeface="Kalam"/>
                <a:ea typeface="Cambria"/>
              </a:rPr>
              <a:t>Lipids</a:t>
            </a:r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924D2499-8589-921D-20A2-3DAAA97F0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4"/>
    </mc:Choice>
    <mc:Fallback xmlns="">
      <p:transition spd="slow" advTm="73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499DF-DE03-38AC-4C91-92DF5070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391038-063C-4EF6-B486-185941CB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6" y="2923434"/>
            <a:ext cx="2707104" cy="2348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4929E-D9CB-FA9F-78D0-83985637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58" y="1196973"/>
            <a:ext cx="5328483" cy="4227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95459-FAE8-D1EE-2881-0D4E4F19BF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394"/>
          <a:stretch>
            <a:fillRect/>
          </a:stretch>
        </p:blipFill>
        <p:spPr>
          <a:xfrm>
            <a:off x="9004419" y="1196974"/>
            <a:ext cx="3073779" cy="42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78"/>
    </mc:Choice>
    <mc:Fallback xmlns="">
      <p:transition spd="slow" advTm="270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DC2C-115F-B62A-12AC-56D15780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Lipids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7BAF-9D5C-C7AA-536E-972FCC8D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Lipids</a:t>
            </a:r>
            <a:r>
              <a:rPr lang="en-US" sz="2600" dirty="0"/>
              <a:t> do not have specific monomers that make them up, meaning they aren’t polymers (still multiple components)</a:t>
            </a:r>
          </a:p>
          <a:p>
            <a:r>
              <a:rPr lang="en-US" sz="2600" dirty="0"/>
              <a:t>They fall under the category of  biological macromolecules because of their size and importance to life</a:t>
            </a:r>
          </a:p>
          <a:p>
            <a:r>
              <a:rPr lang="en-US" sz="2600" dirty="0"/>
              <a:t>They also consist of CHO</a:t>
            </a:r>
          </a:p>
        </p:txBody>
      </p:sp>
    </p:spTree>
    <p:extLst>
      <p:ext uri="{BB962C8B-B14F-4D97-AF65-F5344CB8AC3E}">
        <p14:creationId xmlns:p14="http://schemas.microsoft.com/office/powerpoint/2010/main" val="13888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07"/>
    </mc:Choice>
    <mc:Fallback xmlns="">
      <p:transition spd="slow" advTm="426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4B56-AEA1-39BD-D4CB-2D7065A4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Types of Lipids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7A-D972-E539-7664-1CC1BAFB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 lipids are hydrophobic</a:t>
            </a:r>
          </a:p>
          <a:p>
            <a:r>
              <a:rPr lang="en-US" sz="2600" dirty="0"/>
              <a:t>Types of lipids:</a:t>
            </a:r>
          </a:p>
          <a:p>
            <a:pPr lvl="1"/>
            <a:r>
              <a:rPr lang="en-US" dirty="0"/>
              <a:t>Fats (</a:t>
            </a:r>
            <a:r>
              <a:rPr lang="en-US" b="1" dirty="0">
                <a:solidFill>
                  <a:srgbClr val="134F5C"/>
                </a:solidFill>
              </a:rPr>
              <a:t>triglycerides</a:t>
            </a:r>
            <a:r>
              <a:rPr lang="en-US" dirty="0"/>
              <a:t>)</a:t>
            </a:r>
          </a:p>
          <a:p>
            <a:pPr lvl="2"/>
            <a:r>
              <a:rPr lang="en-US" sz="2300" b="1" dirty="0">
                <a:solidFill>
                  <a:srgbClr val="134F5C"/>
                </a:solidFill>
              </a:rPr>
              <a:t>Glycerol</a:t>
            </a:r>
            <a:r>
              <a:rPr lang="en-US" sz="2300" dirty="0"/>
              <a:t> + 3 fatty acid chains</a:t>
            </a:r>
          </a:p>
          <a:p>
            <a:pPr lvl="3"/>
            <a:r>
              <a:rPr lang="en-US" sz="2300" b="1" dirty="0">
                <a:solidFill>
                  <a:srgbClr val="134F5C"/>
                </a:solidFill>
              </a:rPr>
              <a:t>Fatty acid chains </a:t>
            </a:r>
            <a:r>
              <a:rPr lang="en-US" sz="2300" dirty="0"/>
              <a:t>are just hydrocarbons</a:t>
            </a:r>
          </a:p>
          <a:p>
            <a:pPr lvl="1"/>
            <a:r>
              <a:rPr lang="en-US" sz="2300" b="1" dirty="0">
                <a:solidFill>
                  <a:srgbClr val="134F5C"/>
                </a:solidFill>
              </a:rPr>
              <a:t>Steroids</a:t>
            </a:r>
            <a:r>
              <a:rPr lang="en-US" sz="2300" dirty="0"/>
              <a:t> – 4 carbon rings</a:t>
            </a:r>
          </a:p>
          <a:p>
            <a:pPr lvl="2"/>
            <a:r>
              <a:rPr lang="en-US" sz="2300" dirty="0"/>
              <a:t>Hormones and cholesterol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Saturated fatty acids </a:t>
            </a:r>
            <a:r>
              <a:rPr lang="en-US" sz="2600" dirty="0"/>
              <a:t>– all carbons hydrogenated (solids at room temp)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Unsaturated fatty acids </a:t>
            </a:r>
            <a:r>
              <a:rPr lang="en-US" sz="2600" dirty="0"/>
              <a:t>– contains double bonds (liquids at room temp)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D2579-5092-598E-0FC0-6469B41AF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9"/>
          <a:stretch/>
        </p:blipFill>
        <p:spPr>
          <a:xfrm rot="10800000">
            <a:off x="7909702" y="3209982"/>
            <a:ext cx="2255701" cy="1549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58636-A536-0F17-650C-358F0B68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822" y="398458"/>
            <a:ext cx="5328911" cy="2815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491D4E-24AF-0D1A-2352-37E2544C8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906" y="5639678"/>
            <a:ext cx="2739395" cy="10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27"/>
    </mc:Choice>
    <mc:Fallback xmlns="">
      <p:transition spd="slow" advTm="1149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61C-75F4-E7D7-EE0D-BC494F2D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Phospholipids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75DC-0B1D-D401-DA9B-9A75E11C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>
                <a:solidFill>
                  <a:srgbClr val="134F5C"/>
                </a:solidFill>
              </a:rPr>
              <a:t>Phospholipids:</a:t>
            </a:r>
          </a:p>
          <a:p>
            <a:pPr lvl="1"/>
            <a:r>
              <a:rPr lang="en-US"/>
              <a:t>The major component of cell membranes </a:t>
            </a:r>
          </a:p>
          <a:p>
            <a:pPr lvl="1"/>
            <a:r>
              <a:rPr lang="en-US"/>
              <a:t>Contain both a hydrophilic and hydrophobic region</a:t>
            </a:r>
          </a:p>
          <a:p>
            <a:pPr lvl="1"/>
            <a:r>
              <a:rPr lang="en-US"/>
              <a:t>Arranged in the shape of a bilayer</a:t>
            </a:r>
          </a:p>
        </p:txBody>
      </p:sp>
      <p:pic>
        <p:nvPicPr>
          <p:cNvPr id="2050" name="Picture 2" descr="1.3: Membrane Structure Flashcards | Quizlet">
            <a:extLst>
              <a:ext uri="{FF2B5EF4-FFF2-40B4-BE49-F238E27FC236}">
                <a16:creationId xmlns:a16="http://schemas.microsoft.com/office/drawing/2014/main" id="{EF6390B0-1B7D-E5A7-E16F-8260DA4D7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2"/>
          <a:stretch/>
        </p:blipFill>
        <p:spPr bwMode="auto">
          <a:xfrm>
            <a:off x="8452747" y="553566"/>
            <a:ext cx="2821611" cy="48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can only small molecules pass through the phospholipid bilayer of the  cell membrane? - Biology Stack Exchange">
            <a:extLst>
              <a:ext uri="{FF2B5EF4-FFF2-40B4-BE49-F238E27FC236}">
                <a16:creationId xmlns:a16="http://schemas.microsoft.com/office/drawing/2014/main" id="{923B7999-49D6-752A-AD6A-6430AE5C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277" y="3883566"/>
            <a:ext cx="6546715" cy="26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5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20"/>
    </mc:Choice>
    <mc:Fallback xmlns="">
      <p:transition spd="slow" advTm="1219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28F-6E3E-8D9D-0415-4273B25F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Lipids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2B0D-EEC1-A6DA-CFF6-D527FE5E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Lipids store energy (a lot more than carbs) and provide insulation/protection for vital organs</a:t>
            </a:r>
          </a:p>
          <a:p>
            <a:r>
              <a:rPr lang="en-US" sz="2600" dirty="0"/>
              <a:t>They also make up membranes (phospholipids) and act as hormones (steroids)</a:t>
            </a:r>
          </a:p>
          <a:p>
            <a:pPr lvl="1"/>
            <a:r>
              <a:rPr lang="en-US" sz="2200" b="1" dirty="0">
                <a:solidFill>
                  <a:srgbClr val="134F5C"/>
                </a:solidFill>
              </a:rPr>
              <a:t>Cholesterol</a:t>
            </a:r>
            <a:r>
              <a:rPr lang="en-US" sz="2200" dirty="0"/>
              <a:t> is the base steroid from which hormones are derived.</a:t>
            </a:r>
          </a:p>
          <a:p>
            <a:r>
              <a:rPr lang="en-US" sz="2600" dirty="0"/>
              <a:t>How does Appearance                                                                                             Affect Activity?</a:t>
            </a:r>
          </a:p>
          <a:p>
            <a:pPr lvl="1"/>
            <a:r>
              <a:rPr lang="en-US" sz="2200" dirty="0"/>
              <a:t>Why are carbs used for                                                                                                                    short term energy instead                                                                                                                                   of lipids?</a:t>
            </a:r>
          </a:p>
        </p:txBody>
      </p:sp>
      <p:pic>
        <p:nvPicPr>
          <p:cNvPr id="3074" name="Picture 2" descr="Lipids">
            <a:extLst>
              <a:ext uri="{FF2B5EF4-FFF2-40B4-BE49-F238E27FC236}">
                <a16:creationId xmlns:a16="http://schemas.microsoft.com/office/drawing/2014/main" id="{C75974A4-B5E9-736A-F3D8-6A196B51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85" y="3884515"/>
            <a:ext cx="5306291" cy="28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81"/>
    </mc:Choice>
    <mc:Fallback xmlns="">
      <p:transition spd="slow" advTm="840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</a:rPr>
              <a:t>Lipids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Structure of lipids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Function of lipids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Types of lipids</a:t>
            </a:r>
          </a:p>
          <a:p>
            <a:pPr marL="514350" indent="-514350">
              <a:buAutoNum type="arabicPeriod"/>
            </a:pPr>
            <a:endParaRPr lang="en-US" sz="2600" dirty="0"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157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19"/>
    </mc:Choice>
    <mc:Fallback xmlns="">
      <p:transition spd="slow" advTm="315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7835</TotalTime>
  <Words>280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Fredericka the Great</vt:lpstr>
      <vt:lpstr>Kalam</vt:lpstr>
      <vt:lpstr>Kalam Bold</vt:lpstr>
      <vt:lpstr>office theme</vt:lpstr>
      <vt:lpstr>FunkyShapesVTI</vt:lpstr>
      <vt:lpstr>AP Bio</vt:lpstr>
      <vt:lpstr>Objectives</vt:lpstr>
      <vt:lpstr>Lipids</vt:lpstr>
      <vt:lpstr>Types of Lipids</vt:lpstr>
      <vt:lpstr>Phospholipids</vt:lpstr>
      <vt:lpstr>Functions of Lipids</vt:lpstr>
      <vt:lpstr>Lipids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Karpoukhin</cp:lastModifiedBy>
  <cp:revision>90</cp:revision>
  <dcterms:created xsi:type="dcterms:W3CDTF">2023-10-11T16:02:13Z</dcterms:created>
  <dcterms:modified xsi:type="dcterms:W3CDTF">2025-08-15T04:52:27Z</dcterms:modified>
</cp:coreProperties>
</file>