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4" r:id="rId2"/>
  </p:sldMasterIdLst>
  <p:notesMasterIdLst>
    <p:notesMasterId r:id="rId12"/>
  </p:notesMasterIdLst>
  <p:sldIdLst>
    <p:sldId id="265" r:id="rId3"/>
    <p:sldId id="264" r:id="rId4"/>
    <p:sldId id="268" r:id="rId5"/>
    <p:sldId id="262" r:id="rId6"/>
    <p:sldId id="269" r:id="rId7"/>
    <p:sldId id="263" r:id="rId8"/>
    <p:sldId id="266" r:id="rId9"/>
    <p:sldId id="267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F2611-CC07-44B7-8F5F-3B28A7FD2F1D}" v="13" dt="2024-01-15T23:23:14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5" autoAdjust="0"/>
    <p:restoredTop sz="84129" autoAdjust="0"/>
  </p:normalViewPr>
  <p:slideViewPr>
    <p:cSldViewPr snapToGrid="0">
      <p:cViewPr varScale="1">
        <p:scale>
          <a:sx n="71" d="100"/>
          <a:sy n="7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1-15T22:04:25.01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13877 14390 0,'0'0'85</inkml:trace>
  <inkml:trace contextRef="#ctx0" brushRef="#br0" timeOffset="118">13828 14439 0,'0'0'20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3B841-2728-4120-BC5A-3930C71232C1}" type="datetimeFigureOut"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7E087-87CA-4C88-A42B-246643D3DD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DNA vs RNA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37E087-87CA-4C88-A42B-246643D3D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Ladder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32FF-5202-4C03-9893-E1C0EA1E0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2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Nucleosides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Carbons counted starting from oxygen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E9FF-6386-4604-A8F3-32D42B56C2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57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RNA single strand = smaller and can </a:t>
            </a:r>
            <a:r>
              <a:rPr lang="en-US">
                <a:cs typeface="Calibri"/>
              </a:rPr>
              <a:t>be replicated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5" Type="http://schemas.openxmlformats.org/officeDocument/2006/relationships/image" Target="../media/image11.png"/><Relationship Id="rId10" Type="http://schemas.openxmlformats.org/officeDocument/2006/relationships/image" Target="../media/image3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641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Topic 1.6:</a:t>
            </a:r>
          </a:p>
          <a:p>
            <a:r>
              <a:rPr lang="en-US" b="1">
                <a:solidFill>
                  <a:srgbClr val="134F5C"/>
                </a:solidFill>
                <a:latin typeface="Kalam"/>
                <a:ea typeface="Cambria"/>
              </a:rPr>
              <a:t>Nucleic Acids </a:t>
            </a:r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37B3B740-75AA-0F4A-38E6-69B92FD90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96"/>
    </mc:Choice>
    <mc:Fallback xmlns="">
      <p:transition spd="slow" advTm="71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AC42-2228-0939-BAB9-2DE885A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cs typeface="Kalam bold" panose="02000000000000000000" pitchFamily="2" charset="0"/>
              </a:rPr>
              <a:t>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2611FA-FC89-17A6-48E9-67B13385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DC3872-27DA-CFFE-4C2C-803E672A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9" y="3429000"/>
            <a:ext cx="2500265" cy="24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E595BD-3D8D-2A86-8EF9-47011DDA9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124" y="1374776"/>
            <a:ext cx="5034417" cy="4802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FED52-26A7-C77C-2FDE-B55C3576A8F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9543" b="2695"/>
          <a:stretch>
            <a:fillRect/>
          </a:stretch>
        </p:blipFill>
        <p:spPr>
          <a:xfrm>
            <a:off x="7961810" y="1374776"/>
            <a:ext cx="403985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24"/>
    </mc:Choice>
    <mc:Fallback xmlns="">
      <p:transition spd="slow" advTm="324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1406-C95B-50BC-E2EE-5C0C22AF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Monomers and Polymers of Nucleic Acids (CHONP)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BC13-0ED4-EE43-B3CD-AFB715FA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571"/>
            <a:ext cx="73304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There are 2 kinds of </a:t>
            </a:r>
            <a:r>
              <a:rPr lang="en-US" sz="2600" b="1">
                <a:solidFill>
                  <a:srgbClr val="134F5C"/>
                </a:solidFill>
              </a:rPr>
              <a:t>nucleic acids</a:t>
            </a:r>
            <a:r>
              <a:rPr lang="en-US" sz="2600"/>
              <a:t>: </a:t>
            </a:r>
            <a:r>
              <a:rPr lang="en-US" sz="2600" b="1">
                <a:solidFill>
                  <a:srgbClr val="134F5C"/>
                </a:solidFill>
              </a:rPr>
              <a:t>DNA</a:t>
            </a:r>
            <a:r>
              <a:rPr lang="en-US" sz="2600"/>
              <a:t> and </a:t>
            </a:r>
            <a:r>
              <a:rPr lang="en-US" sz="2600" b="1">
                <a:solidFill>
                  <a:srgbClr val="134F5C"/>
                </a:solidFill>
              </a:rPr>
              <a:t>RNA</a:t>
            </a:r>
            <a:endParaRPr lang="en-US" sz="2600" b="1">
              <a:solidFill>
                <a:srgbClr val="134F5C"/>
              </a:solidFill>
              <a:ea typeface="Cambria"/>
            </a:endParaRPr>
          </a:p>
          <a:p>
            <a:r>
              <a:rPr lang="en-US" sz="2600"/>
              <a:t>These are formed from the monomer </a:t>
            </a:r>
            <a:r>
              <a:rPr lang="en-US" sz="2600" b="1">
                <a:solidFill>
                  <a:srgbClr val="134F5C"/>
                </a:solidFill>
              </a:rPr>
              <a:t>nucleotides</a:t>
            </a:r>
            <a:endParaRPr lang="en-US" sz="2600"/>
          </a:p>
          <a:p>
            <a:r>
              <a:rPr lang="en-US" sz="2600">
                <a:ea typeface="Cambria"/>
              </a:rPr>
              <a:t>Nucleotides covalently bond to each other in single strands, and multiple strands attach together through hydrogen bonds</a:t>
            </a:r>
          </a:p>
        </p:txBody>
      </p:sp>
      <p:pic>
        <p:nvPicPr>
          <p:cNvPr id="2050" name="Picture 2" descr="DNA sequencing | Genetics, Technology &amp; Applications | Britannica">
            <a:extLst>
              <a:ext uri="{FF2B5EF4-FFF2-40B4-BE49-F238E27FC236}">
                <a16:creationId xmlns:a16="http://schemas.microsoft.com/office/drawing/2014/main" id="{5E30517C-C9CB-6DDF-8C12-41DCF760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297" y="1138688"/>
            <a:ext cx="4144703" cy="552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38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95"/>
    </mc:Choice>
    <mc:Fallback xmlns="">
      <p:transition spd="slow" advTm="741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9C84-22C2-47D6-2CDE-F78156EB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Nucleotides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9D03-C894-33CC-42BC-30AB2FDE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243"/>
            <a:ext cx="5815519" cy="4786008"/>
          </a:xfrm>
        </p:spPr>
        <p:txBody>
          <a:bodyPr>
            <a:normAutofit/>
          </a:bodyPr>
          <a:lstStyle/>
          <a:p>
            <a:r>
              <a:rPr lang="en-US" sz="2600"/>
              <a:t>Nucleotides consist of:</a:t>
            </a:r>
          </a:p>
          <a:p>
            <a:pPr lvl="1"/>
            <a:r>
              <a:rPr lang="en-US"/>
              <a:t>A five-carbon sugar (</a:t>
            </a:r>
            <a:r>
              <a:rPr lang="en-US" b="1">
                <a:solidFill>
                  <a:srgbClr val="134F5C"/>
                </a:solidFill>
              </a:rPr>
              <a:t>pentose</a:t>
            </a:r>
            <a:r>
              <a:rPr lang="en-US"/>
              <a:t>)</a:t>
            </a:r>
          </a:p>
          <a:p>
            <a:pPr lvl="2"/>
            <a:r>
              <a:rPr lang="en-US" sz="2300"/>
              <a:t>Nucleic acid dependent</a:t>
            </a:r>
          </a:p>
          <a:p>
            <a:pPr lvl="1"/>
            <a:r>
              <a:rPr lang="en-US"/>
              <a:t>A phosphate group</a:t>
            </a:r>
          </a:p>
          <a:p>
            <a:pPr lvl="1"/>
            <a:r>
              <a:rPr lang="en-US"/>
              <a:t>A </a:t>
            </a:r>
            <a:r>
              <a:rPr lang="en-US" b="1">
                <a:solidFill>
                  <a:srgbClr val="134F5C"/>
                </a:solidFill>
              </a:rPr>
              <a:t>nitrogenous base</a:t>
            </a:r>
          </a:p>
          <a:p>
            <a:pPr lvl="2"/>
            <a:r>
              <a:rPr lang="en-US" sz="2300" b="1">
                <a:solidFill>
                  <a:srgbClr val="134F5C"/>
                </a:solidFill>
              </a:rPr>
              <a:t>Adenine, Cytosine, Guanine, Thymine, Uracil</a:t>
            </a:r>
          </a:p>
          <a:p>
            <a:r>
              <a:rPr lang="en-US" sz="2600"/>
              <a:t>The phosphate and sugar form the backbone of the DNA/RNA (bonded covalently), while the bases are in the middle (bonded with hydrogen bonds) </a:t>
            </a:r>
          </a:p>
        </p:txBody>
      </p:sp>
      <p:pic>
        <p:nvPicPr>
          <p:cNvPr id="4098" name="Picture 2" descr="3 Parts of a Nucleotide and How They Are Connected">
            <a:extLst>
              <a:ext uri="{FF2B5EF4-FFF2-40B4-BE49-F238E27FC236}">
                <a16:creationId xmlns:a16="http://schemas.microsoft.com/office/drawing/2014/main" id="{72CA7B98-0EB9-4FB6-1CE7-B7C4CF6A9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336" y="365125"/>
            <a:ext cx="4805464" cy="32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ucleotide: Structure, Examples and Function">
            <a:extLst>
              <a:ext uri="{FF2B5EF4-FFF2-40B4-BE49-F238E27FC236}">
                <a16:creationId xmlns:a16="http://schemas.microsoft.com/office/drawing/2014/main" id="{0E30C81E-8FBA-9127-813E-46F9A7C1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336" y="3973667"/>
            <a:ext cx="2897104" cy="25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NA Structure | BioNinja">
            <a:extLst>
              <a:ext uri="{FF2B5EF4-FFF2-40B4-BE49-F238E27FC236}">
                <a16:creationId xmlns:a16="http://schemas.microsoft.com/office/drawing/2014/main" id="{59A89182-46A2-6A6B-9EDE-E0E4885DF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3" t="7638" r="45169" b="9742"/>
          <a:stretch/>
        </p:blipFill>
        <p:spPr bwMode="auto">
          <a:xfrm>
            <a:off x="9454540" y="3657600"/>
            <a:ext cx="2517327" cy="304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628"/>
    </mc:Choice>
    <mc:Fallback xmlns="">
      <p:transition spd="slow" advTm="6762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CEC-DA66-AA49-BF10-7C9B36DD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 and Function of Nucleic Acids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9515-C3B9-51F9-90D1-1B10F7F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1178309" cy="4351338"/>
          </a:xfrm>
        </p:spPr>
        <p:txBody>
          <a:bodyPr>
            <a:noAutofit/>
          </a:bodyPr>
          <a:lstStyle/>
          <a:p>
            <a:r>
              <a:rPr lang="en-US" sz="2600" dirty="0"/>
              <a:t>DNA strands run in the direction from </a:t>
            </a:r>
            <a:r>
              <a:rPr lang="en-US" sz="2600"/>
              <a:t>the 5</a:t>
            </a:r>
            <a:r>
              <a:rPr lang="en-US" sz="2600" baseline="30000"/>
              <a:t>’ </a:t>
            </a:r>
            <a:r>
              <a:rPr lang="en-US" sz="2600" dirty="0"/>
              <a:t>carbon to </a:t>
            </a:r>
            <a:r>
              <a:rPr lang="en-US" sz="2600"/>
              <a:t>the  3</a:t>
            </a:r>
            <a:r>
              <a:rPr lang="en-US" sz="2600" baseline="30000"/>
              <a:t>’ </a:t>
            </a:r>
            <a:r>
              <a:rPr lang="en-US" sz="2600" dirty="0"/>
              <a:t>carbon (called directionality) </a:t>
            </a:r>
          </a:p>
          <a:p>
            <a:r>
              <a:rPr lang="en-US" sz="2600" dirty="0"/>
              <a:t>DNA strands run </a:t>
            </a:r>
            <a:r>
              <a:rPr lang="en-US" sz="2600" b="1" dirty="0">
                <a:solidFill>
                  <a:srgbClr val="134F5C"/>
                </a:solidFill>
              </a:rPr>
              <a:t>antiparallel</a:t>
            </a:r>
            <a:r>
              <a:rPr lang="en-US" sz="2600" dirty="0"/>
              <a:t> – parallel but in opposite directions </a:t>
            </a:r>
          </a:p>
          <a:p>
            <a:pPr lvl="1"/>
            <a:r>
              <a:rPr lang="en-US" dirty="0"/>
              <a:t>DNA = double helix and its strands are held together by hydrogen bonds </a:t>
            </a:r>
          </a:p>
          <a:p>
            <a:r>
              <a:rPr lang="en-US" sz="2600" dirty="0"/>
              <a:t>DNA has 4 nitrogenous bases: </a:t>
            </a:r>
            <a:r>
              <a:rPr lang="en-US" sz="2600" b="1" dirty="0">
                <a:solidFill>
                  <a:srgbClr val="134F5C"/>
                </a:solidFill>
              </a:rPr>
              <a:t>cytosine, guanine, adenine</a:t>
            </a:r>
            <a:r>
              <a:rPr lang="en-US" sz="2600" dirty="0"/>
              <a:t>, and </a:t>
            </a:r>
            <a:r>
              <a:rPr lang="en-US" sz="2600" b="1" dirty="0">
                <a:solidFill>
                  <a:srgbClr val="134F5C"/>
                </a:solidFill>
              </a:rPr>
              <a:t>thymine</a:t>
            </a:r>
            <a:r>
              <a:rPr lang="en-US" sz="2600" dirty="0"/>
              <a:t> which pair A-T and C-G (</a:t>
            </a:r>
            <a:r>
              <a:rPr lang="en-US" dirty="0"/>
              <a:t>Apple-Tree/Car-Garage)</a:t>
            </a:r>
          </a:p>
          <a:p>
            <a:pPr lvl="1"/>
            <a:r>
              <a:rPr lang="en-US" dirty="0"/>
              <a:t>The two ringed bases are </a:t>
            </a:r>
            <a:r>
              <a:rPr lang="en-US" b="1" dirty="0">
                <a:solidFill>
                  <a:srgbClr val="134F5C"/>
                </a:solidFill>
              </a:rPr>
              <a:t>purines</a:t>
            </a:r>
            <a:r>
              <a:rPr lang="en-US" dirty="0"/>
              <a:t> and </a:t>
            </a:r>
            <a:r>
              <a:rPr lang="en-US" b="1" dirty="0">
                <a:solidFill>
                  <a:srgbClr val="134F5C"/>
                </a:solidFill>
              </a:rPr>
              <a:t>pyrimidines</a:t>
            </a:r>
            <a:r>
              <a:rPr lang="en-US" dirty="0"/>
              <a:t> are one ringed</a:t>
            </a:r>
          </a:p>
        </p:txBody>
      </p:sp>
      <p:pic>
        <p:nvPicPr>
          <p:cNvPr id="5" name="Picture 4" descr="Nucleotide: Structure, Examples and Function">
            <a:extLst>
              <a:ext uri="{FF2B5EF4-FFF2-40B4-BE49-F238E27FC236}">
                <a16:creationId xmlns:a16="http://schemas.microsoft.com/office/drawing/2014/main" id="{4605DD32-EEFC-8619-F9B1-2D5C4929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96" y="4167630"/>
            <a:ext cx="2897104" cy="25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5C3C229-55EA-F11E-1FE5-CD6DDD11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85" y="4231861"/>
            <a:ext cx="5104420" cy="257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attoo My Science: Double-Helix - Gurdon Institute">
            <a:extLst>
              <a:ext uri="{FF2B5EF4-FFF2-40B4-BE49-F238E27FC236}">
                <a16:creationId xmlns:a16="http://schemas.microsoft.com/office/drawing/2014/main" id="{9815896F-48EE-0F3C-5564-9C27FB6C0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9"/>
          <a:stretch/>
        </p:blipFill>
        <p:spPr bwMode="auto">
          <a:xfrm>
            <a:off x="0" y="3101372"/>
            <a:ext cx="2038620" cy="30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5A3C4-3793-96A9-15DB-DE0A85A87704}"/>
              </a:ext>
            </a:extLst>
          </p:cNvPr>
          <p:cNvSpPr txBox="1"/>
          <p:nvPr/>
        </p:nvSpPr>
        <p:spPr>
          <a:xfrm>
            <a:off x="838200" y="4231960"/>
            <a:ext cx="3733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The role of nucleic acids is to store and express genes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034ED53-FC14-473C-6759-DAA93D3C84C2}"/>
                  </a:ext>
                </a:extLst>
              </p14:cNvPr>
              <p14:cNvContentPartPr/>
              <p14:nvPr/>
            </p14:nvContentPartPr>
            <p14:xfrm>
              <a:off x="4978080" y="5180400"/>
              <a:ext cx="18000" cy="1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034ED53-FC14-473C-6759-DAA93D3C84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68720" y="5171040"/>
                <a:ext cx="36720" cy="3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55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300"/>
    </mc:Choice>
    <mc:Fallback xmlns="">
      <p:transition spd="slow" advTm="1353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B5AB-EFA2-AB2E-E16D-752195D9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What Is RNA?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79C1-65E6-C3BD-E706-3B22C5E6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>
                <a:solidFill>
                  <a:srgbClr val="134F5C"/>
                </a:solidFill>
                <a:ea typeface="Cambria"/>
              </a:rPr>
              <a:t>Ribonucleic Acid </a:t>
            </a:r>
          </a:p>
          <a:p>
            <a:r>
              <a:rPr lang="en-US" sz="2600">
                <a:ea typeface="Cambria"/>
              </a:rPr>
              <a:t>Has multiple jobs related to using DNA to code for proteins from the genes</a:t>
            </a:r>
          </a:p>
          <a:p>
            <a:pPr lvl="1"/>
            <a:r>
              <a:rPr lang="en-US" b="1">
                <a:solidFill>
                  <a:srgbClr val="134F5C"/>
                </a:solidFill>
                <a:ea typeface="Cambria"/>
              </a:rPr>
              <a:t>mRNA </a:t>
            </a:r>
            <a:r>
              <a:rPr lang="en-US">
                <a:ea typeface="Cambria"/>
              </a:rPr>
              <a:t>– what carries transcribed DNA to ribosomes to make proteins</a:t>
            </a:r>
          </a:p>
          <a:p>
            <a:pPr lvl="1"/>
            <a:r>
              <a:rPr lang="en-US" b="1">
                <a:solidFill>
                  <a:srgbClr val="134F5C"/>
                </a:solidFill>
                <a:ea typeface="Cambria"/>
              </a:rPr>
              <a:t>tRNA </a:t>
            </a:r>
            <a:r>
              <a:rPr lang="en-US">
                <a:ea typeface="Cambria"/>
              </a:rPr>
              <a:t>– the series of RNA which helps turn mRNA into amino acids</a:t>
            </a:r>
          </a:p>
          <a:p>
            <a:pPr lvl="1"/>
            <a:r>
              <a:rPr lang="en-US" b="1">
                <a:solidFill>
                  <a:srgbClr val="134F5C"/>
                </a:solidFill>
                <a:ea typeface="Cambria"/>
              </a:rPr>
              <a:t>rRNA </a:t>
            </a:r>
            <a:r>
              <a:rPr lang="en-US">
                <a:ea typeface="Cambria"/>
              </a:rPr>
              <a:t>– a component of ribosomes </a:t>
            </a:r>
          </a:p>
          <a:p>
            <a:r>
              <a:rPr lang="en-US" sz="2600">
                <a:ea typeface="Cambria"/>
              </a:rPr>
              <a:t>Its nucleotides also contain a sugar, a nitrogenous base, and a phosphate group</a:t>
            </a:r>
          </a:p>
          <a:p>
            <a:pPr lvl="1"/>
            <a:endParaRPr lang="en-US">
              <a:ea typeface="Cambria"/>
            </a:endParaRPr>
          </a:p>
        </p:txBody>
      </p:sp>
      <p:pic>
        <p:nvPicPr>
          <p:cNvPr id="4" name="Picture 3" descr="Roles of RNA in Biology - RNA Therapeutics Institute">
            <a:extLst>
              <a:ext uri="{FF2B5EF4-FFF2-40B4-BE49-F238E27FC236}">
                <a16:creationId xmlns:a16="http://schemas.microsoft.com/office/drawing/2014/main" id="{F176BE17-79E9-9D32-42FD-0E4C3F0DC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269" y="4964408"/>
            <a:ext cx="5043574" cy="177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907"/>
    </mc:Choice>
    <mc:Fallback xmlns="">
      <p:transition spd="slow" advTm="8290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88B7-56EF-0818-A9C2-30FA134C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DNA vs RNA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4EE50-185E-6587-83D4-444D97DE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045776"/>
              </p:ext>
            </p:extLst>
          </p:nvPr>
        </p:nvGraphicFramePr>
        <p:xfrm>
          <a:off x="838200" y="1595587"/>
          <a:ext cx="10515600" cy="2602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234420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83604454"/>
                    </a:ext>
                  </a:extLst>
                </a:gridCol>
              </a:tblGrid>
              <a:tr h="491330"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rgbClr val="134F5C"/>
                          </a:solidFill>
                        </a:rPr>
                        <a:t>DNA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>
                          <a:solidFill>
                            <a:srgbClr val="134F5C"/>
                          </a:solidFill>
                        </a:rPr>
                        <a:t>RNA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24141"/>
                  </a:ext>
                </a:extLst>
              </a:tr>
              <a:tr h="2111554">
                <a:tc>
                  <a:txBody>
                    <a:bodyPr/>
                    <a:lstStyle/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Two strands (double helix, antiparallel)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Deoxyribose sugar (missing oxygen)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Bases are A-T, C-G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Single strand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Ribose sugar</a:t>
                      </a:r>
                    </a:p>
                    <a:p>
                      <a:pPr marL="457200" lvl="0" indent="-457200" algn="l">
                        <a:buFont typeface="Arial"/>
                        <a:buChar char="•"/>
                      </a:pP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Bases are A-U, C-G (uracil instead of thymine)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682281"/>
                  </a:ext>
                </a:extLst>
              </a:tr>
            </a:tbl>
          </a:graphicData>
        </a:graphic>
      </p:graphicFrame>
      <p:pic>
        <p:nvPicPr>
          <p:cNvPr id="9" name="Content Placeholder 5" descr="Deoxyribse versus Ribose">
            <a:extLst>
              <a:ext uri="{FF2B5EF4-FFF2-40B4-BE49-F238E27FC236}">
                <a16:creationId xmlns:a16="http://schemas.microsoft.com/office/drawing/2014/main" id="{1AE3FC30-2401-6403-38DA-9CC4BF3E0FA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80" y="4269072"/>
            <a:ext cx="5139907" cy="2584331"/>
          </a:xfrm>
          <a:prstGeom prst="rect">
            <a:avLst/>
          </a:prstGeom>
        </p:spPr>
      </p:pic>
      <p:pic>
        <p:nvPicPr>
          <p:cNvPr id="10" name="Picture 9" descr="Nucleotide Model preap - BIOLOGY JUNCTION">
            <a:extLst>
              <a:ext uri="{FF2B5EF4-FFF2-40B4-BE49-F238E27FC236}">
                <a16:creationId xmlns:a16="http://schemas.microsoft.com/office/drawing/2014/main" id="{2FD4F6EF-572F-D6FA-3DA8-C0670167E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321" y="4272591"/>
            <a:ext cx="3647357" cy="252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5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36"/>
    </mc:Choice>
    <mc:Fallback xmlns="">
      <p:transition spd="slow" advTm="808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D5FB-0F28-E492-3AFD-2E5BA2F4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DNA vs RNA (Visual)</a:t>
            </a:r>
          </a:p>
        </p:txBody>
      </p:sp>
      <p:pic>
        <p:nvPicPr>
          <p:cNvPr id="22" name="Picture 21" descr="DNA vs. RNA – 5 Key Differences and Comparison | Technology Networks">
            <a:extLst>
              <a:ext uri="{FF2B5EF4-FFF2-40B4-BE49-F238E27FC236}">
                <a16:creationId xmlns:a16="http://schemas.microsoft.com/office/drawing/2014/main" id="{EC3CEA46-3B4F-4B92-FC11-EA05BA8C2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2" y="1349134"/>
            <a:ext cx="8738560" cy="4907352"/>
          </a:xfrm>
          <a:prstGeom prst="rect">
            <a:avLst/>
          </a:prstGeom>
        </p:spPr>
      </p:pic>
      <p:pic>
        <p:nvPicPr>
          <p:cNvPr id="24" name="Picture 23" descr="Structural Biochemistry/Nucleic Acid/Nitrogenous Bases/Pyrimidines/Uracil -  Wikibooks, open books for an open world">
            <a:extLst>
              <a:ext uri="{FF2B5EF4-FFF2-40B4-BE49-F238E27FC236}">
                <a16:creationId xmlns:a16="http://schemas.microsoft.com/office/drawing/2014/main" id="{B9B83C5F-5BE9-2653-B20E-43BF04F7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19" y="3043427"/>
            <a:ext cx="670561" cy="771146"/>
          </a:xfrm>
          <a:prstGeom prst="rect">
            <a:avLst/>
          </a:prstGeom>
        </p:spPr>
      </p:pic>
      <p:pic>
        <p:nvPicPr>
          <p:cNvPr id="25" name="Picture 24" descr="Structural Biochemistry/Nucleic Acid/Nitrogenous Bases/Pyrimidines/Uracil -  Wikibooks, open books for an open world">
            <a:extLst>
              <a:ext uri="{FF2B5EF4-FFF2-40B4-BE49-F238E27FC236}">
                <a16:creationId xmlns:a16="http://schemas.microsoft.com/office/drawing/2014/main" id="{2B0BC568-0E4B-07BA-B395-0B2919B7B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550" y="1850106"/>
            <a:ext cx="3402259" cy="391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6"/>
    </mc:Choice>
    <mc:Fallback xmlns="">
      <p:transition spd="slow" advTm="2323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1BB-19DE-FE9E-83B1-D70FB76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Nucleic Acids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EC7-B1E5-FDE5-E5E5-4BA1710E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Structure of DNA and RNA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of DNA and RNA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Differences between DNA and RNA</a:t>
            </a:r>
          </a:p>
        </p:txBody>
      </p:sp>
    </p:spTree>
    <p:extLst>
      <p:ext uri="{BB962C8B-B14F-4D97-AF65-F5344CB8AC3E}">
        <p14:creationId xmlns:p14="http://schemas.microsoft.com/office/powerpoint/2010/main" val="343094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28"/>
    </mc:Choice>
    <mc:Fallback xmlns="">
      <p:transition spd="slow" advTm="2782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6076</TotalTime>
  <Words>359</Words>
  <Application>Microsoft Office PowerPoint</Application>
  <PresentationFormat>Widescreen</PresentationFormat>
  <Paragraphs>54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Fredericka the Great</vt:lpstr>
      <vt:lpstr>Kalam</vt:lpstr>
      <vt:lpstr>Kalam Bold</vt:lpstr>
      <vt:lpstr>office theme</vt:lpstr>
      <vt:lpstr>FunkyShapesVTI</vt:lpstr>
      <vt:lpstr>AP Bio</vt:lpstr>
      <vt:lpstr>Objectives</vt:lpstr>
      <vt:lpstr>Monomers and Polymers of Nucleic Acids (CHONP)</vt:lpstr>
      <vt:lpstr>Nucleotides</vt:lpstr>
      <vt:lpstr>Structure and Function of Nucleic Acids</vt:lpstr>
      <vt:lpstr>What Is RNA?</vt:lpstr>
      <vt:lpstr>DNA vs RNA</vt:lpstr>
      <vt:lpstr>DNA vs RNA (Visual)</vt:lpstr>
      <vt:lpstr>Nucleic Acids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 Karpoukhin</cp:lastModifiedBy>
  <cp:revision>9</cp:revision>
  <dcterms:created xsi:type="dcterms:W3CDTF">2023-10-14T01:44:21Z</dcterms:created>
  <dcterms:modified xsi:type="dcterms:W3CDTF">2025-08-15T04:52:57Z</dcterms:modified>
</cp:coreProperties>
</file>