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4" r:id="rId2"/>
  </p:sldMasterIdLst>
  <p:notesMasterIdLst>
    <p:notesMasterId r:id="rId13"/>
  </p:notesMasterIdLst>
  <p:sldIdLst>
    <p:sldId id="265" r:id="rId3"/>
    <p:sldId id="264" r:id="rId4"/>
    <p:sldId id="262" r:id="rId5"/>
    <p:sldId id="261" r:id="rId6"/>
    <p:sldId id="271" r:id="rId7"/>
    <p:sldId id="267" r:id="rId8"/>
    <p:sldId id="272" r:id="rId9"/>
    <p:sldId id="273" r:id="rId10"/>
    <p:sldId id="27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  <a:srgbClr val="F3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129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2949B-1676-4A63-A446-58EB6420B786}" type="datetimeFigureOut"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E9FF-6386-4604-A8F3-32D42B56C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Directionality, antiparallel </a:t>
            </a:r>
          </a:p>
          <a:p>
            <a:pPr marL="228600" indent="-228600">
              <a:buAutoNum type="arabicPeriod"/>
            </a:pPr>
            <a:r>
              <a:rPr lang="en-US" dirty="0"/>
              <a:t>Base pairs</a:t>
            </a:r>
          </a:p>
          <a:p>
            <a:pPr marL="228600" indent="-228600">
              <a:buAutoNum type="arabicPeriod"/>
            </a:pPr>
            <a:r>
              <a:rPr lang="en-US" dirty="0"/>
              <a:t>Protein chains, protein folding</a:t>
            </a:r>
          </a:p>
          <a:p>
            <a:pPr marL="228600" indent="-228600">
              <a:buAutoNum type="arabicPeriod"/>
            </a:pPr>
            <a:r>
              <a:rPr lang="en-US" dirty="0"/>
              <a:t>Carbs</a:t>
            </a:r>
          </a:p>
          <a:p>
            <a:pPr marL="228600" indent="-228600">
              <a:buAutoNum type="arabicPeriod"/>
            </a:pPr>
            <a:r>
              <a:rPr lang="en-US" dirty="0"/>
              <a:t>Use a visual to make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E9FF-6386-4604-A8F3-32D42B56C2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dipeptides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32FF-5202-4C03-9893-E1C0EA1E0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where the backbone is </a:t>
            </a:r>
            <a:br>
              <a:rPr lang="en-US" dirty="0"/>
            </a:br>
            <a:r>
              <a:rPr lang="en-US" dirty="0"/>
              <a:t>1. Nonpolar</a:t>
            </a:r>
            <a:br>
              <a:rPr lang="en-US" dirty="0"/>
            </a:br>
            <a:r>
              <a:rPr lang="en-US" dirty="0"/>
              <a:t>2. Ionized and basic</a:t>
            </a:r>
            <a:br>
              <a:rPr lang="en-US" dirty="0"/>
            </a:br>
            <a:r>
              <a:rPr lang="en-US" dirty="0"/>
              <a:t>3. Ionized and acidic</a:t>
            </a:r>
            <a:br>
              <a:rPr lang="en-US" dirty="0"/>
            </a:br>
            <a:r>
              <a:rPr lang="en-US" dirty="0"/>
              <a:t>4. Nonpolar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4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Endorphin vs. morphine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E9FF-6386-4604-A8F3-32D42B56C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22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 structure in primary = affects folding  = affects structure = affects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E9FF-6386-4604-A8F3-32D42B56C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7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 dirty="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641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Topic 1.7:</a:t>
            </a:r>
          </a:p>
          <a:p>
            <a:r>
              <a:rPr lang="en-US" b="1" dirty="0">
                <a:solidFill>
                  <a:srgbClr val="134F5C"/>
                </a:solidFill>
                <a:latin typeface="Kalam"/>
                <a:ea typeface="Cambria"/>
              </a:rPr>
              <a:t>Proteins</a:t>
            </a:r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6DD39AB6-4B00-B380-F054-F26B344D7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5"/>
    </mc:Choice>
    <mc:Fallback xmlns="">
      <p:transition spd="slow" advTm="10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1BB-19DE-FE9E-83B1-D70FB76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</a:rPr>
              <a:t>Proteins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EC7-B1E5-FDE5-E5E5-4BA1710E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ea typeface="Cambria"/>
              </a:rPr>
              <a:t>Structure of proteins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ea typeface="Cambria"/>
              </a:rPr>
              <a:t>Function of proteins</a:t>
            </a:r>
          </a:p>
          <a:p>
            <a:pPr marL="514350" indent="-514350">
              <a:buAutoNum type="arabicPeriod"/>
            </a:pPr>
            <a:endParaRPr lang="en-US" sz="2600" dirty="0"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157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87"/>
    </mc:Choice>
    <mc:Fallback xmlns="">
      <p:transition spd="slow" advTm="485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AC42-2228-0939-BAB9-2DE885A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cs typeface="Kalam bold" panose="02000000000000000000" pitchFamily="2" charset="0"/>
              </a:rPr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499DF-DE03-38AC-4C91-92DF50700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391038-063C-4EF6-B486-185941CBF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8" y="2847705"/>
            <a:ext cx="2707104" cy="2348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AC6742-05FE-E1DD-CCE3-6ACEA2C76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580" y="1284789"/>
            <a:ext cx="4890506" cy="5433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EB565B-5811-145A-384B-6D1FC6AE6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086" y="2366459"/>
            <a:ext cx="389439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5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0"/>
    </mc:Choice>
    <mc:Fallback xmlns="">
      <p:transition spd="slow" advTm="291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BAF7-DC1D-FAA9-BE37-BE74069D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Monomers and Polymers of Proteins (CHON)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F6E6-5C88-D249-B12A-07F92D13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>
                <a:solidFill>
                  <a:srgbClr val="134F5C"/>
                </a:solidFill>
              </a:rPr>
              <a:t>Proteins</a:t>
            </a:r>
            <a:r>
              <a:rPr lang="en-US" sz="2600"/>
              <a:t> are polymers made up of </a:t>
            </a:r>
            <a:r>
              <a:rPr lang="en-US" sz="2600" b="1">
                <a:solidFill>
                  <a:srgbClr val="134F5C"/>
                </a:solidFill>
              </a:rPr>
              <a:t>amino acid </a:t>
            </a:r>
            <a:r>
              <a:rPr lang="en-US" sz="2600"/>
              <a:t>monomers</a:t>
            </a:r>
          </a:p>
          <a:p>
            <a:r>
              <a:rPr lang="en-US" sz="2600"/>
              <a:t>All amino acids have:</a:t>
            </a:r>
            <a:endParaRPr lang="en-US" sz="2600">
              <a:ea typeface="Cambria"/>
            </a:endParaRPr>
          </a:p>
          <a:p>
            <a:pPr lvl="1"/>
            <a:r>
              <a:rPr lang="en-US"/>
              <a:t>Central carbon</a:t>
            </a:r>
            <a:endParaRPr lang="en-US">
              <a:ea typeface="Cambria"/>
            </a:endParaRPr>
          </a:p>
          <a:p>
            <a:pPr lvl="1"/>
            <a:r>
              <a:rPr lang="en-US"/>
              <a:t>Amino group</a:t>
            </a:r>
            <a:endParaRPr lang="en-US">
              <a:ea typeface="Cambria"/>
            </a:endParaRPr>
          </a:p>
          <a:p>
            <a:pPr lvl="1"/>
            <a:r>
              <a:rPr lang="en-US"/>
              <a:t>Carboxyl group</a:t>
            </a:r>
            <a:endParaRPr lang="en-US">
              <a:ea typeface="Cambria"/>
            </a:endParaRPr>
          </a:p>
          <a:p>
            <a:pPr lvl="1"/>
            <a:r>
              <a:rPr lang="en-US"/>
              <a:t>Hydrogen</a:t>
            </a:r>
            <a:endParaRPr lang="en-US">
              <a:ea typeface="Cambria"/>
            </a:endParaRPr>
          </a:p>
          <a:p>
            <a:pPr lvl="1"/>
            <a:r>
              <a:rPr lang="en-US"/>
              <a:t>R side chain</a:t>
            </a:r>
            <a:endParaRPr lang="en-US">
              <a:ea typeface="Cambria"/>
            </a:endParaRPr>
          </a:p>
          <a:p>
            <a:endParaRPr lang="en-US" sz="2600"/>
          </a:p>
          <a:p>
            <a:r>
              <a:rPr lang="en-US" sz="2600"/>
              <a:t>Amino acids are linked by </a:t>
            </a:r>
            <a:r>
              <a:rPr lang="en-US" sz="2600" b="1">
                <a:solidFill>
                  <a:srgbClr val="134F5C"/>
                </a:solidFill>
              </a:rPr>
              <a:t>peptide bonds </a:t>
            </a:r>
            <a:r>
              <a:rPr lang="en-US" sz="2600"/>
              <a:t>(polypeptides)</a:t>
            </a:r>
            <a:endParaRPr lang="en-US" sz="2600">
              <a:ea typeface="Cambri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B3F9B1-D8D7-8F90-1614-5F64009C2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2307181"/>
            <a:ext cx="4280189" cy="292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4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53"/>
    </mc:Choice>
    <mc:Fallback xmlns="">
      <p:transition spd="slow" advTm="398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18F4-157F-50E9-7293-0A80F1E8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R Side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3A73-FF86-DB71-3037-E8186A4A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/>
              <a:t>R side groups of amino acids can be polar/nonpolar and basic/acidic</a:t>
            </a:r>
          </a:p>
          <a:p>
            <a:r>
              <a:rPr lang="en-US" sz="2600"/>
              <a:t>Look for 1) ions 2) electronegative elements 3) functional groups</a:t>
            </a:r>
          </a:p>
          <a:p>
            <a:r>
              <a:rPr lang="en-US" sz="2600"/>
              <a:t>These properties affect structure and function of the protein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81B83-135E-0E8E-FB12-1763B6ECE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0" t="3342" r="3831" b="2197"/>
          <a:stretch/>
        </p:blipFill>
        <p:spPr>
          <a:xfrm rot="16200000">
            <a:off x="895246" y="4171049"/>
            <a:ext cx="2741348" cy="1902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F90F44-6873-B9C2-4712-6263D80DA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9" t="3144" r="2479" b="5690"/>
          <a:stretch/>
        </p:blipFill>
        <p:spPr>
          <a:xfrm rot="16200000">
            <a:off x="3612756" y="4294478"/>
            <a:ext cx="2976084" cy="18573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7EA17B-8587-5D21-2D01-1A6FEF6C2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123480" y="4119366"/>
            <a:ext cx="2925730" cy="19773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E3F29-DD71-4628-A66D-E556425C5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580075" y="4081439"/>
            <a:ext cx="3001581" cy="19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737"/>
    </mc:Choice>
    <mc:Fallback xmlns="">
      <p:transition spd="slow" advTm="787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165-FCE1-EC67-DE9A-CF8CB458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of Proteins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776E-3A09-141C-B617-B332CB16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7000" cy="435133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Proteins have various functions including:</a:t>
            </a:r>
          </a:p>
          <a:p>
            <a:pPr lvl="1"/>
            <a:r>
              <a:rPr lang="en-US" dirty="0"/>
              <a:t>Acting as catalysts in chemical reactions</a:t>
            </a:r>
          </a:p>
          <a:p>
            <a:pPr lvl="1"/>
            <a:r>
              <a:rPr lang="en-US" dirty="0"/>
              <a:t>Storing amino acids</a:t>
            </a:r>
          </a:p>
          <a:p>
            <a:pPr lvl="1"/>
            <a:r>
              <a:rPr lang="en-US" dirty="0"/>
              <a:t>Coordinate an organism (such as hormones like insulin)</a:t>
            </a:r>
          </a:p>
          <a:p>
            <a:pPr lvl="1"/>
            <a:r>
              <a:rPr lang="en-US" dirty="0"/>
              <a:t>Movement (muscles)</a:t>
            </a:r>
          </a:p>
          <a:p>
            <a:pPr lvl="1"/>
            <a:r>
              <a:rPr lang="en-US" dirty="0"/>
              <a:t>Defense (antibodies)</a:t>
            </a:r>
          </a:p>
          <a:p>
            <a:pPr lvl="1"/>
            <a:r>
              <a:rPr lang="en-US" dirty="0"/>
              <a:t>Transport </a:t>
            </a:r>
          </a:p>
          <a:p>
            <a:pPr lvl="1"/>
            <a:r>
              <a:rPr lang="en-US" dirty="0"/>
              <a:t>Receptors</a:t>
            </a:r>
          </a:p>
          <a:p>
            <a:pPr lvl="1"/>
            <a:r>
              <a:rPr lang="en-US" dirty="0"/>
              <a:t>Support (collagen/keratin)</a:t>
            </a:r>
          </a:p>
          <a:p>
            <a:pPr lvl="1"/>
            <a:r>
              <a:rPr lang="en-US" dirty="0"/>
              <a:t>Build and repair parts of the body</a:t>
            </a:r>
          </a:p>
          <a:p>
            <a:pPr lvl="1"/>
            <a:r>
              <a:rPr lang="en-US" dirty="0"/>
              <a:t>Express genes</a:t>
            </a:r>
          </a:p>
        </p:txBody>
      </p:sp>
      <p:pic>
        <p:nvPicPr>
          <p:cNvPr id="1028" name="Picture 4" descr="Receptor (biochemistry) - Wikipedia">
            <a:extLst>
              <a:ext uri="{FF2B5EF4-FFF2-40B4-BE49-F238E27FC236}">
                <a16:creationId xmlns:a16="http://schemas.microsoft.com/office/drawing/2014/main" id="{CC1F1687-44C6-4755-B938-22EE5869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66" y="3574473"/>
            <a:ext cx="4847232" cy="29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tibody | Definition, Structure, Function, &amp; Types | Britannica">
            <a:extLst>
              <a:ext uri="{FF2B5EF4-FFF2-40B4-BE49-F238E27FC236}">
                <a16:creationId xmlns:a16="http://schemas.microsoft.com/office/drawing/2014/main" id="{7A740034-F7A7-63C7-D212-D22C09DA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412" y="365125"/>
            <a:ext cx="3750350" cy="249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12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045"/>
    </mc:Choice>
    <mc:Fallback xmlns="">
      <p:transition spd="slow" advTm="1090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6778-F05D-F80B-1226-2ACA6D97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Protein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45FC-3514-E431-84BA-C51F7393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Proteins have 4 levels of structure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Primary Structure:</a:t>
            </a:r>
            <a:r>
              <a:rPr lang="en-US" sz="2600" dirty="0"/>
              <a:t> sequence of amino acids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Secondary Structure:</a:t>
            </a:r>
            <a:r>
              <a:rPr lang="en-US" sz="2600" dirty="0"/>
              <a:t> segments of the polypeptide chain coiled or folded due to hydrogen bonds between the backbone</a:t>
            </a:r>
          </a:p>
          <a:p>
            <a:pPr lvl="1"/>
            <a:r>
              <a:rPr lang="en-US" dirty="0"/>
              <a:t>This can either be helical (</a:t>
            </a:r>
            <a:r>
              <a:rPr lang="el-GR" b="1" dirty="0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b="1" dirty="0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helix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or in a pleated sheet (</a:t>
            </a:r>
            <a:r>
              <a:rPr lang="el-GR" b="1" dirty="0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</a:t>
            </a:r>
            <a:r>
              <a:rPr lang="en-US" b="1" dirty="0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pleated sheet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/>
          </a:p>
        </p:txBody>
      </p:sp>
      <p:pic>
        <p:nvPicPr>
          <p:cNvPr id="2050" name="Picture 2" descr="2.23 Protein Structure | Nutrition Flexbook">
            <a:extLst>
              <a:ext uri="{FF2B5EF4-FFF2-40B4-BE49-F238E27FC236}">
                <a16:creationId xmlns:a16="http://schemas.microsoft.com/office/drawing/2014/main" id="{DC60A9E6-32FC-FA7C-29EC-D1CF2D828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14"/>
          <a:stretch/>
        </p:blipFill>
        <p:spPr bwMode="auto">
          <a:xfrm>
            <a:off x="2845233" y="3985432"/>
            <a:ext cx="6501534" cy="287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5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94"/>
    </mc:Choice>
    <mc:Fallback xmlns="">
      <p:transition spd="slow" advTm="648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0053-7113-DF6A-9947-22722F3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Folding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947F-86EB-8CBC-D8FA-298F552B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Tertiary Structure: </a:t>
            </a:r>
            <a:r>
              <a:rPr lang="en-US" sz="2600" dirty="0"/>
              <a:t>folding of the polypeptide chain due to interactions between the side chains (hydrophilic folds out to be near aqueous sol.)</a:t>
            </a:r>
          </a:p>
          <a:p>
            <a:pPr lvl="1"/>
            <a:r>
              <a:rPr lang="en-US" dirty="0"/>
              <a:t>(Ionic bonds, </a:t>
            </a:r>
            <a:r>
              <a:rPr lang="en-US" b="1" dirty="0">
                <a:solidFill>
                  <a:srgbClr val="134F5C"/>
                </a:solidFill>
              </a:rPr>
              <a:t>disulfide bridges</a:t>
            </a:r>
            <a:r>
              <a:rPr lang="en-US" dirty="0"/>
              <a:t>, hydrogen bonds, and </a:t>
            </a:r>
            <a:r>
              <a:rPr lang="en-US" b="1" dirty="0">
                <a:solidFill>
                  <a:srgbClr val="134F5C"/>
                </a:solidFill>
              </a:rPr>
              <a:t>hydrophobic interactions – van der Waals forces</a:t>
            </a:r>
            <a:r>
              <a:rPr lang="en-US" dirty="0"/>
              <a:t>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Quaternary Structure: </a:t>
            </a:r>
            <a:r>
              <a:rPr lang="en-US" sz="2600" dirty="0"/>
              <a:t>protein structure when multiple polypeptides attach to each other (uses same bonds as tertiary)</a:t>
            </a:r>
          </a:p>
        </p:txBody>
      </p:sp>
      <p:pic>
        <p:nvPicPr>
          <p:cNvPr id="5122" name="Picture 2" descr="Protein primary, secondary, tertiary and quaternary structure -  Proteopedia, life in 3D">
            <a:extLst>
              <a:ext uri="{FF2B5EF4-FFF2-40B4-BE49-F238E27FC236}">
                <a16:creationId xmlns:a16="http://schemas.microsoft.com/office/drawing/2014/main" id="{EE10B698-3E88-FC06-4123-9084E10DD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3"/>
          <a:stretch/>
        </p:blipFill>
        <p:spPr bwMode="auto">
          <a:xfrm>
            <a:off x="2696345" y="4257964"/>
            <a:ext cx="6933594" cy="26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7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971"/>
    </mc:Choice>
    <mc:Fallback xmlns="">
      <p:transition spd="slow" advTm="689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65CD-91A2-05D2-FA21-4B2F4F92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At: Tertiary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603B-9EA6-F402-5DFE-5F08575EB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571"/>
            <a:ext cx="5451764" cy="4720670"/>
          </a:xfrm>
        </p:spPr>
        <p:txBody>
          <a:bodyPr>
            <a:normAutofit/>
          </a:bodyPr>
          <a:lstStyle/>
          <a:p>
            <a:r>
              <a:rPr lang="en-US" sz="2600" u="sng" dirty="0"/>
              <a:t>Disulfide bridges: </a:t>
            </a:r>
            <a:r>
              <a:rPr lang="en-US" sz="2600" dirty="0"/>
              <a:t>two sulfhydryl groups bond(-S-S-)</a:t>
            </a:r>
          </a:p>
          <a:p>
            <a:r>
              <a:rPr lang="en-US" sz="2600" u="sng" dirty="0"/>
              <a:t>Hydrophobic interactions:</a:t>
            </a:r>
            <a:r>
              <a:rPr lang="en-US" sz="2600" dirty="0"/>
              <a:t> formed when hydrophobic side groups are folded so tightly that van der Waals forces form</a:t>
            </a:r>
          </a:p>
          <a:p>
            <a:pPr lvl="1"/>
            <a:r>
              <a:rPr lang="en-US" u="sng" dirty="0"/>
              <a:t>Van der Waals </a:t>
            </a:r>
            <a:r>
              <a:rPr lang="en-US" dirty="0"/>
              <a:t>forces are when two atoms are so close to each other that the random movement of electrons around the atoms could result in charged sides, which attracts the two atoms</a:t>
            </a:r>
          </a:p>
          <a:p>
            <a:endParaRPr lang="en-US" sz="2600" dirty="0"/>
          </a:p>
          <a:p>
            <a:endParaRPr lang="en-US" dirty="0"/>
          </a:p>
        </p:txBody>
      </p:sp>
      <p:pic>
        <p:nvPicPr>
          <p:cNvPr id="4098" name="Picture 2" descr="Protein structure: Primary, secondary, tertiary &amp; quatrenary (article) |  Khan Academy">
            <a:extLst>
              <a:ext uri="{FF2B5EF4-FFF2-40B4-BE49-F238E27FC236}">
                <a16:creationId xmlns:a16="http://schemas.microsoft.com/office/drawing/2014/main" id="{7AB00760-C7AF-BCFD-240C-D48255FB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587" y="1265761"/>
            <a:ext cx="6028413" cy="375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an Der Waals Interactions - Chemistry LibreTexts">
            <a:extLst>
              <a:ext uri="{FF2B5EF4-FFF2-40B4-BE49-F238E27FC236}">
                <a16:creationId xmlns:a16="http://schemas.microsoft.com/office/drawing/2014/main" id="{161DFE7A-A727-65D5-3C85-5B230FB71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5018743"/>
            <a:ext cx="57054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6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47"/>
    </mc:Choice>
    <mc:Fallback xmlns="">
      <p:transition spd="slow" advTm="9714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0C93-2D72-FA67-71D2-A3E6FB14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Folding As A Whole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9EA7-C585-6D96-C643-A2DFC63B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How does appearance affect activity? (AAA)</a:t>
            </a:r>
          </a:p>
          <a:p>
            <a:pPr lvl="1"/>
            <a:r>
              <a:rPr lang="en-US" dirty="0"/>
              <a:t>What can a change in primary structure do to the rest of the protein?</a:t>
            </a:r>
          </a:p>
          <a:p>
            <a:r>
              <a:rPr lang="en-US" sz="2600" dirty="0"/>
              <a:t>When secondary structure and tertiary structure bonds are broken due to pH, salt concentration, or temperature, the protein unfolds in a process known as </a:t>
            </a:r>
            <a:r>
              <a:rPr lang="en-US" sz="2600" b="1" dirty="0">
                <a:solidFill>
                  <a:srgbClr val="134F5C"/>
                </a:solidFill>
              </a:rPr>
              <a:t>denaturation</a:t>
            </a:r>
          </a:p>
          <a:p>
            <a:endParaRPr lang="en-US" dirty="0"/>
          </a:p>
        </p:txBody>
      </p:sp>
      <p:pic>
        <p:nvPicPr>
          <p:cNvPr id="3074" name="Picture 2" descr="Protein Structure | BioNinja">
            <a:extLst>
              <a:ext uri="{FF2B5EF4-FFF2-40B4-BE49-F238E27FC236}">
                <a16:creationId xmlns:a16="http://schemas.microsoft.com/office/drawing/2014/main" id="{0E0295DC-ADF7-1379-24AB-670D380DF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48" y="3965835"/>
            <a:ext cx="6762316" cy="289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1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592"/>
    </mc:Choice>
    <mc:Fallback xmlns="">
      <p:transition spd="slow" advTm="9659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1.5</Template>
  <TotalTime>6461</TotalTime>
  <Words>463</Words>
  <Application>Microsoft Office PowerPoint</Application>
  <PresentationFormat>Widescreen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Fredericka the Great</vt:lpstr>
      <vt:lpstr>Kalam</vt:lpstr>
      <vt:lpstr>Kalam Bold</vt:lpstr>
      <vt:lpstr>Office Theme</vt:lpstr>
      <vt:lpstr>FunkyShapesVTI</vt:lpstr>
      <vt:lpstr>AP Bio</vt:lpstr>
      <vt:lpstr>Objectives</vt:lpstr>
      <vt:lpstr>Monomers and Polymers of Proteins (CHON)</vt:lpstr>
      <vt:lpstr>R Side Chains</vt:lpstr>
      <vt:lpstr>Functions of Proteins</vt:lpstr>
      <vt:lpstr>Protein Folding</vt:lpstr>
      <vt:lpstr>Protein Folding Cont.</vt:lpstr>
      <vt:lpstr>A Closer Look At: Tertiary Structure</vt:lpstr>
      <vt:lpstr>Protein Folding As A Whole</vt:lpstr>
      <vt:lpstr>Proteins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7</cp:revision>
  <dcterms:created xsi:type="dcterms:W3CDTF">2025-07-17T01:22:03Z</dcterms:created>
  <dcterms:modified xsi:type="dcterms:W3CDTF">2025-07-21T21:11:07Z</dcterms:modified>
</cp:coreProperties>
</file>