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4" r:id="rId1"/>
  </p:sldMasterIdLst>
  <p:notesMasterIdLst>
    <p:notesMasterId r:id="rId11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4F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86" autoAdjust="0"/>
    <p:restoredTop sz="94660"/>
  </p:normalViewPr>
  <p:slideViewPr>
    <p:cSldViewPr snapToGrid="0">
      <p:cViewPr varScale="1">
        <p:scale>
          <a:sx n="80" d="100"/>
          <a:sy n="80" d="100"/>
        </p:scale>
        <p:origin x="792" y="62"/>
      </p:cViewPr>
      <p:guideLst/>
    </p:cSldViewPr>
  </p:slideViewPr>
  <p:notesTextViewPr>
    <p:cViewPr>
      <p:scale>
        <a:sx n="200" d="100"/>
        <a:sy n="2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92977C-190E-41A6-9545-C28550949597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9A9E5F-8766-4885-AE50-E2F5F5103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8706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Prokaryotic = simple, unicellular, circular singular </a:t>
            </a:r>
            <a:r>
              <a:rPr lang="en-US" dirty="0" err="1"/>
              <a:t>dna</a:t>
            </a:r>
            <a:r>
              <a:rPr lang="en-US" dirty="0"/>
              <a:t>, no organelles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9A9E5F-8766-4885-AE50-E2F5F5103E3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3741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Glycoproteins and lipids for signaling and cell to cell recognition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9A9E5F-8766-4885-AE50-E2F5F5103E3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1372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Channel = for 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9A9E5F-8766-4885-AE50-E2F5F5103E3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1901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Normal, shrunk, lysed - animal</a:t>
            </a:r>
          </a:p>
          <a:p>
            <a:r>
              <a:rPr lang="en-US" dirty="0"/>
              <a:t>Flaccid, plasmolyzed, turgid – plant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9A9E5F-8766-4885-AE50-E2F5F5103E3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3221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6847D-1CF6-46BA-B46B-48BED0604A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 cap="all" spc="1500" baseline="0">
                <a:latin typeface="+mj-lt"/>
                <a:ea typeface="Source Sans Pro SemiBold" panose="020B0603030403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B4F5A5-C931-4A4C-B6B1-EF4C95965B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cap="all" spc="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E4AEC-B6E4-439C-B716-EBE3D4D1D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FF81C-1FCB-4DBA-8044-F1A0FCFD45A6}" type="datetime1">
              <a:rPr lang="en-US" smtClean="0"/>
              <a:t>8/14/2025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8BC18-102E-45BF-8FEA-801E9C59D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8BF5F-B1F8-461F-9B3D-7D50D0242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D6BF779-0B8C-4CC2-9268-9506AD0C5331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48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3A871-D377-4EC0-9ACF-86842F01E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D53202-92A9-45A3-B812-777DB9578B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7196FB0C-3A9D-4892-90C9-21F3459AAD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6938C96-CF0F-4B69-A695-913F11BFC6F0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CA7E6BB-6B60-4BF5-9D3E-A3FE782EF5B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F693EDA-57B3-4AEB-863B-B198C2A5A8E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3A04A96-045F-4B6E-AEEE-11A2FA01B4F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FB357DC-5AD3-44F4-879B-5AD6B18AC36F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2CA47F-83AD-4BE3-AC2F-6C17883F7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092B3-2D87-4CDF-B84B-C46E5F5D31F7}" type="datetime1">
              <a:rPr lang="en-US" smtClean="0"/>
              <a:t>8/14/2025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18A72-3200-4597-A9C5-0D9ECFF3E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0055A-71D4-49B4-8A8F-19AFDB84E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B0E5D27-C447-432F-982D-B60FDD6F34A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537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C59DBB-9256-464D-8A6A-8BDA71541D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25E310-E6CB-4838-8E9B-B288DA5527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BCF412A8-E798-47AD-ABD9-98D76A55D30B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E70160C5-475D-401A-AEE2-2C04E99A1518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7CC7CE9-9C7F-49C2-8609-47BF523390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26FD5F1-978C-45AF-9086-D5DBE1F01681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873AB1C-723A-4FB4-9B23-65BAF507483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1DE5510-5094-4FA4-96E5-AD4841D1C38A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E2202-679F-48B0-B2DD-F6F547112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69E57-47B1-47B0-B526-3153E4B1E729}" type="datetime1">
              <a:rPr lang="en-US" smtClean="0"/>
              <a:t>8/14/2025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BC83D-E4C0-49E1-ADA1-1AF403984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F211E-B2EA-4CDC-9E84-B68983949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FE2F5FD-5D31-4C1D-82F8-93624C7B0A3C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160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88500-1605-41EA-A15F-9B79DF7E4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14AC8-25A5-4D7F-BF23-CB20AA2EC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8997F1B7-1EE7-4EA5-A5A4-866F9A810C9F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5E13483-2FB6-4753-8402-06FDC3498E0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88F0DF22-F640-4002-B783-DF1C6A9473F6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C2787B8-7984-4332-B611-D3D3DE898FE0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AF3646C-B3D7-4F57-8FD2-CD93CEB39214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65FA7DA-93A0-43A4-834C-0F1BB9806A8C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95D22-0146-4DE2-9E78-4C00333D4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7773D-8987-489A-A650-3D6F7D5C7C38}" type="datetime1">
              <a:rPr lang="en-US" smtClean="0"/>
              <a:t>8/14/2025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9717A-A1FE-485D-AFFF-2C7026C71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DB88B-64CF-4100-8F07-D191DD79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04332FF-8349-42A5-B5C8-5EE3825CE25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624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BFE6C-EBF1-47DE-8468-E7125172B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104992-D139-48DC-BCCE-D71EA23CA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A8C5E768-0E62-4DE7-A0AF-93121DA843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402845F-9E8A-41E1-B051-1AAA46C997A2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A45C410-5FD0-4339-A3BC-A865DE4190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7B0B703-8BA8-483C-A433-C44C809687DE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CCFA03D-B879-419B-88B9-F4F3645C8AF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6B0260A-6B2D-4F54-8614-60BC3103E166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AB8F6-0796-47E9-B1D4-760B7CCFC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150C1-1D78-4D80-810D-E9E86F6E88AB}" type="datetime1">
              <a:rPr lang="en-US" smtClean="0"/>
              <a:t>8/14/2025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86FC0-7327-44D9-B689-0AE73FD25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9D265-BFBA-4C93-9B1A-B9483AE6B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64F5FEB-DE92-47DA-8C46-DC088E8960A4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618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637BE-B22F-40EE-94F0-04549BC56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71582-4BAF-4211-AD4A-476ED6EB11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9DCF6B-C800-4345-BAE9-EE9FA65903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E6190A1E-5381-43C4-B058-7758339984D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7E35469-0BEA-4E5E-955F-1AA300A62DE5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8F650BE-565E-4A52-8143-7A87700FC5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86A3F89-AA2A-44E5-915E-C47A069EB68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C57F514-AB27-4489-8D3C-01DD1025DDAD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141169F-1C39-4D04-AF32-D0D14D004B05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087465-759F-4895-8FC6-DD464FB91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9CBD8-1588-4B6B-B74D-87480DDE94C0}" type="datetime1">
              <a:rPr lang="en-US" smtClean="0"/>
              <a:t>8/14/2025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F1AA18-D8A5-44D9-881C-522258ED5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1BA574-A76A-4F4C-8CBD-768278B66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793E083-ADC4-4391-83DD-781529A6611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771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1B666-D6BE-4FA8-9CF1-F15FD58B0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E4B4A-DE64-4563-83CD-C40B1D681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A0314-0202-4E6D-8352-C28376A9C0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B56083-87B4-4603-B6FF-A9EB68E3E6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3708CF-F028-4917-A9CB-59BF5248A2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10" name="Graphic 185">
            <a:extLst>
              <a:ext uri="{FF2B5EF4-FFF2-40B4-BE49-F238E27FC236}">
                <a16:creationId xmlns:a16="http://schemas.microsoft.com/office/drawing/2014/main" id="{81B934BF-E239-47E1-93E9-EA3182162D21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3BBF177-5044-426A-93ED-64BDC84BF184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4270648-77F5-4D28-B691-DA57AA28FD73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086B770-2F70-4B7B-9525-286BBD63AD7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7DDC14D-7AE3-41CD-ADFC-A3601D4F9DF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2181834-8401-4B66-85EE-1CBF57807DA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33C091-3B62-4087-9A97-63BBE28CF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94440-721C-4D75-BD4F-4CFB3D51CDCA}" type="datetime1">
              <a:rPr lang="en-US" smtClean="0"/>
              <a:t>8/14/2025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0710C3-2723-4847-BCAF-96D9FAE50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618B2C-95AC-4438-97FD-07ACF297B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6B0F5A7-6E8A-4BCD-8F1F-233ECD21B26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387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9CF7F-748D-4598-983E-96A2BE269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grpSp>
        <p:nvGrpSpPr>
          <p:cNvPr id="6" name="Graphic 185">
            <a:extLst>
              <a:ext uri="{FF2B5EF4-FFF2-40B4-BE49-F238E27FC236}">
                <a16:creationId xmlns:a16="http://schemas.microsoft.com/office/drawing/2014/main" id="{DFD4D3BE-80D4-4E69-9C76-F0D8517DF690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A0B6E97F-00E1-4372-8978-8BCBDC9026E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C7651B7-7A30-4AFA-A4D7-0B0C5D2DDA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D2FC5CA-556B-4409-B084-34753A1F04E6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E63FB41-EE1F-4889-9096-3A38936330D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DD19F3B-7B3E-4861-8FDA-D0116C96C16E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0A2C46-C908-4010-AAE2-9FA41B145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01A64-483B-4532-94FB-D8F90CB6DEE0}" type="datetime1">
              <a:rPr lang="en-US" smtClean="0"/>
              <a:t>8/14/2025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CF5279-7D37-4D98-9A70-987C84F62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96FAD0-59EF-49AA-BBC6-A0EC184DD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76EB399-18D2-46D5-8757-35FCFF8EA80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061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aphic 185">
            <a:extLst>
              <a:ext uri="{FF2B5EF4-FFF2-40B4-BE49-F238E27FC236}">
                <a16:creationId xmlns:a16="http://schemas.microsoft.com/office/drawing/2014/main" id="{773CCE17-EE0F-40E0-B7AE-CF7677B64709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B0AC6C4E-6EA5-454A-AB84-8B94D8B585EC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4329338-925B-4677-BA6E-4357D37DB54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34C0A08-043F-4818-BA1D-BCC9F811A87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CB185DD-ED0D-4633-8098-95C4A6F177C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AD50526-B611-40B6-BB45-AE82F0EF5992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08C302-4224-4668-8CAC-3267172A0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8FB39-20FB-4E2E-B861-45B709B9C3C5}" type="datetime1">
              <a:rPr lang="en-US" smtClean="0"/>
              <a:t>8/14/2025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C8FC22-AEB6-4BAF-BF93-41A2C757C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2CA88A-5462-4F17-AFA0-52721ADDB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0CCC791-94D7-4BB8-9EDF-423CEA1F6215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718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6AC37-C5B5-462A-BE4A-E55CEBF2A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B007F-32A8-4688-BBEF-4FCB99DF5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F2E2EB-BF8A-44A4-8AE0-BD6C31B1D9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FC9E188F-54C8-4547-9F8C-525712AD7DB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99C4538-3939-47A9-A590-09FF21960653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541CA75-5D05-4996-A26D-CE0C909CD5F7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6305856-26BC-4BCC-BEF3-5E9CED94177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C69651C-AC37-4CD2-8367-19297D7E2389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3E9031B-BA8D-4D9D-9BB3-A16F7A80F85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9840A2-CF60-4C47-B955-E65BC451F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8AC19-8BD6-476C-9770-8884373BCF00}" type="datetime1">
              <a:rPr lang="en-US" smtClean="0"/>
              <a:t>8/14/2025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79DC6E-CC55-47AB-A405-5FB7EE2D1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5D5E7D-EBA7-4DB0-8C78-7EB8A85FA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5B051DE-636E-4B3C-9886-2055CE23E49A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899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1D355-3146-41D1-B7DC-20B8ACE39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D4AAFB-E8F8-4FD1-8C6A-ED2C3FAD50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051AF1-B16F-43B9-95CC-C17B570DEC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C8B77273-9FF7-4B93-8385-AD09A5F86AE5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117A673-3729-4EAD-9E8C-52BEBF74B857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E8DB752-94CD-4A94-BDE3-DD285EB89F3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2F8DDFC-E5CA-4F36-B2BE-BCE49D4F6C9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BB589AE-2F9C-4C83-8DC7-1205CB03752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AC9A2DE-3C9E-4CD0-8C7A-CC5F9F9942E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8C8714-2467-4715-934E-6787C84F7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68C53-8AD1-4F09-9486-FB3406B99CFA}" type="datetime1">
              <a:rPr lang="en-US" smtClean="0"/>
              <a:t>8/14/2025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6F13D6-03EC-4D31-8BB1-9FFDE3633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65D4DD-A2A4-4DF6-9527-E5F12FEB9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D202F3A-9FDE-4E11-B865-FBAEC415F88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444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33F5C3-CD4B-4472-B59A-49D460CB1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72236B-AB2C-4D6F-AE15-700992DA9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0F509-07BE-4446-8772-F44E09936B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BA543EDD-D0D2-447F-B24F-3717AF4B109D}" type="datetime1">
              <a:rPr lang="en-US" smtClean="0"/>
              <a:pPr/>
              <a:t>8/14/2025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B927E-3833-4F85-99B5-56B5F1E540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8CB64-4E98-43DE-B543-7BE5B329DB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F3450C42-9A0B-4425-92C2-70FCF7C457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00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67" r:id="rId6"/>
    <p:sldLayoutId id="2147483763" r:id="rId7"/>
    <p:sldLayoutId id="2147483764" r:id="rId8"/>
    <p:sldLayoutId id="2147483765" r:id="rId9"/>
    <p:sldLayoutId id="2147483766" r:id="rId10"/>
    <p:sldLayoutId id="2147483768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2" name="Rectangle 131">
            <a:extLst>
              <a:ext uri="{FF2B5EF4-FFF2-40B4-BE49-F238E27FC236}">
                <a16:creationId xmlns:a16="http://schemas.microsoft.com/office/drawing/2014/main" id="{FB1D5CC7-31D1-4E22-A813-58A58E0DD1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B567997C-1F1F-4881-B5BA-DD2B0C3E07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56624" y="901769"/>
            <a:ext cx="4970256" cy="3855397"/>
          </a:xfrm>
          <a:prstGeom prst="rect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C970F45A-B7CD-4B32-95EF-849531E69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56624" y="901769"/>
            <a:ext cx="4970256" cy="3855397"/>
          </a:xfrm>
          <a:prstGeom prst="rect">
            <a:avLst/>
          </a:pr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Freeform: Shape 137">
            <a:extLst>
              <a:ext uri="{FF2B5EF4-FFF2-40B4-BE49-F238E27FC236}">
                <a16:creationId xmlns:a16="http://schemas.microsoft.com/office/drawing/2014/main" id="{4F8484A2-9B2C-4822-B096-6718E6CE41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871489" cy="4096327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40" name="Freeform: Shape 139">
            <a:extLst>
              <a:ext uri="{FF2B5EF4-FFF2-40B4-BE49-F238E27FC236}">
                <a16:creationId xmlns:a16="http://schemas.microsoft.com/office/drawing/2014/main" id="{58D39B85-7449-406D-9486-2E01E9362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871489" cy="4096327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42" name="Freeform: Shape 141">
            <a:extLst>
              <a:ext uri="{FF2B5EF4-FFF2-40B4-BE49-F238E27FC236}">
                <a16:creationId xmlns:a16="http://schemas.microsoft.com/office/drawing/2014/main" id="{12638833-5608-4FD5-A4EB-58F1A95D9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396898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44" name="Freeform: Shape 143">
            <a:extLst>
              <a:ext uri="{FF2B5EF4-FFF2-40B4-BE49-F238E27FC236}">
                <a16:creationId xmlns:a16="http://schemas.microsoft.com/office/drawing/2014/main" id="{20896541-5597-4AC1-A368-BD8251506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36633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 useBgFill="1">
        <p:nvSpPr>
          <p:cNvPr id="146" name="Rectangle 145">
            <a:extLst>
              <a:ext uri="{FF2B5EF4-FFF2-40B4-BE49-F238E27FC236}">
                <a16:creationId xmlns:a16="http://schemas.microsoft.com/office/drawing/2014/main" id="{525295DF-CC03-4EFE-BCB0-908091ACCB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49229" y="798986"/>
            <a:ext cx="4970256" cy="3855397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44968" y="982020"/>
            <a:ext cx="4108560" cy="1641107"/>
          </a:xfrm>
        </p:spPr>
        <p:txBody>
          <a:bodyPr>
            <a:normAutofit/>
          </a:bodyPr>
          <a:lstStyle/>
          <a:p>
            <a:r>
              <a:rPr lang="en-US" sz="7200" spc="300">
                <a:solidFill>
                  <a:srgbClr val="CC4125"/>
                </a:solidFill>
                <a:latin typeface="Fredericka the Great" panose="02000000000000000000" pitchFamily="2" charset="0"/>
                <a:ea typeface="Source Sans Pro SemiBold"/>
                <a:cs typeface="Kalam" panose="02000000000000000000" pitchFamily="2" charset="0"/>
              </a:rPr>
              <a:t>AP Bio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69427" y="2829467"/>
            <a:ext cx="4184101" cy="1478337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sz="5200" b="1" dirty="0">
                <a:solidFill>
                  <a:srgbClr val="134F5C"/>
                </a:solidFill>
                <a:latin typeface="Kalam"/>
                <a:ea typeface="Cambria"/>
                <a:cs typeface="Kalam" panose="02000000000000000000" pitchFamily="2" charset="0"/>
              </a:rPr>
              <a:t>Unit 2:</a:t>
            </a:r>
          </a:p>
          <a:p>
            <a:r>
              <a:rPr lang="en-US" sz="2800" b="1" dirty="0">
                <a:solidFill>
                  <a:srgbClr val="134F5C"/>
                </a:solidFill>
                <a:latin typeface="Kalam"/>
                <a:ea typeface="Cambria"/>
                <a:cs typeface="Kalam" panose="02000000000000000000" pitchFamily="2" charset="0"/>
              </a:rPr>
              <a:t> Cell Structure and Function</a:t>
            </a:r>
          </a:p>
        </p:txBody>
      </p:sp>
      <p:sp>
        <p:nvSpPr>
          <p:cNvPr id="148" name="Oval 147">
            <a:extLst>
              <a:ext uri="{FF2B5EF4-FFF2-40B4-BE49-F238E27FC236}">
                <a16:creationId xmlns:a16="http://schemas.microsoft.com/office/drawing/2014/main" id="{BEF0CF7B-B7C5-4388-80C3-83B1D2759D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66115" y="3453761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0" name="Oval 149">
            <a:extLst>
              <a:ext uri="{FF2B5EF4-FFF2-40B4-BE49-F238E27FC236}">
                <a16:creationId xmlns:a16="http://schemas.microsoft.com/office/drawing/2014/main" id="{1E46289A-A61F-440B-9FDE-5ECDF9DD7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66115" y="3453761"/>
            <a:ext cx="319941" cy="319941"/>
          </a:xfrm>
          <a:prstGeom prst="ellipse">
            <a:avLst/>
          </a:pr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 descr="Green patterned leaves">
            <a:extLst>
              <a:ext uri="{FF2B5EF4-FFF2-40B4-BE49-F238E27FC236}">
                <a16:creationId xmlns:a16="http://schemas.microsoft.com/office/drawing/2014/main" id="{579015B8-6A8B-8D77-BAE8-CD8691CF4A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158" r="1" b="15675"/>
          <a:stretch/>
        </p:blipFill>
        <p:spPr>
          <a:xfrm>
            <a:off x="6942470" y="1796562"/>
            <a:ext cx="4943409" cy="2170137"/>
          </a:xfrm>
          <a:prstGeom prst="rect">
            <a:avLst/>
          </a:prstGeom>
        </p:spPr>
      </p:pic>
      <p:sp>
        <p:nvSpPr>
          <p:cNvPr id="152" name="Graphic 212">
            <a:extLst>
              <a:ext uri="{FF2B5EF4-FFF2-40B4-BE49-F238E27FC236}">
                <a16:creationId xmlns:a16="http://schemas.microsoft.com/office/drawing/2014/main" id="{DD8EBB1F-14FA-4F51-A5D2-56C3EFB370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68714" y="982020"/>
            <a:ext cx="622472" cy="622472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54" name="Graphic 212">
            <a:extLst>
              <a:ext uri="{FF2B5EF4-FFF2-40B4-BE49-F238E27FC236}">
                <a16:creationId xmlns:a16="http://schemas.microsoft.com/office/drawing/2014/main" id="{808A01CC-0F77-401A-8A7C-C9811B109C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68714" y="982020"/>
            <a:ext cx="622472" cy="622472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56" name="Freeform: Shape 155">
            <a:extLst>
              <a:ext uri="{FF2B5EF4-FFF2-40B4-BE49-F238E27FC236}">
                <a16:creationId xmlns:a16="http://schemas.microsoft.com/office/drawing/2014/main" id="{6D1BD83D-C3F0-438D-A050-E5C5E0AE9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983019" y="4738591"/>
            <a:ext cx="2208981" cy="2119409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8" name="Freeform: Shape 157">
            <a:extLst>
              <a:ext uri="{FF2B5EF4-FFF2-40B4-BE49-F238E27FC236}">
                <a16:creationId xmlns:a16="http://schemas.microsoft.com/office/drawing/2014/main" id="{54AFCA83-2AFA-4A6A-B027-FD819DB0E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983019" y="4738591"/>
            <a:ext cx="2208981" cy="2119409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60" name="Graphic 185">
            <a:extLst>
              <a:ext uri="{FF2B5EF4-FFF2-40B4-BE49-F238E27FC236}">
                <a16:creationId xmlns:a16="http://schemas.microsoft.com/office/drawing/2014/main" id="{071E3174-0472-4CE6-861A-9A6178A628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343487" y="5662437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A4B388F6-08B6-454A-B322-B8DDFF18E4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18166392-5CEC-45E1-8E52-4BF9B33490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881E81D8-F936-48FA-8C92-771BA9ECA4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992716ED-E84A-43FF-90B5-11CA9E49C2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1E37CAB5-46A7-4FF2-8FA0-1152E9F708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5" name="Picture 4" descr="A black background with blue and red letters&#10;&#10;AI-generated content may be incorrect.">
            <a:extLst>
              <a:ext uri="{FF2B5EF4-FFF2-40B4-BE49-F238E27FC236}">
                <a16:creationId xmlns:a16="http://schemas.microsoft.com/office/drawing/2014/main" id="{5B9FD995-AFA0-48A2-AE37-D700CE3C23B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4677" y="4307804"/>
            <a:ext cx="3708549" cy="1244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033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527"/>
    </mc:Choice>
    <mc:Fallback xmlns="">
      <p:transition spd="slow" advTm="752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7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6" name="Rectangle 225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Freeform: Shape 227">
            <a:extLst>
              <a:ext uri="{FF2B5EF4-FFF2-40B4-BE49-F238E27FC236}">
                <a16:creationId xmlns:a16="http://schemas.microsoft.com/office/drawing/2014/main" id="{3C1D1FA3-6212-4B97-9B1E-C7F81247C2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2"/>
            <a:ext cx="2232251" cy="2361890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30" name="Freeform: Shape 229">
            <a:extLst>
              <a:ext uri="{FF2B5EF4-FFF2-40B4-BE49-F238E27FC236}">
                <a16:creationId xmlns:a16="http://schemas.microsoft.com/office/drawing/2014/main" id="{11C51958-04D4-4687-95A2-95DCDCF474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2"/>
            <a:ext cx="2232251" cy="2361890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32" name="Freeform: Shape 231">
            <a:extLst>
              <a:ext uri="{FF2B5EF4-FFF2-40B4-BE49-F238E27FC236}">
                <a16:creationId xmlns:a16="http://schemas.microsoft.com/office/drawing/2014/main" id="{79AFCB35-9C04-4524-A0B1-57FF6865D0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92656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34" name="Freeform: Shape 233">
            <a:extLst>
              <a:ext uri="{FF2B5EF4-FFF2-40B4-BE49-F238E27FC236}">
                <a16:creationId xmlns:a16="http://schemas.microsoft.com/office/drawing/2014/main" id="{D11AD2AD-0BA0-4DD3-8EEA-84686A0E71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2391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6912AC-1AD1-700E-780D-5264AAA71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9427" y="732391"/>
            <a:ext cx="5524134" cy="1314996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b="1" dirty="0">
                <a:latin typeface="Kalam"/>
                <a:ea typeface="Source Sans Pro"/>
                <a:cs typeface="Kalam" panose="02000000000000000000" pitchFamily="2" charset="0"/>
              </a:rPr>
              <a:t>Unit 2: What You Need To Know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143C236-7B8E-CB23-BDB7-AEC650E5AD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0352" y="1867119"/>
            <a:ext cx="5682285" cy="4044463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endParaRPr lang="en-US" sz="22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2400" dirty="0">
                <a:latin typeface="Cambria"/>
                <a:ea typeface="Cambria"/>
              </a:rPr>
              <a:t>Prokaryotic vs. Eukaryotic cells</a:t>
            </a:r>
          </a:p>
          <a:p>
            <a:r>
              <a:rPr lang="en-US" sz="2400" dirty="0">
                <a:latin typeface="Cambria"/>
                <a:ea typeface="Cambria"/>
              </a:rPr>
              <a:t>Cell organelles</a:t>
            </a:r>
          </a:p>
          <a:p>
            <a:r>
              <a:rPr lang="en-US" sz="2400" dirty="0">
                <a:latin typeface="Cambria"/>
                <a:ea typeface="Cambria"/>
              </a:rPr>
              <a:t>Cell size</a:t>
            </a:r>
          </a:p>
          <a:p>
            <a:r>
              <a:rPr lang="en-US" sz="2400" dirty="0">
                <a:latin typeface="Cambria"/>
                <a:ea typeface="Cambria"/>
              </a:rPr>
              <a:t>Plasma membrane structure</a:t>
            </a:r>
          </a:p>
          <a:p>
            <a:r>
              <a:rPr lang="en-US" sz="2400" dirty="0">
                <a:latin typeface="Cambria"/>
                <a:ea typeface="Cambria"/>
              </a:rPr>
              <a:t>Passive transport</a:t>
            </a:r>
          </a:p>
          <a:p>
            <a:r>
              <a:rPr lang="en-US" sz="2400" dirty="0">
                <a:latin typeface="Cambria"/>
                <a:ea typeface="Cambria"/>
              </a:rPr>
              <a:t>Active transport</a:t>
            </a:r>
          </a:p>
          <a:p>
            <a:r>
              <a:rPr lang="en-US" sz="2400" dirty="0">
                <a:latin typeface="Cambria"/>
                <a:ea typeface="Cambria"/>
              </a:rPr>
              <a:t>Osmosis</a:t>
            </a:r>
          </a:p>
          <a:p>
            <a:r>
              <a:rPr lang="en-US" sz="2400" dirty="0">
                <a:latin typeface="Cambria"/>
                <a:ea typeface="Cambria"/>
              </a:rPr>
              <a:t>Water and solute potential equations</a:t>
            </a:r>
          </a:p>
          <a:p>
            <a:r>
              <a:rPr lang="en-US" sz="2400" dirty="0">
                <a:latin typeface="Cambria"/>
                <a:ea typeface="Cambria"/>
              </a:rPr>
              <a:t>Compartmentalization</a:t>
            </a:r>
          </a:p>
        </p:txBody>
      </p:sp>
      <p:grpSp>
        <p:nvGrpSpPr>
          <p:cNvPr id="236" name="Graphic 185">
            <a:extLst>
              <a:ext uri="{FF2B5EF4-FFF2-40B4-BE49-F238E27FC236}">
                <a16:creationId xmlns:a16="http://schemas.microsoft.com/office/drawing/2014/main" id="{0C156BF8-7FF7-440F-BE2B-417DFFE8BF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237" name="Freeform: Shape 236">
              <a:extLst>
                <a:ext uri="{FF2B5EF4-FFF2-40B4-BE49-F238E27FC236}">
                  <a16:creationId xmlns:a16="http://schemas.microsoft.com/office/drawing/2014/main" id="{B7067280-C3E7-4DF6-A345-B9FEF6EF8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8" name="Freeform: Shape 237">
              <a:extLst>
                <a:ext uri="{FF2B5EF4-FFF2-40B4-BE49-F238E27FC236}">
                  <a16:creationId xmlns:a16="http://schemas.microsoft.com/office/drawing/2014/main" id="{A78365A8-666B-4417-9D3C-554E6E6B2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9" name="Freeform: Shape 238">
              <a:extLst>
                <a:ext uri="{FF2B5EF4-FFF2-40B4-BE49-F238E27FC236}">
                  <a16:creationId xmlns:a16="http://schemas.microsoft.com/office/drawing/2014/main" id="{E71CAAFA-0A31-4308-AB9F-B1C84ABDF9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0" name="Freeform: Shape 239">
              <a:extLst>
                <a:ext uri="{FF2B5EF4-FFF2-40B4-BE49-F238E27FC236}">
                  <a16:creationId xmlns:a16="http://schemas.microsoft.com/office/drawing/2014/main" id="{96AB1D25-144D-4BB4-A45C-60B8A094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1" name="Freeform: Shape 240">
              <a:extLst>
                <a:ext uri="{FF2B5EF4-FFF2-40B4-BE49-F238E27FC236}">
                  <a16:creationId xmlns:a16="http://schemas.microsoft.com/office/drawing/2014/main" id="{069F0FB4-779A-48FC-AC33-784F177C92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61BA7542-AE2F-26A5-E212-6B2A4F8EF1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060"/>
          <a:stretch/>
        </p:blipFill>
        <p:spPr>
          <a:xfrm>
            <a:off x="9424682" y="431545"/>
            <a:ext cx="2232251" cy="609736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8E7BD5E-7955-1AC3-94ED-084DF8E4A2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39735"/>
            <a:ext cx="2975748" cy="6125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679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9399"/>
    </mc:Choice>
    <mc:Fallback xmlns="">
      <p:transition spd="slow" advTm="69399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C0E7F-8B91-F343-9825-56115BA0B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Cell Organelles (2.1)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E66879-A1E9-F331-099F-288E6066C0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All cells have: a membrane, genetic information (DNA), ribosomes, and an interior fluid</a:t>
            </a:r>
          </a:p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Prokaryotic</a:t>
            </a:r>
            <a:r>
              <a:rPr lang="en-US" dirty="0"/>
              <a:t> vs.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Eukaryotic</a:t>
            </a:r>
            <a:r>
              <a:rPr lang="en-US" dirty="0"/>
              <a:t> cells</a:t>
            </a:r>
          </a:p>
          <a:p>
            <a:endParaRPr lang="en-US" sz="2600" dirty="0"/>
          </a:p>
        </p:txBody>
      </p:sp>
      <p:pic>
        <p:nvPicPr>
          <p:cNvPr id="4" name="Picture 2" descr="Prokaryotes vs Eukaryotes: What Are the Key Differences? | Technology  Networks">
            <a:extLst>
              <a:ext uri="{FF2B5EF4-FFF2-40B4-BE49-F238E27FC236}">
                <a16:creationId xmlns:a16="http://schemas.microsoft.com/office/drawing/2014/main" id="{B9FC484B-09B1-3D29-DA1B-FCE772F914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0902" y="2330112"/>
            <a:ext cx="5201098" cy="2925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DBCA906-40F7-2ECC-9176-84F092116915}"/>
              </a:ext>
            </a:extLst>
          </p:cNvPr>
          <p:cNvSpPr txBox="1">
            <a:spLocks/>
          </p:cNvSpPr>
          <p:nvPr/>
        </p:nvSpPr>
        <p:spPr>
          <a:xfrm>
            <a:off x="838200" y="3271803"/>
            <a:ext cx="601126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Organelles:</a:t>
            </a:r>
          </a:p>
          <a:p>
            <a:pPr lvl="1"/>
            <a:r>
              <a:rPr lang="en-US" sz="2200" b="1" dirty="0">
                <a:solidFill>
                  <a:schemeClr val="accent2">
                    <a:lumMod val="50000"/>
                  </a:schemeClr>
                </a:solidFill>
              </a:rPr>
              <a:t>Nucleus</a:t>
            </a:r>
            <a:r>
              <a:rPr lang="en-US" sz="2200" dirty="0"/>
              <a:t> – storage for genetic information (nuclear envelope, chromatin, nuclear pores)</a:t>
            </a:r>
          </a:p>
          <a:p>
            <a:pPr lvl="1"/>
            <a:r>
              <a:rPr lang="en-US" sz="2200" b="1" dirty="0">
                <a:solidFill>
                  <a:schemeClr val="accent2">
                    <a:lumMod val="50000"/>
                  </a:schemeClr>
                </a:solidFill>
              </a:rPr>
              <a:t>Ribosomes</a:t>
            </a:r>
            <a:r>
              <a:rPr lang="en-US" sz="2200" dirty="0"/>
              <a:t> – make proteins (free or bound)</a:t>
            </a:r>
          </a:p>
          <a:p>
            <a:pPr lvl="1"/>
            <a:r>
              <a:rPr lang="en-US" sz="2200" b="1" dirty="0">
                <a:solidFill>
                  <a:schemeClr val="accent2">
                    <a:lumMod val="50000"/>
                  </a:schemeClr>
                </a:solidFill>
              </a:rPr>
              <a:t>Endoplasmic reticulum </a:t>
            </a:r>
            <a:r>
              <a:rPr lang="en-US" sz="2200" dirty="0"/>
              <a:t>– production center of membranes and sacs near the nucleus (</a:t>
            </a:r>
            <a:r>
              <a:rPr lang="en-US" sz="2200" b="1" dirty="0">
                <a:solidFill>
                  <a:schemeClr val="accent2">
                    <a:lumMod val="50000"/>
                  </a:schemeClr>
                </a:solidFill>
              </a:rPr>
              <a:t>smooth</a:t>
            </a:r>
            <a:r>
              <a:rPr lang="en-US" sz="2200" dirty="0"/>
              <a:t> vs. </a:t>
            </a:r>
            <a:r>
              <a:rPr lang="en-US" sz="2200" b="1" dirty="0">
                <a:solidFill>
                  <a:schemeClr val="accent2">
                    <a:lumMod val="50000"/>
                  </a:schemeClr>
                </a:solidFill>
              </a:rPr>
              <a:t>rough</a:t>
            </a:r>
            <a:r>
              <a:rPr lang="en-US" sz="2200" dirty="0"/>
              <a:t> endoplasmic reticulum)</a:t>
            </a:r>
          </a:p>
          <a:p>
            <a:pPr lvl="1"/>
            <a:endParaRPr lang="en-US" sz="2200" dirty="0"/>
          </a:p>
          <a:p>
            <a:endParaRPr lang="en-US" sz="2600" dirty="0"/>
          </a:p>
        </p:txBody>
      </p:sp>
      <p:pic>
        <p:nvPicPr>
          <p:cNvPr id="6" name="Picture 2" descr="Molecular Expressions Cell Biology: The Cell Nucleus">
            <a:extLst>
              <a:ext uri="{FF2B5EF4-FFF2-40B4-BE49-F238E27FC236}">
                <a16:creationId xmlns:a16="http://schemas.microsoft.com/office/drawing/2014/main" id="{8D94C2DF-5D4E-B39E-19AD-42C410D0E1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9460" y="4786709"/>
            <a:ext cx="2557188" cy="1894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What are the functions of the rough and smooth endoplasmic reticulum? -  Quora">
            <a:extLst>
              <a:ext uri="{FF2B5EF4-FFF2-40B4-BE49-F238E27FC236}">
                <a16:creationId xmlns:a16="http://schemas.microsoft.com/office/drawing/2014/main" id="{42030D3D-BC91-8E15-1A1F-3A4A658C2F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1291" y="4969951"/>
            <a:ext cx="2580827" cy="1850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5057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0013"/>
    </mc:Choice>
    <mc:Fallback xmlns="">
      <p:transition spd="slow" advTm="220013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C0E7F-8B91-F343-9825-56115BA0B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Cell Organelles Cont. (2.1)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E66879-A1E9-F331-099F-288E6066C0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178" y="1655177"/>
            <a:ext cx="7323306" cy="503237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Organelles Continued:</a:t>
            </a:r>
          </a:p>
          <a:p>
            <a:pPr lvl="1"/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Golgi Apparatus </a:t>
            </a:r>
            <a:r>
              <a:rPr lang="en-US" dirty="0"/>
              <a:t>– modifying, packing, and shipping machine of the cell</a:t>
            </a:r>
          </a:p>
          <a:p>
            <a:pPr lvl="1"/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Mitochondria</a:t>
            </a:r>
            <a:r>
              <a:rPr lang="en-US" dirty="0"/>
              <a:t> – energy making machines (double membrane,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matrix</a:t>
            </a:r>
            <a:r>
              <a:rPr lang="en-US" dirty="0"/>
              <a:t>,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cristae</a:t>
            </a:r>
            <a:r>
              <a:rPr lang="en-US" dirty="0"/>
              <a:t>)</a:t>
            </a:r>
          </a:p>
          <a:p>
            <a:pPr lvl="1"/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Chloroplasts</a:t>
            </a:r>
            <a:r>
              <a:rPr lang="en-US" dirty="0"/>
              <a:t> – energy storing machines (double membrane,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stroma</a:t>
            </a:r>
            <a:r>
              <a:rPr lang="en-US" dirty="0"/>
              <a:t>,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thylakoids</a:t>
            </a:r>
            <a:r>
              <a:rPr lang="en-US" dirty="0"/>
              <a:t>,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grana</a:t>
            </a:r>
            <a:r>
              <a:rPr lang="en-US" dirty="0"/>
              <a:t>)</a:t>
            </a:r>
          </a:p>
          <a:p>
            <a:pPr lvl="1"/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Lysosomes</a:t>
            </a:r>
            <a:r>
              <a:rPr lang="en-US" dirty="0"/>
              <a:t> – acid death sacs of digestion </a:t>
            </a:r>
          </a:p>
          <a:p>
            <a:pPr lvl="1"/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Vacuoles</a:t>
            </a:r>
            <a:r>
              <a:rPr lang="en-US" dirty="0"/>
              <a:t> – large vesicles which are used for storage (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large central vacuole</a:t>
            </a:r>
            <a:r>
              <a:rPr lang="en-US" dirty="0"/>
              <a:t>)</a:t>
            </a:r>
          </a:p>
          <a:p>
            <a:pPr lvl="1"/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Cytoskeleton</a:t>
            </a:r>
            <a:r>
              <a:rPr lang="en-US" dirty="0"/>
              <a:t> – fibers and proteins which provide structural support and motility</a:t>
            </a:r>
          </a:p>
          <a:p>
            <a:pPr lvl="1"/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Cell Wall </a:t>
            </a:r>
            <a:r>
              <a:rPr lang="en-US" dirty="0"/>
              <a:t>– protection and structural support (only plants)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F3E011-08C9-953E-CF01-B4A0F701D3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6411" y="4129178"/>
            <a:ext cx="2655283" cy="2558374"/>
          </a:xfrm>
          <a:prstGeom prst="rect">
            <a:avLst/>
          </a:prstGeom>
        </p:spPr>
      </p:pic>
      <p:pic>
        <p:nvPicPr>
          <p:cNvPr id="5" name="Picture 2" descr="Vacuole – Definition, Structure, &amp; Functions with Diagram">
            <a:extLst>
              <a:ext uri="{FF2B5EF4-FFF2-40B4-BE49-F238E27FC236}">
                <a16:creationId xmlns:a16="http://schemas.microsoft.com/office/drawing/2014/main" id="{535CFC53-3B5A-DD63-C8D8-D058D9E8EC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6862" y="4171365"/>
            <a:ext cx="2360157" cy="2646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Mitochondria Structure and Function with Diagram">
            <a:extLst>
              <a:ext uri="{FF2B5EF4-FFF2-40B4-BE49-F238E27FC236}">
                <a16:creationId xmlns:a16="http://schemas.microsoft.com/office/drawing/2014/main" id="{1F93D3ED-F636-D227-770F-283A8D5300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0796" y="1312624"/>
            <a:ext cx="2866082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hloroplast | CK-12 Foundation">
            <a:extLst>
              <a:ext uri="{FF2B5EF4-FFF2-40B4-BE49-F238E27FC236}">
                <a16:creationId xmlns:a16="http://schemas.microsoft.com/office/drawing/2014/main" id="{F39DCFE0-1FB9-E494-A080-A28A60A70E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9642" y="2681835"/>
            <a:ext cx="2892357" cy="1507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412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9610"/>
    </mc:Choice>
    <mc:Fallback xmlns="">
      <p:transition spd="slow" advTm="17961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4DE0C-591D-65F6-E600-B1301107C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Cell Size (2.2)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D0C070-F40D-DDCD-ED95-6A5F917204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Surface area to volume (S.A. to V.) ratio </a:t>
            </a:r>
            <a:r>
              <a:rPr lang="en-US" dirty="0"/>
              <a:t>– divide surface area by volume to find the amount of surface area per unit of volume</a:t>
            </a:r>
          </a:p>
          <a:p>
            <a:r>
              <a:rPr lang="en-US" dirty="0"/>
              <a:t>Smaller objects have a higher S.A. to V. ratio</a:t>
            </a:r>
          </a:p>
          <a:p>
            <a:r>
              <a:rPr lang="en-US" dirty="0"/>
              <a:t>For cells to exchange enough resources and energy with the environment = large surface area needed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2" descr="2.2.1 Surface Area: Volume Ratio &amp; Transport | OCR Gateway GCSE Biology:  Combined Science Revision Notes 2018 | Save My Exams">
            <a:extLst>
              <a:ext uri="{FF2B5EF4-FFF2-40B4-BE49-F238E27FC236}">
                <a16:creationId xmlns:a16="http://schemas.microsoft.com/office/drawing/2014/main" id="{89ADDEB7-EDD9-7EF6-F00C-DA62CC0BAB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9011" y="3742997"/>
            <a:ext cx="4895170" cy="2977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7C5F298-18F1-7DAF-06F9-0E57C23B9A1D}"/>
              </a:ext>
            </a:extLst>
          </p:cNvPr>
          <p:cNvSpPr txBox="1">
            <a:spLocks/>
          </p:cNvSpPr>
          <p:nvPr/>
        </p:nvSpPr>
        <p:spPr>
          <a:xfrm>
            <a:off x="838199" y="4136231"/>
            <a:ext cx="673263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But large cells need more resources and don’t have as good of an S.A. to V. ratio</a:t>
            </a:r>
          </a:p>
          <a:p>
            <a:r>
              <a:rPr lang="en-US" dirty="0"/>
              <a:t>So, small cells get the best exchange of resources for their size (they have a larger ratio)</a:t>
            </a:r>
          </a:p>
          <a:p>
            <a:r>
              <a:rPr lang="en-US" dirty="0"/>
              <a:t>Even more S.A. through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membrane folds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60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1203"/>
    </mc:Choice>
    <mc:Fallback xmlns="">
      <p:transition spd="slow" advTm="171203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E5E40-2B03-CD53-4AFB-AC41F7599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The Plasma Membrane (2.3,2.4)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91B13-EC1F-6A61-DEAC-FF97BF7B02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0154"/>
            <a:ext cx="10515600" cy="4351338"/>
          </a:xfrm>
        </p:spPr>
        <p:txBody>
          <a:bodyPr/>
          <a:lstStyle/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Phospholipids</a:t>
            </a:r>
            <a:r>
              <a:rPr lang="en-US" dirty="0"/>
              <a:t> – phosphate head + 2 fatty acid tails (hydrophobic section + hydrophilic section)</a:t>
            </a:r>
          </a:p>
          <a:p>
            <a:r>
              <a:rPr lang="en-US" dirty="0"/>
              <a:t>Arranged in a bilayer along with other proteins = plasma membrane (also known as the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fluid mosaic model</a:t>
            </a:r>
            <a:r>
              <a:rPr lang="en-US" dirty="0"/>
              <a:t>)</a:t>
            </a:r>
          </a:p>
        </p:txBody>
      </p:sp>
      <p:pic>
        <p:nvPicPr>
          <p:cNvPr id="3074" name="Picture 2" descr="Schaubild „1.3 diagram of fluid mosaic model“ | Quizlet">
            <a:extLst>
              <a:ext uri="{FF2B5EF4-FFF2-40B4-BE49-F238E27FC236}">
                <a16:creationId xmlns:a16="http://schemas.microsoft.com/office/drawing/2014/main" id="{9C12B891-AFC9-2266-7161-50F9AA8DAB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9457" y="3321739"/>
            <a:ext cx="5604387" cy="340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281FB62-725A-D9DC-F5A6-95DE44D344B5}"/>
              </a:ext>
            </a:extLst>
          </p:cNvPr>
          <p:cNvSpPr txBox="1">
            <a:spLocks/>
          </p:cNvSpPr>
          <p:nvPr/>
        </p:nvSpPr>
        <p:spPr>
          <a:xfrm>
            <a:off x="838200" y="3452273"/>
            <a:ext cx="571991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Along with phospholipids, contains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integral</a:t>
            </a:r>
            <a:r>
              <a:rPr lang="en-US" dirty="0"/>
              <a:t> and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peripheral</a:t>
            </a:r>
            <a:r>
              <a:rPr lang="en-US" dirty="0"/>
              <a:t> proteins,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glycolipids</a:t>
            </a:r>
            <a:r>
              <a:rPr lang="en-US" dirty="0"/>
              <a:t> and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glycoproteins</a:t>
            </a:r>
            <a:r>
              <a:rPr lang="en-US" dirty="0"/>
              <a:t>, and steroids like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cholesterol</a:t>
            </a:r>
          </a:p>
          <a:p>
            <a:r>
              <a:rPr lang="en-US" dirty="0"/>
              <a:t>It has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selective permeability </a:t>
            </a:r>
            <a:r>
              <a:rPr lang="en-US" dirty="0"/>
              <a:t>due to its structure (some stuff can go through, and some can’t)</a:t>
            </a:r>
          </a:p>
        </p:txBody>
      </p:sp>
    </p:spTree>
    <p:extLst>
      <p:ext uri="{BB962C8B-B14F-4D97-AF65-F5344CB8AC3E}">
        <p14:creationId xmlns:p14="http://schemas.microsoft.com/office/powerpoint/2010/main" val="1393180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8394"/>
    </mc:Choice>
    <mc:Fallback xmlns="">
      <p:transition spd="slow" advTm="168394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E5E40-2B03-CD53-4AFB-AC41F7599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Passive vs. Active Transport (2.5,2.6,2.8)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91B13-EC1F-6A61-DEAC-FF97BF7B02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558131"/>
            <a:ext cx="12192000" cy="5422772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Passive transport </a:t>
            </a:r>
            <a:r>
              <a:rPr lang="en-US" dirty="0"/>
              <a:t>– movement of solutes across the membrane with the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concentration gradient </a:t>
            </a:r>
            <a:r>
              <a:rPr lang="en-US" dirty="0"/>
              <a:t>(high -&gt; low)</a:t>
            </a:r>
          </a:p>
          <a:p>
            <a:pPr lvl="1"/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Simple diffusion </a:t>
            </a:r>
            <a:r>
              <a:rPr lang="en-US" dirty="0"/>
              <a:t>– small nonpolar molecules and small uncharged polar molecules (pass through by themselves)</a:t>
            </a:r>
          </a:p>
          <a:p>
            <a:pPr lvl="1"/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Facilitated diffusion </a:t>
            </a:r>
            <a:r>
              <a:rPr lang="en-US" dirty="0"/>
              <a:t>– large polar molecules and ions through membrane proteins (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channel</a:t>
            </a:r>
            <a:r>
              <a:rPr lang="en-US" dirty="0"/>
              <a:t> and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carrier</a:t>
            </a:r>
            <a:r>
              <a:rPr lang="en-US" dirty="0"/>
              <a:t> proteins)</a:t>
            </a:r>
          </a:p>
        </p:txBody>
      </p:sp>
      <p:pic>
        <p:nvPicPr>
          <p:cNvPr id="4098" name="Picture 2" descr="Active and Passive Transport – Similarities and Differences">
            <a:extLst>
              <a:ext uri="{FF2B5EF4-FFF2-40B4-BE49-F238E27FC236}">
                <a16:creationId xmlns:a16="http://schemas.microsoft.com/office/drawing/2014/main" id="{F4C06DCA-FF15-B6F5-14C6-5C98599D57E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664" b="6657"/>
          <a:stretch/>
        </p:blipFill>
        <p:spPr bwMode="auto">
          <a:xfrm>
            <a:off x="6826400" y="3745563"/>
            <a:ext cx="5365600" cy="2894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682FE48-C297-CBB5-0187-B04E379E5136}"/>
              </a:ext>
            </a:extLst>
          </p:cNvPr>
          <p:cNvSpPr txBox="1">
            <a:spLocks/>
          </p:cNvSpPr>
          <p:nvPr/>
        </p:nvSpPr>
        <p:spPr>
          <a:xfrm>
            <a:off x="0" y="3889643"/>
            <a:ext cx="7344697" cy="54227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Active transport </a:t>
            </a:r>
            <a:r>
              <a:rPr lang="en-US" dirty="0"/>
              <a:t>– movement of solutes across the membrane against the concentration gradient using ATP (low -&gt; high)</a:t>
            </a:r>
          </a:p>
          <a:p>
            <a:pPr lvl="1"/>
            <a:r>
              <a:rPr lang="en-US" dirty="0"/>
              <a:t>Can use membrane proteins</a:t>
            </a:r>
          </a:p>
          <a:p>
            <a:pPr lvl="1"/>
            <a:r>
              <a:rPr lang="en-US" dirty="0"/>
              <a:t>For large amount: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endocytosis</a:t>
            </a:r>
            <a:r>
              <a:rPr lang="en-US" dirty="0"/>
              <a:t> (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phagocytosis</a:t>
            </a:r>
            <a:r>
              <a:rPr lang="en-US" dirty="0"/>
              <a:t>,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pinocytosis</a:t>
            </a:r>
            <a:r>
              <a:rPr lang="en-US" dirty="0"/>
              <a:t>,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receptor-mediated</a:t>
            </a:r>
            <a:r>
              <a:rPr lang="en-US" dirty="0"/>
              <a:t> endocytosis) and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exocytosis</a:t>
            </a:r>
            <a:r>
              <a:rPr lang="en-US" dirty="0"/>
              <a:t> – uses folds of the membrane</a:t>
            </a:r>
          </a:p>
        </p:txBody>
      </p:sp>
    </p:spTree>
    <p:extLst>
      <p:ext uri="{BB962C8B-B14F-4D97-AF65-F5344CB8AC3E}">
        <p14:creationId xmlns:p14="http://schemas.microsoft.com/office/powerpoint/2010/main" val="2714092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7340"/>
    </mc:Choice>
    <mc:Fallback xmlns="">
      <p:transition spd="slow" advTm="22734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E5E40-2B03-CD53-4AFB-AC41F7599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Osmosis (2.7)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91B13-EC1F-6A61-DEAC-FF97BF7B02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8451"/>
            <a:ext cx="10515600" cy="4351338"/>
          </a:xfrm>
        </p:spPr>
        <p:txBody>
          <a:bodyPr/>
          <a:lstStyle/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Osmosis</a:t>
            </a:r>
            <a:r>
              <a:rPr lang="en-US" dirty="0"/>
              <a:t> – diffusion of water (through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aquaporins</a:t>
            </a:r>
            <a:r>
              <a:rPr lang="en-US" dirty="0"/>
              <a:t>)</a:t>
            </a:r>
          </a:p>
          <a:p>
            <a:r>
              <a:rPr lang="en-US" dirty="0"/>
              <a:t>Water travels to be proportional to solute </a:t>
            </a:r>
          </a:p>
          <a:p>
            <a:pPr lvl="1"/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Isotonic solution </a:t>
            </a:r>
            <a:r>
              <a:rPr lang="en-US" dirty="0"/>
              <a:t>– solute amount equal</a:t>
            </a:r>
          </a:p>
          <a:p>
            <a:pPr lvl="1"/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Hypertonic solution </a:t>
            </a:r>
            <a:r>
              <a:rPr lang="en-US" dirty="0"/>
              <a:t>– more solute in environment</a:t>
            </a:r>
          </a:p>
          <a:p>
            <a:pPr lvl="1"/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Hypotonic solution </a:t>
            </a:r>
            <a:r>
              <a:rPr lang="en-US" dirty="0"/>
              <a:t>– more solute in cell</a:t>
            </a:r>
          </a:p>
          <a:p>
            <a:pPr lvl="1"/>
            <a:endParaRPr lang="en-US" dirty="0"/>
          </a:p>
          <a:p>
            <a:r>
              <a:rPr lang="en-US" dirty="0"/>
              <a:t>Water is going to move from high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water potential</a:t>
            </a:r>
            <a:r>
              <a:rPr lang="en-US" dirty="0"/>
              <a:t> -&gt; low water potential (low solute -&gt; high solute)</a:t>
            </a:r>
          </a:p>
        </p:txBody>
      </p:sp>
      <p:pic>
        <p:nvPicPr>
          <p:cNvPr id="4" name="Picture 2" descr="Tonicity and Osmoregulation Study Guide - Inspirit Learning Inc">
            <a:extLst>
              <a:ext uri="{FF2B5EF4-FFF2-40B4-BE49-F238E27FC236}">
                <a16:creationId xmlns:a16="http://schemas.microsoft.com/office/drawing/2014/main" id="{130547C9-F0C8-9D19-264C-7D678A9378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3514" y="1944597"/>
            <a:ext cx="3888486" cy="2038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Water Potential: The Formula - LabXchange">
            <a:extLst>
              <a:ext uri="{FF2B5EF4-FFF2-40B4-BE49-F238E27FC236}">
                <a16:creationId xmlns:a16="http://schemas.microsoft.com/office/drawing/2014/main" id="{CD0F64FA-BFAE-404D-F6A9-0D91D62EAE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89" y="5021122"/>
            <a:ext cx="2577821" cy="1779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Solute Potential: The Formula LabXchange, 50% OFF">
            <a:extLst>
              <a:ext uri="{FF2B5EF4-FFF2-40B4-BE49-F238E27FC236}">
                <a16:creationId xmlns:a16="http://schemas.microsoft.com/office/drawing/2014/main" id="{28989B57-64D4-BF11-7202-99F263FC597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047"/>
          <a:stretch/>
        </p:blipFill>
        <p:spPr bwMode="auto">
          <a:xfrm>
            <a:off x="6640461" y="4594355"/>
            <a:ext cx="3421626" cy="2128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9DD9EDE-2129-043A-BCF9-6BEDE3D2944F}"/>
              </a:ext>
            </a:extLst>
          </p:cNvPr>
          <p:cNvSpPr txBox="1"/>
          <p:nvPr/>
        </p:nvSpPr>
        <p:spPr>
          <a:xfrm>
            <a:off x="2793359" y="5073458"/>
            <a:ext cx="3715596" cy="12926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600" dirty="0"/>
              <a:t>Ex. 1 molecule of sucrose, 0.5 molarity, 30 degrees Celsius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D79B62-2270-C890-5ED3-CD51EDA21B30}"/>
              </a:ext>
            </a:extLst>
          </p:cNvPr>
          <p:cNvSpPr txBox="1"/>
          <p:nvPr/>
        </p:nvSpPr>
        <p:spPr>
          <a:xfrm>
            <a:off x="10903974" y="5658735"/>
            <a:ext cx="1211137" cy="106438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503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5530"/>
    </mc:Choice>
    <mc:Fallback xmlns="">
      <p:transition spd="slow" advTm="26553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72170-5EB3-4C31-0695-DF1E0B239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Cell Compartmentalization and the Endosymbiotic Theory (2.9,2.10)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327E04-0280-EBE8-E998-06F103F738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567657"/>
            <a:ext cx="12192000" cy="1932628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Compartmentalization</a:t>
            </a:r>
            <a:r>
              <a:rPr lang="en-US" dirty="0"/>
              <a:t> – splitting of the cell so that different reactions take place in different areas</a:t>
            </a:r>
          </a:p>
          <a:p>
            <a:pPr lvl="1"/>
            <a:r>
              <a:rPr lang="en-US" dirty="0"/>
              <a:t>Separates reactions which allows for enzyme efficiency (pH, temp)</a:t>
            </a:r>
          </a:p>
          <a:p>
            <a:pPr lvl="1"/>
            <a:r>
              <a:rPr lang="en-US" dirty="0"/>
              <a:t>Happens in eukaryotic cells through membrane folds (why mitochondria have cristae)</a:t>
            </a:r>
          </a:p>
          <a:p>
            <a:pPr lvl="1"/>
            <a:r>
              <a:rPr lang="en-US" dirty="0"/>
              <a:t>Also increases surface area for reactions</a:t>
            </a:r>
          </a:p>
          <a:p>
            <a:pPr lvl="1"/>
            <a:r>
              <a:rPr lang="en-US" dirty="0"/>
              <a:t>Double membranes of mitochondria and chloroplasts assist in this – ion gradient can be formed between membranes (hydrogen ions affect pH)</a:t>
            </a:r>
          </a:p>
        </p:txBody>
      </p:sp>
      <p:pic>
        <p:nvPicPr>
          <p:cNvPr id="4" name="Picture 2" descr="How would you define endosymbiotic theory? | Socratic">
            <a:extLst>
              <a:ext uri="{FF2B5EF4-FFF2-40B4-BE49-F238E27FC236}">
                <a16:creationId xmlns:a16="http://schemas.microsoft.com/office/drawing/2014/main" id="{95AB6911-A7CE-FF6C-6ECC-622699A2A4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070" y="4195938"/>
            <a:ext cx="8268930" cy="2331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860B6BE-9337-351F-1937-4F2729204323}"/>
              </a:ext>
            </a:extLst>
          </p:cNvPr>
          <p:cNvSpPr txBox="1">
            <a:spLocks/>
          </p:cNvSpPr>
          <p:nvPr/>
        </p:nvSpPr>
        <p:spPr>
          <a:xfrm>
            <a:off x="0" y="3429000"/>
            <a:ext cx="3923070" cy="3429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The Endosymbiotic Theory </a:t>
            </a:r>
            <a:r>
              <a:rPr lang="en-US" dirty="0"/>
              <a:t>– cell organelles originated from free living prokaryotic organisms</a:t>
            </a:r>
          </a:p>
          <a:p>
            <a:pPr lvl="1"/>
            <a:r>
              <a:rPr lang="en-US" dirty="0"/>
              <a:t>Energy producing and photosynthetic bacteria taken up by the early eukaryote – developed relationship beneficial for both -&gt; became organelles</a:t>
            </a:r>
          </a:p>
          <a:p>
            <a:pPr lvl="1"/>
            <a:r>
              <a:rPr lang="en-US" dirty="0"/>
              <a:t>Evidence: mitochondrial and chloroplast DNA and double membranes</a:t>
            </a:r>
          </a:p>
        </p:txBody>
      </p:sp>
    </p:spTree>
    <p:extLst>
      <p:ext uri="{BB962C8B-B14F-4D97-AF65-F5344CB8AC3E}">
        <p14:creationId xmlns:p14="http://schemas.microsoft.com/office/powerpoint/2010/main" val="2901149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5207"/>
    </mc:Choice>
    <mc:Fallback xmlns="">
      <p:transition spd="slow" advTm="245207"/>
    </mc:Fallback>
  </mc:AlternateContent>
</p:sld>
</file>

<file path=ppt/theme/theme1.xml><?xml version="1.0" encoding="utf-8"?>
<a:theme xmlns:a="http://schemas.openxmlformats.org/drawingml/2006/main" name="FunkyShapesVTI">
  <a:themeElements>
    <a:clrScheme name="Custom 15">
      <a:dk1>
        <a:sysClr val="windowText" lastClr="000000"/>
      </a:dk1>
      <a:lt1>
        <a:sysClr val="window" lastClr="FFFFFF"/>
      </a:lt1>
      <a:dk2>
        <a:srgbClr val="2D2D2D"/>
      </a:dk2>
      <a:lt2>
        <a:srgbClr val="F3FFF8"/>
      </a:lt2>
      <a:accent1>
        <a:srgbClr val="FF80BD"/>
      </a:accent1>
      <a:accent2>
        <a:srgbClr val="1EB9D3"/>
      </a:accent2>
      <a:accent3>
        <a:srgbClr val="21C46B"/>
      </a:accent3>
      <a:accent4>
        <a:srgbClr val="EA9600"/>
      </a:accent4>
      <a:accent5>
        <a:srgbClr val="F43B56"/>
      </a:accent5>
      <a:accent6>
        <a:srgbClr val="4B56E8"/>
      </a:accent6>
      <a:hlink>
        <a:srgbClr val="8F61FF"/>
      </a:hlink>
      <a:folHlink>
        <a:srgbClr val="F900A0"/>
      </a:folHlink>
    </a:clrScheme>
    <a:fontScheme name="AP Study Font">
      <a:majorFont>
        <a:latin typeface="Kalam Bold"/>
        <a:ea typeface=""/>
        <a:cs typeface=""/>
      </a:majorFont>
      <a:minorFont>
        <a:latin typeface="Cambr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unkyShapesVTI" id="{A7F40C41-3FB2-45B0-B0D6-DFB7FDD9B7AD}" vid="{C49381A0-09CD-46EE-B141-E2CDD87ABFE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AP Bio Unit 1 Review</Template>
  <TotalTime>5762</TotalTime>
  <Words>757</Words>
  <Application>Microsoft Office PowerPoint</Application>
  <PresentationFormat>Widescreen</PresentationFormat>
  <Paragraphs>76</Paragraphs>
  <Slides>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Cambria</vt:lpstr>
      <vt:lpstr>Fredericka the Great</vt:lpstr>
      <vt:lpstr>Kalam</vt:lpstr>
      <vt:lpstr>Kalam Bold</vt:lpstr>
      <vt:lpstr>FunkyShapesVTI</vt:lpstr>
      <vt:lpstr>AP Bio</vt:lpstr>
      <vt:lpstr>Unit 2: What You Need To Know</vt:lpstr>
      <vt:lpstr>Review: Cell Organelles (2.1)</vt:lpstr>
      <vt:lpstr>Review: Cell Organelles Cont. (2.1)</vt:lpstr>
      <vt:lpstr>Review: Cell Size (2.2)</vt:lpstr>
      <vt:lpstr>Review: The Plasma Membrane (2.3,2.4)</vt:lpstr>
      <vt:lpstr>Review: Passive vs. Active Transport (2.5,2.6,2.8)</vt:lpstr>
      <vt:lpstr>Review: Osmosis (2.7)</vt:lpstr>
      <vt:lpstr>Review: Cell Compartmentalization and the Endosymbiotic Theory (2.9,2.10)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Daniel Karpoukhin</dc:creator>
  <cp:lastModifiedBy>Daniel Karpoukhin</cp:lastModifiedBy>
  <cp:revision>20</cp:revision>
  <dcterms:created xsi:type="dcterms:W3CDTF">2024-08-04T00:13:19Z</dcterms:created>
  <dcterms:modified xsi:type="dcterms:W3CDTF">2025-08-15T05:31:53Z</dcterms:modified>
</cp:coreProperties>
</file>