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Action1.xml" ContentType="application/vnd.ms-office.inkAction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Action2.xml" ContentType="application/vnd.ms-office.inkAction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4"/>
  </p:notesMasterIdLst>
  <p:sldIdLst>
    <p:sldId id="257" r:id="rId2"/>
    <p:sldId id="259" r:id="rId3"/>
    <p:sldId id="266" r:id="rId4"/>
    <p:sldId id="267" r:id="rId5"/>
    <p:sldId id="268" r:id="rId6"/>
    <p:sldId id="269" r:id="rId7"/>
    <p:sldId id="271" r:id="rId8"/>
    <p:sldId id="274" r:id="rId9"/>
    <p:sldId id="273" r:id="rId10"/>
    <p:sldId id="272" r:id="rId11"/>
    <p:sldId id="275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968" autoAdjust="0"/>
  </p:normalViewPr>
  <p:slideViewPr>
    <p:cSldViewPr snapToGrid="0">
      <p:cViewPr varScale="1">
        <p:scale>
          <a:sx n="61" d="100"/>
          <a:sy n="61" d="100"/>
        </p:scale>
        <p:origin x="1068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7T19:41:37.510"/>
    </inkml:context>
    <inkml:brush xml:id="br0">
      <inkml:brushProperty name="width" value="0.05292" units="cm"/>
      <inkml:brushProperty name="height" value="0.05292" units="cm"/>
    </inkml:brush>
  </inkml:definitions>
  <iact:action type="add" startTime="21063">
    <iact:property name="dataType"/>
    <iact:actionData xml:id="d0">
      <inkml:trace xmlns:inkml="http://www.w3.org/2003/InkML" xml:id="stk0" contextRef="#ctx0" brushRef="#br0">16448 12862 0,'24'0'48,"1"-25"14,23 25-58,-24 0 53,25 25-53,24-25 39,-25 0-41,25-25 43,-24 25-43,-25-48 44,24 48-44,-23-24 43,23 24-42,-48-49-2,49 49 42,-25-49-40,49 25 41,-25-49-40,1 25 39,-49 24-40,0-25 2,24 49 18,-24-48-21,0 23 57,48-72-55,-48 49 23,0-1-25,0-24 57,49 0-55,-49 25 56,0-1-57,-24 49-3,24-24 43,-49 24-40,49-48-2,-24 48 58,-25-49-56,-23 25 56,23 24-57,-24 0 58,25 0-54,24 0-4,-25 0 53,25 0-51,-25 0 23,1 0-23,24 0 54,-74 48-55,74-48 56,-24 49-55,23 24 56,-23-49-58,-1 49 57,-23-25-54,72-23-4,0 23 56,-25-24-54,-23 25 57,48-1-56,0-23 54,-49 23-55,49 49 57,0-48-56,0-25 54,0 49-54,25 48 53,-25-96-54,48-25 55,-24 0-21,49 48-37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7-27T19:41:37.510"/>
    </inkml:context>
    <inkml:brush xml:id="br0">
      <inkml:brushProperty name="width" value="0.05292" units="cm"/>
      <inkml:brushProperty name="height" value="0.05292" units="cm"/>
    </inkml:brush>
  </inkml:definitions>
  <iact:action type="add" startTime="12981">
    <iact:property name="dataType"/>
    <iact:actionData xml:id="d0">
      <inkml:trace xmlns:inkml="http://www.w3.org/2003/InkML" xml:id="stk0" contextRef="#ctx0" brushRef="#br0">15138 8906 0,'49'0'211,"-1"0"-206,25 0-4,48 0 39,-48 49-38,-49-49-1,98 72 58,-1 50-55,-24-50 56,0-23-57,-73-49 56,25 0 3,-49 24-57,0-48 83,-25-97-83,-23 48-4,-1 49 55,25-49-50,-24 73-6,-1-49 71,146 98-9,0 96-55,-48-96-6,-49-25 27,48 25-26,-72 24 87,-170-1-85,73-72 52,193 0-8,1 0-48</inkml:trace>
    </iact:actionData>
  </iact:action>
  <iact:action type="add" startTime="19098">
    <iact:property name="dataType"/>
    <iact:actionData xml:id="d1">
      <inkml:trace xmlns:inkml="http://www.w3.org/2003/InkML" xml:id="stk1" contextRef="#ctx0" brushRef="#br0">16958 11163 0,'-73'0'82,"-655"24"-78,49 146 53,48 0-53,534-122 39,121-120 4,195-25-47</inkml:trace>
    </iact:actionData>
  </iact:action>
  <iact:action type="add" startTime="19698">
    <iact:property name="dataType"/>
    <iact:actionData xml:id="d2">
      <inkml:trace xmlns:inkml="http://www.w3.org/2003/InkML" xml:id="stk2" contextRef="#ctx0" brushRef="#br0">16715 11090 0,'0'0'29,"0"-48"18,-315-98-42,242 146-3,-73-73 51,146 49-49,122 24 52,169 121-52,-219-121 23,171 97-25,-122-24 45,-290 48 14,-26-72-56,195 24-5,-121 48 41,121-97-38,73-72 56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A79D6-C8D9-490A-A738-3597BE7BBDE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0858E-5593-4DC6-8476-AC74A7893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1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91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Motor molecules = organelles can move along these tracks</a:t>
            </a:r>
          </a:p>
          <a:p>
            <a:r>
              <a:rPr lang="en-US" dirty="0"/>
              <a:t>Flagella long, cilia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0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c8773d8918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g2c8773d8918_4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Wall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Plasmodesmata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Large Central Vacuole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Peroxisomes generate 2H2O2 to use as oxygen within cell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Animal cell no chloroplast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dirty="0"/>
              <a:t>Centrosomes for structure and cellular division but only animal cells</a:t>
            </a:r>
            <a:endParaRPr dirty="0"/>
          </a:p>
        </p:txBody>
      </p:sp>
      <p:sp>
        <p:nvSpPr>
          <p:cNvPr id="531" name="Google Shape;531;g2c8773d8918_4_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52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21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Cytosol vs cytoplasm</a:t>
            </a:r>
          </a:p>
          <a:p>
            <a:pPr marL="228600" indent="-228600">
              <a:buAutoNum type="arabicPeriod"/>
            </a:pPr>
            <a:r>
              <a:rPr lang="en-US" dirty="0"/>
              <a:t>Explain what ribosomes are - Ribosomes are not enclosed in a membrane and are present in all forms of life = show common ancestry</a:t>
            </a:r>
          </a:p>
          <a:p>
            <a:pPr marL="228600" indent="-228600">
              <a:buAutoNum type="arabicPeriod"/>
            </a:pPr>
            <a:r>
              <a:rPr lang="en-US" dirty="0"/>
              <a:t>Eukaryotes can be unicellular</a:t>
            </a:r>
          </a:p>
          <a:p>
            <a:pPr marL="228600" indent="-228600">
              <a:buAutoNum type="arabicPeriod"/>
            </a:pPr>
            <a:r>
              <a:rPr lang="en-US" dirty="0"/>
              <a:t>Def. of organelles (has to be membrane bound)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9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Nucleus eukaryotic but ribosomes both</a:t>
            </a:r>
          </a:p>
          <a:p>
            <a:pPr marL="228600" indent="-228600">
              <a:buAutoNum type="arabicPeriod"/>
            </a:pPr>
            <a:r>
              <a:rPr lang="en-US" dirty="0"/>
              <a:t>Free make proteins for in cell</a:t>
            </a:r>
          </a:p>
          <a:p>
            <a:pPr marL="228600" indent="-228600">
              <a:buAutoNum type="arabicPeriod"/>
            </a:pPr>
            <a:r>
              <a:rPr lang="en-US" dirty="0"/>
              <a:t>Bound make proteins for export</a:t>
            </a:r>
          </a:p>
          <a:p>
            <a:pPr marL="228600" indent="-228600">
              <a:buAutoNum type="arabicPeriod"/>
            </a:pPr>
            <a:r>
              <a:rPr lang="en-US" dirty="0"/>
              <a:t>Nuclear pores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path of secretory protein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2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c8773d8918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2c8773d8918_4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c8773d8918_4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Contractile vacuole regulates water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0858E-5593-4DC6-8476-AC74A7893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9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c8773d8918_4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g2c8773d8918_4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Presence of DNA and ribosomes suggests the endosymbiotic theory</a:t>
            </a:r>
            <a:endParaRPr dirty="0"/>
          </a:p>
        </p:txBody>
      </p:sp>
      <p:sp>
        <p:nvSpPr>
          <p:cNvPr id="523" name="Google Shape;523;g2c8773d8918_4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8773d8918_4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c8773d8918_4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52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2.1:</a:t>
            </a:r>
          </a:p>
          <a:p>
            <a:r>
              <a:rPr lang="en-US" sz="28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 Cell Structure and Function</a:t>
            </a:r>
            <a:endParaRPr lang="en-US" b="1" dirty="0">
              <a:solidFill>
                <a:srgbClr val="134F5C"/>
              </a:solidFill>
              <a:latin typeface="Kalam"/>
              <a:ea typeface="Cambria"/>
              <a:cs typeface="Kalam" panose="02000000000000000000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4A4F8C7C-A367-3F71-A98A-D7A10FC718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3"/>
    </mc:Choice>
    <mc:Fallback xmlns="">
      <p:transition spd="slow" advTm="9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7A906-C16E-0436-69B5-5728B77C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Wall and Cytoskeleton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EEBF-5502-4952-99AC-5F247F340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rgbClr val="134F5C"/>
                </a:solidFill>
              </a:rPr>
              <a:t>Cytoskeleton</a:t>
            </a:r>
            <a:r>
              <a:rPr lang="en-US" sz="2600" dirty="0"/>
              <a:t> – protein fibers that provide structural support and motility for the cell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Microtubules</a:t>
            </a:r>
            <a:r>
              <a:rPr lang="en-US" dirty="0"/>
              <a:t> – shape, make tracks for motor molecules, make up </a:t>
            </a:r>
            <a:r>
              <a:rPr lang="en-US" b="1" dirty="0">
                <a:solidFill>
                  <a:srgbClr val="134F5C"/>
                </a:solidFill>
              </a:rPr>
              <a:t>cilia</a:t>
            </a:r>
            <a:r>
              <a:rPr lang="en-US" dirty="0"/>
              <a:t> and </a:t>
            </a:r>
            <a:r>
              <a:rPr lang="en-US" b="1" dirty="0">
                <a:solidFill>
                  <a:srgbClr val="134F5C"/>
                </a:solidFill>
              </a:rPr>
              <a:t>flagella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Microfilaments</a:t>
            </a:r>
            <a:r>
              <a:rPr lang="en-US" dirty="0"/>
              <a:t> – small support (actin)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Intermediate filaments </a:t>
            </a:r>
            <a:r>
              <a:rPr lang="en-US" dirty="0"/>
              <a:t>– shape, hold some organelles in place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Cell Wall </a:t>
            </a:r>
            <a:r>
              <a:rPr lang="en-US" sz="2600" dirty="0"/>
              <a:t>– protection and shape maintenance (plant cell)</a:t>
            </a:r>
          </a:p>
          <a:p>
            <a:pPr lvl="1"/>
            <a:r>
              <a:rPr lang="en-US" dirty="0"/>
              <a:t>Made mostly of cellulose</a:t>
            </a:r>
          </a:p>
        </p:txBody>
      </p:sp>
      <p:pic>
        <p:nvPicPr>
          <p:cNvPr id="3074" name="Picture 2" descr="Difference between cilia and flagella for bacteria Stock Vector | Adobe  Stock">
            <a:extLst>
              <a:ext uri="{FF2B5EF4-FFF2-40B4-BE49-F238E27FC236}">
                <a16:creationId xmlns:a16="http://schemas.microsoft.com/office/drawing/2014/main" id="{4D96BAB5-8DDC-0D8A-8AC8-4C85857C8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72" b="39610"/>
          <a:stretch/>
        </p:blipFill>
        <p:spPr bwMode="auto">
          <a:xfrm>
            <a:off x="838200" y="5066418"/>
            <a:ext cx="9112827" cy="153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09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987"/>
    </mc:Choice>
    <mc:Fallback xmlns="">
      <p:transition spd="slow" advTm="8798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Animal vs. Plant Cells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82B2-1196-C0DA-9515-B83F9AE6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Structure Of The Cell Membrane: Active and Passive Transport">
            <a:extLst>
              <a:ext uri="{FF2B5EF4-FFF2-40B4-BE49-F238E27FC236}">
                <a16:creationId xmlns:a16="http://schemas.microsoft.com/office/drawing/2014/main" id="{040B24C9-1564-A03A-AEFE-C30D9BB1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692" y="1404756"/>
            <a:ext cx="9450616" cy="496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170"/>
    </mc:Choice>
    <mc:Fallback xmlns="">
      <p:transition spd="slow" advTm="1231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</a:rPr>
              <a:t>Cell Structure and Function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What are cells?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Cell organelles and their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Animal vs. Plant Cells</a:t>
            </a:r>
          </a:p>
          <a:p>
            <a:pPr marL="514350" indent="-514350">
              <a:buFont typeface="+mj-lt"/>
              <a:buAutoNum type="arabicPeriod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528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0"/>
    </mc:Choice>
    <mc:Fallback xmlns="">
      <p:transition spd="slow" advTm="131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86E95-493F-D79B-3771-CF7386BE9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85982-E63E-A70F-644D-DA9172A31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8878" y="470240"/>
            <a:ext cx="2471122" cy="2392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F8694-C392-9CF0-DA2A-917E48BA8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143" y="1613219"/>
            <a:ext cx="5489121" cy="4776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00CC44-0B78-F121-596C-AFABC312D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378" y="271009"/>
            <a:ext cx="2602153" cy="62218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5FCF4-3380-EA5D-7E20-4717F72D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1446" y="3340100"/>
            <a:ext cx="32194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1"/>
    </mc:Choice>
    <mc:Fallback xmlns="">
      <p:transition spd="slow" advTm="308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1EB8-FC73-10B2-3329-2E48A49A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83C7-97DE-7AB8-5F40-AA35A5C93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Cells</a:t>
            </a:r>
            <a:r>
              <a:rPr lang="en-US" sz="2600" dirty="0"/>
              <a:t> are the building blocks of life</a:t>
            </a:r>
          </a:p>
          <a:p>
            <a:r>
              <a:rPr lang="en-US" sz="2600" dirty="0"/>
              <a:t>All cells:</a:t>
            </a:r>
          </a:p>
          <a:p>
            <a:pPr lvl="1"/>
            <a:r>
              <a:rPr lang="en-US" dirty="0"/>
              <a:t>A membrane</a:t>
            </a:r>
          </a:p>
          <a:p>
            <a:pPr lvl="1"/>
            <a:r>
              <a:rPr lang="en-US" dirty="0"/>
              <a:t>DNA</a:t>
            </a:r>
          </a:p>
          <a:p>
            <a:pPr lvl="1"/>
            <a:r>
              <a:rPr lang="en-US" dirty="0"/>
              <a:t>An interior fluid (</a:t>
            </a:r>
            <a:r>
              <a:rPr lang="en-US" b="1" dirty="0">
                <a:solidFill>
                  <a:srgbClr val="134F5C"/>
                </a:solidFill>
              </a:rPr>
              <a:t>cytosol</a:t>
            </a:r>
            <a:r>
              <a:rPr lang="en-US" dirty="0"/>
              <a:t>/</a:t>
            </a:r>
            <a:r>
              <a:rPr lang="en-US" b="1" dirty="0">
                <a:solidFill>
                  <a:srgbClr val="134F5C"/>
                </a:solidFill>
              </a:rPr>
              <a:t>cytoplasm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Ribosomes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Prokaryotic cells </a:t>
            </a:r>
            <a:r>
              <a:rPr lang="en-US" sz="2600" dirty="0"/>
              <a:t>– simple, unicellular, no </a:t>
            </a:r>
            <a:r>
              <a:rPr lang="en-US" sz="2600" b="1" dirty="0">
                <a:solidFill>
                  <a:srgbClr val="134F5C"/>
                </a:solidFill>
              </a:rPr>
              <a:t>organelles</a:t>
            </a:r>
            <a:r>
              <a:rPr lang="en-US" sz="2600" dirty="0"/>
              <a:t> (bacteria)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Eukaryotic cells </a:t>
            </a:r>
            <a:r>
              <a:rPr lang="en-US" sz="2600" dirty="0"/>
              <a:t>– complex, usually make up multi-cellular organisms, organelles, </a:t>
            </a:r>
            <a:r>
              <a:rPr lang="en-US" sz="2600" b="1" dirty="0">
                <a:solidFill>
                  <a:srgbClr val="134F5C"/>
                </a:solidFill>
              </a:rPr>
              <a:t>nucleus</a:t>
            </a:r>
            <a:r>
              <a:rPr lang="en-US" sz="2600" dirty="0"/>
              <a:t> (Plants, Animals, Fungi)</a:t>
            </a:r>
          </a:p>
        </p:txBody>
      </p:sp>
      <p:pic>
        <p:nvPicPr>
          <p:cNvPr id="1026" name="Picture 2" descr="Prokaryotes vs Eukaryotes: What Are the Key Differences? | Technology  Networks">
            <a:extLst>
              <a:ext uri="{FF2B5EF4-FFF2-40B4-BE49-F238E27FC236}">
                <a16:creationId xmlns:a16="http://schemas.microsoft.com/office/drawing/2014/main" id="{3D75EDE1-DD65-CE50-E1E5-AF6CB3A14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365125"/>
            <a:ext cx="5201098" cy="292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2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02"/>
    </mc:Choice>
    <mc:Fallback xmlns="">
      <p:transition spd="slow" advTm="1066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olecular Expressions Cell Biology: The Cell Nucleus">
            <a:extLst>
              <a:ext uri="{FF2B5EF4-FFF2-40B4-BE49-F238E27FC236}">
                <a16:creationId xmlns:a16="http://schemas.microsoft.com/office/drawing/2014/main" id="{45430EDE-78FA-8A71-3A93-6FC9A96A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293" y="1117116"/>
            <a:ext cx="4382313" cy="32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9A5F64-FDED-F689-6C24-D8614DAF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Nucleus and Ribosomes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39738-11D1-21E1-43BE-9C4B054F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Nucleus</a:t>
            </a:r>
          </a:p>
          <a:p>
            <a:pPr lvl="1"/>
            <a:r>
              <a:rPr lang="en-US" dirty="0"/>
              <a:t>Double membrane (</a:t>
            </a:r>
            <a:r>
              <a:rPr lang="en-US" b="1" dirty="0">
                <a:solidFill>
                  <a:srgbClr val="134F5C"/>
                </a:solidFill>
              </a:rPr>
              <a:t>nuclear envelope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DNA (</a:t>
            </a:r>
            <a:r>
              <a:rPr lang="en-US" b="1" dirty="0">
                <a:solidFill>
                  <a:srgbClr val="134F5C"/>
                </a:solidFill>
              </a:rPr>
              <a:t>chromatin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Produces ribosomes (</a:t>
            </a:r>
            <a:r>
              <a:rPr lang="en-US" b="1" dirty="0">
                <a:solidFill>
                  <a:srgbClr val="134F5C"/>
                </a:solidFill>
              </a:rPr>
              <a:t>nucleolus</a:t>
            </a:r>
            <a:r>
              <a:rPr lang="en-US" dirty="0"/>
              <a:t>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Ribosomes</a:t>
            </a:r>
          </a:p>
          <a:p>
            <a:pPr lvl="1"/>
            <a:r>
              <a:rPr lang="en-US" dirty="0"/>
              <a:t>Make proteins</a:t>
            </a:r>
          </a:p>
          <a:p>
            <a:pPr lvl="1"/>
            <a:r>
              <a:rPr lang="en-US" dirty="0"/>
              <a:t>Made up of large and small subunit (rRNA and protein)</a:t>
            </a:r>
          </a:p>
          <a:p>
            <a:pPr lvl="1"/>
            <a:r>
              <a:rPr lang="en-US" dirty="0"/>
              <a:t>Free or bound</a:t>
            </a:r>
          </a:p>
        </p:txBody>
      </p:sp>
    </p:spTree>
    <p:extLst>
      <p:ext uri="{BB962C8B-B14F-4D97-AF65-F5344CB8AC3E}">
        <p14:creationId xmlns:p14="http://schemas.microsoft.com/office/powerpoint/2010/main" val="175670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55"/>
    </mc:Choice>
    <mc:Fallback xmlns="">
      <p:transition spd="slow" advTm="1201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FBFE-8F32-49FB-925D-D915A9AA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Endoplasmic Reticulum (ER) and Golgi Apparatus</a:t>
            </a:r>
          </a:p>
        </p:txBody>
      </p:sp>
      <p:pic>
        <p:nvPicPr>
          <p:cNvPr id="1026" name="Picture 2" descr="Endoplasmic reticulum (ER) | Definition, Function, &amp; Location | Britannica">
            <a:extLst>
              <a:ext uri="{FF2B5EF4-FFF2-40B4-BE49-F238E27FC236}">
                <a16:creationId xmlns:a16="http://schemas.microsoft.com/office/drawing/2014/main" id="{E9612768-FD9E-353E-B090-ABA1234D7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115" y="1122733"/>
            <a:ext cx="2978285" cy="297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What Is the Golgi Apparatus? | Lifespan.io">
            <a:extLst>
              <a:ext uri="{FF2B5EF4-FFF2-40B4-BE49-F238E27FC236}">
                <a16:creationId xmlns:a16="http://schemas.microsoft.com/office/drawing/2014/main" id="{ACB8F699-EA8E-4113-D74F-74B904B4A1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What Is the Golgi Apparatus? | Lifespan.io">
            <a:extLst>
              <a:ext uri="{FF2B5EF4-FFF2-40B4-BE49-F238E27FC236}">
                <a16:creationId xmlns:a16="http://schemas.microsoft.com/office/drawing/2014/main" id="{4D35A5AE-0EED-5EC9-5580-A4DC249976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590472"/>
            <a:ext cx="2143328" cy="214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 descr="What Is the Golgi Apparatus? | Lifespan.io">
            <a:extLst>
              <a:ext uri="{FF2B5EF4-FFF2-40B4-BE49-F238E27FC236}">
                <a16:creationId xmlns:a16="http://schemas.microsoft.com/office/drawing/2014/main" id="{E33B8808-D7EC-D8AB-39E7-2121FE97E8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214A0-85D0-138C-4FDE-ADB07826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5170" cy="435133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Endoplasmic Reticulum </a:t>
            </a:r>
            <a:r>
              <a:rPr lang="en-US" sz="2600" dirty="0"/>
              <a:t>- a network of membranes and sacs located next to the nucleus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Smooth ER </a:t>
            </a:r>
            <a:r>
              <a:rPr lang="en-US" dirty="0"/>
              <a:t>(No ribosomes) – lipids + detoxification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Rough ER </a:t>
            </a:r>
            <a:r>
              <a:rPr lang="en-US" dirty="0"/>
              <a:t>(ribosomes) – proteins secreted by cells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Golgi Apparatus </a:t>
            </a:r>
            <a:r>
              <a:rPr lang="en-US" sz="2600" dirty="0"/>
              <a:t>–proteins received, modified, and shipped</a:t>
            </a:r>
          </a:p>
        </p:txBody>
      </p:sp>
      <p:sp>
        <p:nvSpPr>
          <p:cNvPr id="8" name="AutoShape 12" descr="What Is the Golgi Apparatus? | Lifespan.io">
            <a:extLst>
              <a:ext uri="{FF2B5EF4-FFF2-40B4-BE49-F238E27FC236}">
                <a16:creationId xmlns:a16="http://schemas.microsoft.com/office/drawing/2014/main" id="{864DEBAC-FEF5-257F-0DA3-B1699361D3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EECAA-87C1-1A05-0AF0-F3FF9018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289" y="3724036"/>
            <a:ext cx="3091100" cy="29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9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52"/>
    </mc:Choice>
    <mc:Fallback xmlns="">
      <p:transition spd="slow" advTm="8865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The Protein Production Chain</a:t>
            </a:r>
            <a:endParaRPr/>
          </a:p>
        </p:txBody>
      </p:sp>
      <p:sp>
        <p:nvSpPr>
          <p:cNvPr id="511" name="Google Shape;5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667"/>
              <a:t>Nucleus -&gt; Ribosome (RER)-&gt; Transport Vesicle -&gt; Golgi Apparatus -&gt; Secretory Vesicle -&gt; Plasma Membrane</a:t>
            </a:r>
            <a:endParaRPr sz="1467"/>
          </a:p>
        </p:txBody>
      </p:sp>
      <p:pic>
        <p:nvPicPr>
          <p:cNvPr id="512" name="Google Shape;512;p50" descr="A&amp;P 1, Ch.3 Protein Synthesis, Processing and Packaging Diagram | Quizl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2947" y="2617644"/>
            <a:ext cx="9566563" cy="42414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4399B76-507B-D2D0-F656-572EEF5166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860080" y="4245840"/>
              <a:ext cx="393480" cy="38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4399B76-507B-D2D0-F656-572EEF5166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50720" y="4236480"/>
                <a:ext cx="412200" cy="403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435"/>
    </mc:Choice>
    <mc:Fallback xmlns="">
      <p:transition spd="slow" advTm="46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08EA-918A-C7E5-CFDF-60E188830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Lysosomes and Vacuoles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0D1F-DDA2-C9B1-2ADC-7925F7424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Lysosomes</a:t>
            </a:r>
            <a:r>
              <a:rPr lang="en-US" sz="2600" dirty="0"/>
              <a:t> – acid death sacs, membrane bound sacs full of hydrolytic enzymes that can digest molecules</a:t>
            </a:r>
          </a:p>
          <a:p>
            <a:pPr lvl="1"/>
            <a:r>
              <a:rPr lang="en-US" dirty="0"/>
              <a:t>Digestive enzymes that have an optimal pH and which help the cell reuse old parts (reason for membrane)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Vacuoles</a:t>
            </a:r>
            <a:r>
              <a:rPr lang="en-US" sz="2600" dirty="0"/>
              <a:t> – large vesicles (storage containers) – food, contractile</a:t>
            </a:r>
          </a:p>
          <a:p>
            <a:pPr lvl="1"/>
            <a:r>
              <a:rPr lang="en-US" b="1" dirty="0">
                <a:solidFill>
                  <a:srgbClr val="134F5C"/>
                </a:solidFill>
              </a:rPr>
              <a:t>Large Central Vacuole </a:t>
            </a:r>
            <a:r>
              <a:rPr lang="en-US" dirty="0"/>
              <a:t>– plant cells, holds nutrients (mostly water)</a:t>
            </a:r>
          </a:p>
        </p:txBody>
      </p:sp>
      <p:pic>
        <p:nvPicPr>
          <p:cNvPr id="1026" name="Picture 2" descr="Vacuole – Definition, Structure, &amp; Functions with Diagram">
            <a:extLst>
              <a:ext uri="{FF2B5EF4-FFF2-40B4-BE49-F238E27FC236}">
                <a16:creationId xmlns:a16="http://schemas.microsoft.com/office/drawing/2014/main" id="{BB23BB9F-5E22-EF13-0FFE-FAB912F70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11782"/>
            <a:ext cx="2360157" cy="26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Lysosome Royalty-Free Images, Stock Photos &amp; Pictures | Shutterstock">
            <a:extLst>
              <a:ext uri="{FF2B5EF4-FFF2-40B4-BE49-F238E27FC236}">
                <a16:creationId xmlns:a16="http://schemas.microsoft.com/office/drawing/2014/main" id="{04E257F1-02DB-8701-D50B-9F2292355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4211782"/>
            <a:ext cx="3592945" cy="249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4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60"/>
    </mc:Choice>
    <mc:Fallback xmlns="">
      <p:transition spd="slow" advTm="9396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Mitochondria</a:t>
            </a:r>
            <a:endParaRPr/>
          </a:p>
        </p:txBody>
      </p:sp>
      <p:sp>
        <p:nvSpPr>
          <p:cNvPr id="526" name="Google Shape;526;p52"/>
          <p:cNvSpPr txBox="1">
            <a:spLocks noGrp="1"/>
          </p:cNvSpPr>
          <p:nvPr>
            <p:ph type="body" idx="1"/>
          </p:nvPr>
        </p:nvSpPr>
        <p:spPr>
          <a:xfrm>
            <a:off x="838202" y="1825625"/>
            <a:ext cx="4908837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20128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667"/>
              <a:t>Double membrane</a:t>
            </a:r>
            <a:endParaRPr sz="2667"/>
          </a:p>
          <a:p>
            <a:pPr marL="237061" indent="-220128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Inner membrane highly folded (</a:t>
            </a:r>
            <a:r>
              <a:rPr lang="en" sz="2667" b="1">
                <a:solidFill>
                  <a:srgbClr val="134F5C"/>
                </a:solidFill>
              </a:rPr>
              <a:t>cristae</a:t>
            </a:r>
            <a:r>
              <a:rPr lang="en" sz="2667"/>
              <a:t>) = higher S.A.</a:t>
            </a:r>
            <a:endParaRPr sz="2667"/>
          </a:p>
          <a:p>
            <a:pPr marL="237061" indent="-220128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Inner compartment is the </a:t>
            </a:r>
            <a:r>
              <a:rPr lang="en" sz="2667" b="1">
                <a:solidFill>
                  <a:srgbClr val="134F5C"/>
                </a:solidFill>
              </a:rPr>
              <a:t>matrix</a:t>
            </a:r>
            <a:endParaRPr sz="2667"/>
          </a:p>
          <a:p>
            <a:pPr marL="237061" indent="-220128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Contains the DNA and ribosomes</a:t>
            </a:r>
            <a:endParaRPr sz="2667"/>
          </a:p>
          <a:p>
            <a:pPr marL="237061" indent="-220128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Breaks down food to produce energy (</a:t>
            </a:r>
            <a:r>
              <a:rPr lang="en" sz="2667" b="1">
                <a:solidFill>
                  <a:srgbClr val="134F5C"/>
                </a:solidFill>
              </a:rPr>
              <a:t>Cellular Respiration</a:t>
            </a:r>
            <a:r>
              <a:rPr lang="en" sz="2667"/>
              <a:t>)</a:t>
            </a:r>
            <a:endParaRPr sz="2667"/>
          </a:p>
        </p:txBody>
      </p:sp>
      <p:pic>
        <p:nvPicPr>
          <p:cNvPr id="527" name="Google Shape;527;p52" descr="Mitochondrial Markers | Research Areas: Novus Biological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47039" y="1825625"/>
            <a:ext cx="6267451" cy="36480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7D43CB-B785-F4AD-1EC0-6F254876AE6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10000" y="3206160"/>
              <a:ext cx="821160" cy="961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7D43CB-B785-F4AD-1EC0-6F254876AE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0640" y="3196800"/>
                <a:ext cx="839880" cy="97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533"/>
    </mc:Choice>
    <mc:Fallback xmlns="">
      <p:transition spd="slow" advTm="765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"/>
              <a:t>Chloroplasts</a:t>
            </a:r>
            <a:endParaRPr/>
          </a:p>
        </p:txBody>
      </p:sp>
      <p:sp>
        <p:nvSpPr>
          <p:cNvPr id="518" name="Google Shape;518;p5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375564" cy="43513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237061" indent="-237061"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" sz="2667"/>
              <a:t>Double membrane</a:t>
            </a:r>
            <a:endParaRPr sz="1467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Have membrane enclosed discs called </a:t>
            </a:r>
            <a:r>
              <a:rPr lang="en" sz="2667" b="1">
                <a:solidFill>
                  <a:srgbClr val="134F5C"/>
                </a:solidFill>
              </a:rPr>
              <a:t>thylakoids</a:t>
            </a:r>
            <a:r>
              <a:rPr lang="en" sz="2667"/>
              <a:t> (pigment filled = </a:t>
            </a:r>
            <a:r>
              <a:rPr lang="en" sz="2667" b="1">
                <a:solidFill>
                  <a:srgbClr val="134F5C"/>
                </a:solidFill>
              </a:rPr>
              <a:t>chlorophyll</a:t>
            </a:r>
            <a:r>
              <a:rPr lang="en" sz="2667"/>
              <a:t>)</a:t>
            </a:r>
            <a:endParaRPr sz="1467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Stacks of thylakoids = </a:t>
            </a:r>
            <a:r>
              <a:rPr lang="en" sz="2667" b="1">
                <a:solidFill>
                  <a:srgbClr val="134F5C"/>
                </a:solidFill>
              </a:rPr>
              <a:t>grana</a:t>
            </a:r>
            <a:endParaRPr sz="1467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Internal fluid is the </a:t>
            </a:r>
            <a:r>
              <a:rPr lang="en" sz="2667" b="1">
                <a:solidFill>
                  <a:srgbClr val="134F5C"/>
                </a:solidFill>
              </a:rPr>
              <a:t>stroma</a:t>
            </a:r>
            <a:r>
              <a:rPr lang="en" sz="2667"/>
              <a:t> which contains ribosomes/DNA</a:t>
            </a:r>
            <a:endParaRPr sz="1467"/>
          </a:p>
          <a:p>
            <a:pPr marL="237061" indent="-237061">
              <a:spcBef>
                <a:spcPts val="1067"/>
              </a:spcBef>
              <a:buClr>
                <a:schemeClr val="dk1"/>
              </a:buClr>
              <a:buSzPts val="2000"/>
            </a:pPr>
            <a:r>
              <a:rPr lang="en" sz="2667"/>
              <a:t>Used to convert light energy into chemical energy (</a:t>
            </a:r>
            <a:r>
              <a:rPr lang="en" sz="2667" b="1">
                <a:solidFill>
                  <a:srgbClr val="134F5C"/>
                </a:solidFill>
              </a:rPr>
              <a:t>photosynthesis</a:t>
            </a:r>
            <a:r>
              <a:rPr lang="en" sz="2667"/>
              <a:t>) </a:t>
            </a:r>
            <a:endParaRPr sz="1467"/>
          </a:p>
        </p:txBody>
      </p:sp>
      <p:pic>
        <p:nvPicPr>
          <p:cNvPr id="519" name="Google Shape;519;p51" descr="Chloroplast - Simple English Wikipedia, the free encyclo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3765" y="2358736"/>
            <a:ext cx="5698847" cy="3818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06"/>
    </mc:Choice>
    <mc:Fallback xmlns="">
      <p:transition spd="slow" advTm="72706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1.1</Template>
  <TotalTime>16653</TotalTime>
  <Words>544</Words>
  <Application>Microsoft Office PowerPoint</Application>
  <PresentationFormat>Widescreen</PresentationFormat>
  <Paragraphs>88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Objectives</vt:lpstr>
      <vt:lpstr>What is a cell?</vt:lpstr>
      <vt:lpstr>The Nucleus and Ribosomes</vt:lpstr>
      <vt:lpstr>The Endoplasmic Reticulum (ER) and Golgi Apparatus</vt:lpstr>
      <vt:lpstr>The Protein Production Chain</vt:lpstr>
      <vt:lpstr>Lysosomes and Vacuoles</vt:lpstr>
      <vt:lpstr>Mitochondria</vt:lpstr>
      <vt:lpstr>Chloroplasts</vt:lpstr>
      <vt:lpstr>Cell Wall and Cytoskeleton</vt:lpstr>
      <vt:lpstr>Animal vs. Plant Cells</vt:lpstr>
      <vt:lpstr>Cell Structure and Function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Bio</dc:title>
  <dc:creator>Daniel Karpoukhin</dc:creator>
  <cp:lastModifiedBy>Zohar Brand</cp:lastModifiedBy>
  <cp:revision>15</cp:revision>
  <dcterms:created xsi:type="dcterms:W3CDTF">2023-12-21T02:34:29Z</dcterms:created>
  <dcterms:modified xsi:type="dcterms:W3CDTF">2025-08-17T00:45:36Z</dcterms:modified>
</cp:coreProperties>
</file>