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9"/>
  </p:notesMasterIdLst>
  <p:handoutMasterIdLst>
    <p:handoutMasterId r:id="rId10"/>
  </p:handoutMasterIdLst>
  <p:sldIdLst>
    <p:sldId id="267" r:id="rId3"/>
    <p:sldId id="268" r:id="rId4"/>
    <p:sldId id="274" r:id="rId5"/>
    <p:sldId id="275" r:id="rId6"/>
    <p:sldId id="276" r:id="rId7"/>
    <p:sldId id="273" r:id="rId8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1"/>
      <p:bold r:id="rId12"/>
      <p:italic r:id="rId13"/>
      <p:boldItalic r:id="rId14"/>
    </p:embeddedFont>
    <p:embeddedFont>
      <p:font typeface="Fredericka the Great" panose="02000000000000000000" pitchFamily="2" charset="0"/>
      <p:regular r:id="rId15"/>
    </p:embeddedFont>
    <p:embeddedFont>
      <p:font typeface="Kalam" panose="02000000000000000000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 varScale="1">
        <p:scale>
          <a:sx n="106" d="100"/>
          <a:sy n="106" d="100"/>
        </p:scale>
        <p:origin x="806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8F97BC-3C0A-98CE-2635-4F6753474E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5A845-5078-9E47-EBD5-61885490B0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E996E-0320-4680-871D-1D3D840632F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95DEF-C59A-8690-8306-9C578C5F93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AA1B-E79A-8D56-980E-AC52FFBAAC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53C1E-B61C-4740-B395-2C6B77CB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6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67" name="Google Shape;267;p30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04" name="Google Shape;304;p33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18" name="Google Shape;318;p34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4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31" name="Google Shape;331;p35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44" name="Google Shape;344;p3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047674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377475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161922" y="599240"/>
            <a:ext cx="3727692" cy="289154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1533726" y="736515"/>
            <a:ext cx="3081420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5400"/>
              <a:buFont typeface="Fredericka the Great"/>
              <a:buNone/>
            </a:pPr>
            <a:r>
              <a:rPr lang="en" sz="54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100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368164" y="2027533"/>
            <a:ext cx="3412544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39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2.10: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2600" b="1" dirty="0">
                <a:solidFill>
                  <a:srgbClr val="134F5C"/>
                </a:solidFill>
                <a:latin typeface="Kalam"/>
                <a:cs typeface="Kalam"/>
                <a:sym typeface="Kalam"/>
              </a:rPr>
              <a:t>Origins of Cell Compartmentalization</a:t>
            </a:r>
            <a:endParaRPr sz="2600" dirty="0"/>
          </a:p>
        </p:txBody>
      </p:sp>
      <p:sp>
        <p:nvSpPr>
          <p:cNvPr id="482" name="Google Shape;482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5206852" y="1347422"/>
            <a:ext cx="3707557" cy="162760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7757615" y="4246828"/>
            <a:ext cx="790849" cy="352267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2" name="Picture 1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65CA7834-1C91-6306-2715-5EB2D1754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290" y="3119077"/>
            <a:ext cx="3262174" cy="10946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94"/>
    </mc:Choice>
    <mc:Fallback xmlns="">
      <p:transition spd="slow" advTm="97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91B65-4A1D-4D09-501B-0D5A4DD6B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45" y="2307770"/>
            <a:ext cx="1984576" cy="17895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A3704-FD34-BDB1-897C-1CC8CBD25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413" y="969622"/>
            <a:ext cx="5608388" cy="36631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35"/>
    </mc:Choice>
    <mc:Fallback xmlns="">
      <p:transition spd="slow" advTm="2033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5367-EA42-7705-1FD5-48AE5ACD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Complexity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1AD93-D13C-C52F-2454-A1D735458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68016"/>
            <a:ext cx="7886700" cy="3263504"/>
          </a:xfrm>
        </p:spPr>
        <p:txBody>
          <a:bodyPr/>
          <a:lstStyle/>
          <a:p>
            <a:pPr>
              <a:buSzPct val="100000"/>
            </a:pPr>
            <a:r>
              <a:rPr lang="en-US" dirty="0"/>
              <a:t>While eukaryotes have membrane bound organelles, prokaryotes can divide their cytoplasm into certain sections to separate reactions</a:t>
            </a:r>
          </a:p>
          <a:p>
            <a:pPr>
              <a:buSzPct val="100000"/>
            </a:pPr>
            <a:r>
              <a:rPr lang="en-US" dirty="0"/>
              <a:t>Cells come from other cells – so to maximize their ability to reproduce cells became more complex over time, and prokaryotes evolved to have membrane bound genetic information (nucleus)</a:t>
            </a:r>
          </a:p>
        </p:txBody>
      </p:sp>
    </p:spTree>
    <p:extLst>
      <p:ext uri="{BB962C8B-B14F-4D97-AF65-F5344CB8AC3E}">
        <p14:creationId xmlns:p14="http://schemas.microsoft.com/office/powerpoint/2010/main" val="273293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FC16-5372-79AF-D003-4102A185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Endosymbiotic 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2E5BA-9FA9-18B0-8066-5B80D565D3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Endosymbiotic theory</a:t>
            </a:r>
            <a:r>
              <a:rPr lang="en-US" dirty="0"/>
              <a:t> – organelles within cells evolved from free-living organisms </a:t>
            </a:r>
          </a:p>
          <a:p>
            <a:pPr>
              <a:buSzPct val="100000"/>
            </a:pPr>
            <a:r>
              <a:rPr lang="en-US" dirty="0"/>
              <a:t>Energy producing and photosynthetic bacteria could have been taken up by the early eukaryote </a:t>
            </a:r>
          </a:p>
          <a:p>
            <a:pPr lvl="1">
              <a:buSzPct val="100000"/>
            </a:pPr>
            <a:r>
              <a:rPr lang="en-US" dirty="0"/>
              <a:t>Relationship – bacteria gets protection and nutrients, and the parent cell gets more energy</a:t>
            </a:r>
          </a:p>
          <a:p>
            <a:pPr lvl="1">
              <a:buSzPct val="100000"/>
            </a:pPr>
            <a:r>
              <a:rPr lang="en-US" dirty="0"/>
              <a:t>Eventually the bacteria becomes an organelle and part of the eukaryotic cell</a:t>
            </a:r>
          </a:p>
          <a:p>
            <a:pPr>
              <a:buSzPct val="100000"/>
            </a:pPr>
            <a:r>
              <a:rPr lang="en-US" dirty="0"/>
              <a:t>Evidence: DNA within chloroplasts and mitochondria, double membranes of chloroplasts and mitochondria</a:t>
            </a:r>
          </a:p>
        </p:txBody>
      </p:sp>
    </p:spTree>
    <p:extLst>
      <p:ext uri="{BB962C8B-B14F-4D97-AF65-F5344CB8AC3E}">
        <p14:creationId xmlns:p14="http://schemas.microsoft.com/office/powerpoint/2010/main" val="169165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F1FE-FFEA-3D17-3DB4-891A17FF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Endosymbiotic Theory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55103-7951-32D6-2DF0-4329A23E0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ow would you define endosymbiotic theory? | Socratic">
            <a:extLst>
              <a:ext uri="{FF2B5EF4-FFF2-40B4-BE49-F238E27FC236}">
                <a16:creationId xmlns:a16="http://schemas.microsoft.com/office/drawing/2014/main" id="{CA66C2C4-F906-E7C2-E625-ACFD2D3EB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2986"/>
            <a:ext cx="91440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28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Origins of Cell Comartmentalization Review</a:t>
            </a:r>
            <a:endParaRPr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Compartmentalization in eukaryotes vs. prokaryotes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The Endosymbiotic Theory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74"/>
    </mc:Choice>
    <mc:Fallback xmlns="">
      <p:transition spd="slow" advTm="38874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2.10</Template>
  <TotalTime>2027</TotalTime>
  <Words>150</Words>
  <Application>Microsoft Office PowerPoint</Application>
  <PresentationFormat>On-screen Show (16:9)</PresentationFormat>
  <Paragraphs>20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Kalam</vt:lpstr>
      <vt:lpstr>Fredericka the Great</vt:lpstr>
      <vt:lpstr>Cambria</vt:lpstr>
      <vt:lpstr>Arial</vt:lpstr>
      <vt:lpstr>Simple Light</vt:lpstr>
      <vt:lpstr>FunkyShapesVTI</vt:lpstr>
      <vt:lpstr>AP BIO</vt:lpstr>
      <vt:lpstr>Objectives</vt:lpstr>
      <vt:lpstr>Cell Complexity</vt:lpstr>
      <vt:lpstr>The Endosymbiotic Theory</vt:lpstr>
      <vt:lpstr>Endosymbiotic Theory Diagram</vt:lpstr>
      <vt:lpstr>Origins of Cell Comartmentalization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8</cp:revision>
  <dcterms:created xsi:type="dcterms:W3CDTF">2024-08-01T18:06:27Z</dcterms:created>
  <dcterms:modified xsi:type="dcterms:W3CDTF">2025-08-15T04:57:36Z</dcterms:modified>
</cp:coreProperties>
</file>