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3" r:id="rId2"/>
  </p:sldMasterIdLst>
  <p:notesMasterIdLst>
    <p:notesMasterId r:id="rId10"/>
  </p:notesMasterIdLst>
  <p:handoutMasterIdLst>
    <p:handoutMasterId r:id="rId11"/>
  </p:handoutMasterIdLst>
  <p:sldIdLst>
    <p:sldId id="267" r:id="rId3"/>
    <p:sldId id="268" r:id="rId4"/>
    <p:sldId id="274" r:id="rId5"/>
    <p:sldId id="277" r:id="rId6"/>
    <p:sldId id="275" r:id="rId7"/>
    <p:sldId id="276" r:id="rId8"/>
    <p:sldId id="273" r:id="rId9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12"/>
      <p:bold r:id="rId13"/>
      <p:italic r:id="rId14"/>
      <p:boldItalic r:id="rId15"/>
    </p:embeddedFont>
    <p:embeddedFont>
      <p:font typeface="Fredericka the Great" panose="02000000000000000000" pitchFamily="2" charset="0"/>
      <p:regular r:id="rId16"/>
    </p:embeddedFont>
    <p:embeddedFont>
      <p:font typeface="Kalam" panose="02000000000000000000" pitchFamily="2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70839" autoAdjust="0"/>
  </p:normalViewPr>
  <p:slideViewPr>
    <p:cSldViewPr snapToGrid="0">
      <p:cViewPr varScale="1">
        <p:scale>
          <a:sx n="112" d="100"/>
          <a:sy n="112" d="100"/>
        </p:scale>
        <p:origin x="648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320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38F97BC-3C0A-98CE-2635-4F6753474E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F5A845-5078-9E47-EBD5-61885490B0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E996E-0320-4680-871D-1D3D840632F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495DEF-C59A-8690-8306-9C578C5F935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7AA1B-E79A-8D56-980E-AC52FFBAAC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53C1E-B61C-4740-B395-2C6B77CB9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67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c8773d8918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9" name="Google Shape;469;g2c8773d8918_4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0" name="Google Shape;470;g2c8773d8918_4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c8773d8918_4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7" name="Google Shape;497;g2c8773d8918_4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8" name="Google Shape;498;g2c8773d8918_4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sure to practice for other shapes</a:t>
            </a:r>
          </a:p>
          <a:p>
            <a:r>
              <a:rPr lang="en-US" dirty="0"/>
              <a:t>Do not confuse with </a:t>
            </a:r>
            <a:r>
              <a:rPr lang="en-US" dirty="0" err="1"/>
              <a:t>volume:surface</a:t>
            </a:r>
            <a:r>
              <a:rPr lang="en-US" dirty="0"/>
              <a:t> area ratio</a:t>
            </a:r>
          </a:p>
        </p:txBody>
      </p:sp>
    </p:spTree>
    <p:extLst>
      <p:ext uri="{BB962C8B-B14F-4D97-AF65-F5344CB8AC3E}">
        <p14:creationId xmlns:p14="http://schemas.microsoft.com/office/powerpoint/2010/main" val="1889580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UNITS</a:t>
            </a:r>
          </a:p>
          <a:p>
            <a:r>
              <a:rPr lang="en-US" dirty="0"/>
              <a:t>Sphere</a:t>
            </a:r>
          </a:p>
          <a:p>
            <a:r>
              <a:rPr lang="en-US" dirty="0"/>
              <a:t>Sa 314.16cm2</a:t>
            </a:r>
          </a:p>
          <a:p>
            <a:r>
              <a:rPr lang="en-US" dirty="0"/>
              <a:t>V  523.6cm3</a:t>
            </a:r>
          </a:p>
          <a:p>
            <a:r>
              <a:rPr lang="en-US" dirty="0"/>
              <a:t>Sa V ratio 0.6:1</a:t>
            </a:r>
          </a:p>
          <a:p>
            <a:endParaRPr lang="en-US" dirty="0"/>
          </a:p>
          <a:p>
            <a:r>
              <a:rPr lang="en-US" dirty="0"/>
              <a:t>Prism</a:t>
            </a:r>
          </a:p>
          <a:p>
            <a:r>
              <a:rPr lang="en-US" dirty="0"/>
              <a:t>SA 128</a:t>
            </a:r>
          </a:p>
          <a:p>
            <a:r>
              <a:rPr lang="en-US" dirty="0"/>
              <a:t>V 96</a:t>
            </a:r>
          </a:p>
          <a:p>
            <a:r>
              <a:rPr lang="en-US" dirty="0"/>
              <a:t>Sa v ratio 1.33333333333333333333333333333333333:1</a:t>
            </a:r>
          </a:p>
        </p:txBody>
      </p:sp>
    </p:spTree>
    <p:extLst>
      <p:ext uri="{BB962C8B-B14F-4D97-AF65-F5344CB8AC3E}">
        <p14:creationId xmlns:p14="http://schemas.microsoft.com/office/powerpoint/2010/main" val="39221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c8773d8918_4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8" name="Google Shape;538;g2c8773d8918_4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9" name="Google Shape;539;g2c8773d8918_4_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Kalam"/>
              <a:buNone/>
              <a:defRPr sz="4500" b="1" cap="none">
                <a:latin typeface="Kalam"/>
                <a:ea typeface="Kalam"/>
                <a:cs typeface="Kalam"/>
                <a:sym typeface="K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6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cap="none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grpSp>
        <p:nvGrpSpPr>
          <p:cNvPr id="211" name="Google Shape;211;p26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12" name="Google Shape;212;p26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17" name="Google Shape;217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26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25" name="Google Shape;225;p27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30" name="Google Shape;230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27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Kalam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8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grpSp>
        <p:nvGrpSpPr>
          <p:cNvPr id="237" name="Google Shape;237;p28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38" name="Google Shape;238;p2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43" name="Google Shape;243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p28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2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50" name="Google Shape;250;p29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251" name="Google Shape;251;p29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52" name="Google Shape;252;p29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5" name="Google Shape;255;p29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6" name="Google Shape;256;p29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57" name="Google Shape;257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29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30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64" name="Google Shape;264;p30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65" name="Google Shape;265;p30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66" name="Google Shape;266;p30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267" name="Google Shape;267;p30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68" name="Google Shape;268;p30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73" name="Google Shape;273;p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30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279" name="Google Shape;279;p31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80" name="Google Shape;280;p31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85" name="Google Shape;285;p3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3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8" name="Google Shape;288;p31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32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91" name="Google Shape;291;p32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96" name="Google Shape;296;p3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3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3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32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lam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33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303" name="Google Shape;303;p33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grpSp>
        <p:nvGrpSpPr>
          <p:cNvPr id="304" name="Google Shape;304;p33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305" name="Google Shape;305;p33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6" name="Google Shape;306;p33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7" name="Google Shape;307;p33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10" name="Google Shape;310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" name="Google Shape;313;p33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lam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34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317" name="Google Shape;317;p34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grpSp>
        <p:nvGrpSpPr>
          <p:cNvPr id="318" name="Google Shape;318;p34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319" name="Google Shape;319;p34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24" name="Google Shape;324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34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35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331" name="Google Shape;331;p35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332" name="Google Shape;332;p35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37" name="Google Shape;337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35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6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36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344" name="Google Shape;344;p36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345" name="Google Shape;345;p36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7" name="Google Shape;347;p36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8" name="Google Shape;348;p36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50" name="Google Shape;350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3" name="Google Shape;353;p36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Kalam"/>
              <a:buNone/>
              <a:defRPr sz="33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04" name="Google Shape;204;p2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5" name="Google Shape;205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6" name="Google Shape;206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7" name="Google Shape;207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3" name="Google Shape;473;p48"/>
          <p:cNvSpPr/>
          <p:nvPr/>
        </p:nvSpPr>
        <p:spPr>
          <a:xfrm>
            <a:off x="1242468" y="676327"/>
            <a:ext cx="3727692" cy="289154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4" name="Google Shape;474;p48"/>
          <p:cNvSpPr/>
          <p:nvPr/>
        </p:nvSpPr>
        <p:spPr>
          <a:xfrm>
            <a:off x="1242468" y="676327"/>
            <a:ext cx="3727692" cy="2891548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5" name="Google Shape;475;p48"/>
          <p:cNvSpPr/>
          <p:nvPr/>
        </p:nvSpPr>
        <p:spPr>
          <a:xfrm>
            <a:off x="0" y="0"/>
            <a:ext cx="2903617" cy="3072245"/>
          </a:xfrm>
          <a:custGeom>
            <a:avLst/>
            <a:gdLst/>
            <a:ahLst/>
            <a:cxnLst/>
            <a:rect l="l" t="t" r="r" b="b"/>
            <a:pathLst>
              <a:path w="3871489" h="4096327" extrusionOk="0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6" name="Google Shape;476;p48"/>
          <p:cNvSpPr/>
          <p:nvPr/>
        </p:nvSpPr>
        <p:spPr>
          <a:xfrm>
            <a:off x="0" y="0"/>
            <a:ext cx="2903617" cy="3072245"/>
          </a:xfrm>
          <a:custGeom>
            <a:avLst/>
            <a:gdLst/>
            <a:ahLst/>
            <a:cxnLst/>
            <a:rect l="l" t="t" r="r" b="b"/>
            <a:pathLst>
              <a:path w="3871489" h="4096327" extrusionOk="0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7" name="Google Shape;477;p48"/>
          <p:cNvSpPr/>
          <p:nvPr/>
        </p:nvSpPr>
        <p:spPr>
          <a:xfrm>
            <a:off x="0" y="1047674"/>
            <a:ext cx="1396390" cy="208334"/>
          </a:xfrm>
          <a:custGeom>
            <a:avLst/>
            <a:gdLst/>
            <a:ahLst/>
            <a:cxnLst/>
            <a:rect l="l" t="t" r="r" b="b"/>
            <a:pathLst>
              <a:path w="1861854" h="277779" extrusionOk="0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8" name="Google Shape;478;p48"/>
          <p:cNvSpPr/>
          <p:nvPr/>
        </p:nvSpPr>
        <p:spPr>
          <a:xfrm>
            <a:off x="0" y="1377475"/>
            <a:ext cx="1396390" cy="208334"/>
          </a:xfrm>
          <a:custGeom>
            <a:avLst/>
            <a:gdLst/>
            <a:ahLst/>
            <a:cxnLst/>
            <a:rect l="l" t="t" r="r" b="b"/>
            <a:pathLst>
              <a:path w="1861854" h="277779" extrusionOk="0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9" name="Google Shape;479;p48"/>
          <p:cNvSpPr/>
          <p:nvPr/>
        </p:nvSpPr>
        <p:spPr>
          <a:xfrm>
            <a:off x="1161922" y="599240"/>
            <a:ext cx="3727692" cy="2891548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0" name="Google Shape;480;p48"/>
          <p:cNvSpPr txBox="1">
            <a:spLocks noGrp="1"/>
          </p:cNvSpPr>
          <p:nvPr>
            <p:ph type="ctrTitle"/>
          </p:nvPr>
        </p:nvSpPr>
        <p:spPr>
          <a:xfrm>
            <a:off x="1533726" y="736515"/>
            <a:ext cx="3081420" cy="1230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5400"/>
              <a:buFont typeface="Fredericka the Great"/>
              <a:buNone/>
            </a:pPr>
            <a:r>
              <a:rPr lang="en" sz="5400" dirty="0">
                <a:solidFill>
                  <a:srgbClr val="CC4125"/>
                </a:solidFill>
                <a:latin typeface="Fredericka the Great"/>
                <a:ea typeface="Fredericka the Great"/>
                <a:cs typeface="Fredericka the Great"/>
                <a:sym typeface="Fredericka the Great"/>
              </a:rPr>
              <a:t>AP BIO</a:t>
            </a:r>
            <a:endParaRPr sz="1100" dirty="0"/>
          </a:p>
        </p:txBody>
      </p:sp>
      <p:sp>
        <p:nvSpPr>
          <p:cNvPr id="481" name="Google Shape;481;p48"/>
          <p:cNvSpPr txBox="1">
            <a:spLocks noGrp="1"/>
          </p:cNvSpPr>
          <p:nvPr>
            <p:ph type="subTitle" idx="1"/>
          </p:nvPr>
        </p:nvSpPr>
        <p:spPr>
          <a:xfrm>
            <a:off x="1477070" y="2122100"/>
            <a:ext cx="3138076" cy="1230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3900"/>
              <a:buNone/>
            </a:pPr>
            <a:r>
              <a:rPr lang="en" sz="3900" b="1" dirty="0">
                <a:solidFill>
                  <a:srgbClr val="134F5C"/>
                </a:solidFill>
                <a:latin typeface="Kalam"/>
                <a:ea typeface="Kalam"/>
                <a:cs typeface="Kalam"/>
                <a:sym typeface="Kalam"/>
              </a:rPr>
              <a:t>TOPIC 2.2:</a:t>
            </a:r>
            <a:endParaRPr sz="1100" dirty="0"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34F5C"/>
              </a:buClr>
              <a:buSzPts val="2100"/>
              <a:buNone/>
            </a:pPr>
            <a:r>
              <a:rPr lang="en" sz="3600" b="1" dirty="0">
                <a:solidFill>
                  <a:srgbClr val="134F5C"/>
                </a:solidFill>
                <a:latin typeface="Kalam"/>
                <a:ea typeface="Kalam"/>
                <a:cs typeface="Kalam"/>
                <a:sym typeface="Kalam"/>
              </a:rPr>
              <a:t> Cell Size</a:t>
            </a:r>
            <a:endParaRPr sz="3600" b="1" dirty="0">
              <a:solidFill>
                <a:srgbClr val="134F5C"/>
              </a:solidFill>
              <a:latin typeface="Kalam"/>
              <a:ea typeface="Kalam"/>
              <a:cs typeface="Kalam"/>
              <a:sym typeface="Kalam"/>
            </a:endParaRPr>
          </a:p>
        </p:txBody>
      </p:sp>
      <p:sp>
        <p:nvSpPr>
          <p:cNvPr id="482" name="Google Shape;482;p48"/>
          <p:cNvSpPr/>
          <p:nvPr/>
        </p:nvSpPr>
        <p:spPr>
          <a:xfrm>
            <a:off x="1024586" y="2590321"/>
            <a:ext cx="239956" cy="239956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3" name="Google Shape;483;p48"/>
          <p:cNvSpPr/>
          <p:nvPr/>
        </p:nvSpPr>
        <p:spPr>
          <a:xfrm>
            <a:off x="1024586" y="2590321"/>
            <a:ext cx="239956" cy="239956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84" name="Google Shape;484;p48" descr="Green patterned leaves"/>
          <p:cNvPicPr preferRelativeResize="0"/>
          <p:nvPr/>
        </p:nvPicPr>
        <p:blipFill rotWithShape="1">
          <a:blip r:embed="rId3">
            <a:alphaModFix/>
          </a:blip>
          <a:srcRect t="18158" r="1" b="15675"/>
          <a:stretch/>
        </p:blipFill>
        <p:spPr>
          <a:xfrm>
            <a:off x="5206852" y="1347422"/>
            <a:ext cx="3707557" cy="1627603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48"/>
          <p:cNvSpPr/>
          <p:nvPr/>
        </p:nvSpPr>
        <p:spPr>
          <a:xfrm>
            <a:off x="6051536" y="736515"/>
            <a:ext cx="466854" cy="466854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6" name="Google Shape;486;p48"/>
          <p:cNvSpPr/>
          <p:nvPr/>
        </p:nvSpPr>
        <p:spPr>
          <a:xfrm>
            <a:off x="6051536" y="736515"/>
            <a:ext cx="466854" cy="466854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7" name="Google Shape;487;p48"/>
          <p:cNvSpPr/>
          <p:nvPr/>
        </p:nvSpPr>
        <p:spPr>
          <a:xfrm>
            <a:off x="7487264" y="3553943"/>
            <a:ext cx="1656736" cy="1589557"/>
          </a:xfrm>
          <a:custGeom>
            <a:avLst/>
            <a:gdLst/>
            <a:ahLst/>
            <a:cxnLst/>
            <a:rect l="l" t="t" r="r" b="b"/>
            <a:pathLst>
              <a:path w="3432581" h="3293393" extrusionOk="0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8" name="Google Shape;488;p48"/>
          <p:cNvSpPr/>
          <p:nvPr/>
        </p:nvSpPr>
        <p:spPr>
          <a:xfrm>
            <a:off x="7487264" y="3553943"/>
            <a:ext cx="1656736" cy="1589557"/>
          </a:xfrm>
          <a:custGeom>
            <a:avLst/>
            <a:gdLst/>
            <a:ahLst/>
            <a:cxnLst/>
            <a:rect l="l" t="t" r="r" b="b"/>
            <a:pathLst>
              <a:path w="3432581" h="3293393" extrusionOk="0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489" name="Google Shape;489;p48"/>
          <p:cNvGrpSpPr/>
          <p:nvPr/>
        </p:nvGrpSpPr>
        <p:grpSpPr>
          <a:xfrm>
            <a:off x="7757615" y="4246828"/>
            <a:ext cx="790849" cy="352267"/>
            <a:chOff x="9841624" y="4115729"/>
            <a:chExt cx="602169" cy="268223"/>
          </a:xfrm>
        </p:grpSpPr>
        <p:sp>
          <p:nvSpPr>
            <p:cNvPr id="490" name="Google Shape;490;p4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1" name="Google Shape;491;p4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2" name="Google Shape;492;p48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3" name="Google Shape;493;p48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4" name="Google Shape;494;p48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pic>
        <p:nvPicPr>
          <p:cNvPr id="2" name="Picture 1" descr="A black background with blue and red letters&#10;&#10;AI-generated content may be incorrect.">
            <a:extLst>
              <a:ext uri="{FF2B5EF4-FFF2-40B4-BE49-F238E27FC236}">
                <a16:creationId xmlns:a16="http://schemas.microsoft.com/office/drawing/2014/main" id="{E1BE25E4-58EC-C79D-4FB6-A0617A3702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290" y="3119077"/>
            <a:ext cx="3262174" cy="10946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48"/>
    </mc:Choice>
    <mc:Fallback xmlns="">
      <p:transition spd="slow" advTm="79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Kalam"/>
              <a:buNone/>
            </a:pPr>
            <a:r>
              <a:rPr lang="en" b="1" dirty="0">
                <a:latin typeface="Kalam"/>
                <a:ea typeface="Kalam"/>
                <a:cs typeface="Kalam"/>
                <a:sym typeface="Kalam"/>
              </a:rPr>
              <a:t>Objectives</a:t>
            </a:r>
            <a:endParaRPr dirty="0"/>
          </a:p>
        </p:txBody>
      </p:sp>
      <p:sp>
        <p:nvSpPr>
          <p:cNvPr id="501" name="Google Shape;501;p4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38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11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D6C5B0-63A7-9534-D9F8-91D9ABF15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110" y="510777"/>
            <a:ext cx="3672361" cy="4375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5B0C0C-5091-E092-4462-02F6E8DAFA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8896" y="510776"/>
            <a:ext cx="2265271" cy="43750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FAA603-52AC-48DE-04C7-317C394EA3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1176933"/>
            <a:ext cx="1647825" cy="3648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15"/>
    </mc:Choice>
    <mc:Fallback xmlns="">
      <p:transition spd="slow" advTm="4241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DF5D0-9072-0909-7A41-7F5BBC043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S.A. to V. Ratio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47C90-1896-6204-BBD1-1472EDA96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971" y="1268016"/>
            <a:ext cx="4347029" cy="3875484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dirty="0"/>
              <a:t>Volume = the amount of space an object occupies</a:t>
            </a:r>
          </a:p>
          <a:p>
            <a:pPr>
              <a:buSzPct val="100000"/>
            </a:pPr>
            <a:r>
              <a:rPr lang="en-US" dirty="0"/>
              <a:t>Surface Area = the area of the outside part of an object</a:t>
            </a:r>
          </a:p>
          <a:p>
            <a:pPr>
              <a:buSzPct val="100000"/>
            </a:pPr>
            <a:endParaRPr lang="en-US" dirty="0"/>
          </a:p>
          <a:p>
            <a:pPr>
              <a:buSzPct val="100000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S.A. to V. Ratio </a:t>
            </a:r>
            <a:r>
              <a:rPr lang="en-US" dirty="0"/>
              <a:t>-  divide surface area by volume (tells you the amount of surface area </a:t>
            </a:r>
            <a:r>
              <a:rPr lang="en-US" u="sng" dirty="0"/>
              <a:t>per</a:t>
            </a:r>
            <a:r>
              <a:rPr lang="en-US" dirty="0"/>
              <a:t> unit of volume)</a:t>
            </a:r>
          </a:p>
          <a:p>
            <a:pPr>
              <a:buSzPct val="100000"/>
            </a:pPr>
            <a:r>
              <a:rPr lang="en-US" dirty="0"/>
              <a:t>Conclusion: smaller object has higher S.A. to V. Ratio</a:t>
            </a:r>
          </a:p>
        </p:txBody>
      </p:sp>
      <p:pic>
        <p:nvPicPr>
          <p:cNvPr id="1026" name="Picture 2" descr="2.2.1 Surface Area: Volume Ratio &amp; Transport | OCR Gateway GCSE Biology:  Combined Science Revision Notes 2018 | Save My Exams">
            <a:extLst>
              <a:ext uri="{FF2B5EF4-FFF2-40B4-BE49-F238E27FC236}">
                <a16:creationId xmlns:a16="http://schemas.microsoft.com/office/drawing/2014/main" id="{05882617-E72D-9D30-CEEC-A7307A9DE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830" y="1150149"/>
            <a:ext cx="4895170" cy="297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74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2849"/>
    </mc:Choice>
    <mc:Fallback xmlns="">
      <p:transition spd="slow" advTm="17284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5B63-D385-D4DA-1072-200A4E83C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134CD-27E6-92C2-4E7F-EF9F2AF15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678" y="1325676"/>
            <a:ext cx="8791121" cy="3703524"/>
          </a:xfrm>
        </p:spPr>
        <p:txBody>
          <a:bodyPr>
            <a:normAutofit/>
          </a:bodyPr>
          <a:lstStyle/>
          <a:p>
            <a:pPr marL="596900" indent="-457200">
              <a:buSzPct val="100000"/>
              <a:buFont typeface="+mj-lt"/>
              <a:buAutoNum type="arabicPeriod"/>
            </a:pPr>
            <a:r>
              <a:rPr lang="en-US" dirty="0"/>
              <a:t>Sphere:                            2. Rectangular Prism</a:t>
            </a:r>
          </a:p>
          <a:p>
            <a:pPr marL="139700" indent="0">
              <a:buSzPct val="100000"/>
              <a:buNone/>
            </a:pPr>
            <a:endParaRPr lang="en-US" dirty="0"/>
          </a:p>
          <a:p>
            <a:pPr marL="596900" indent="-457200">
              <a:buSzPct val="100000"/>
              <a:buFont typeface="+mj-lt"/>
              <a:buAutoNum type="arabicPeriod"/>
            </a:pPr>
            <a:endParaRPr lang="en-US" dirty="0"/>
          </a:p>
          <a:p>
            <a:pPr marL="596900" indent="-457200">
              <a:buSzPct val="100000"/>
              <a:buFont typeface="+mj-lt"/>
              <a:buAutoNum type="arabicPeriod"/>
            </a:pPr>
            <a:endParaRPr lang="en-US" dirty="0"/>
          </a:p>
          <a:p>
            <a:pPr marL="596900" indent="-457200">
              <a:buSzPct val="100000"/>
              <a:buFont typeface="+mj-lt"/>
              <a:buAutoNum type="arabicPeriod"/>
            </a:pPr>
            <a:endParaRPr lang="en-US" dirty="0"/>
          </a:p>
          <a:p>
            <a:pPr marL="596900" indent="-457200">
              <a:buSzPct val="100000"/>
              <a:buFont typeface="+mj-lt"/>
              <a:buAutoNum type="arabicPeriod"/>
            </a:pPr>
            <a:endParaRPr lang="en-US" dirty="0"/>
          </a:p>
          <a:p>
            <a:pPr marL="596900" indent="-457200">
              <a:buSzPct val="100000"/>
              <a:buFont typeface="+mj-lt"/>
              <a:buAutoNum type="arabicPeriod"/>
            </a:pPr>
            <a:endParaRPr lang="en-US" dirty="0"/>
          </a:p>
          <a:p>
            <a:pPr marL="139700" indent="0">
              <a:buSzPct val="100000"/>
              <a:buNone/>
            </a:pPr>
            <a:r>
              <a:rPr lang="en-US" dirty="0"/>
              <a:t>S.A.  _____  V. _____                 S.A.  _____  V. _____                </a:t>
            </a:r>
          </a:p>
          <a:p>
            <a:pPr marL="139700" indent="0">
              <a:buSzPct val="100000"/>
              <a:buNone/>
            </a:pPr>
            <a:r>
              <a:rPr lang="en-US" dirty="0"/>
              <a:t>S.A. to V. Ratio ______          S.A. to V. Ratio ______</a:t>
            </a:r>
          </a:p>
          <a:p>
            <a:pPr marL="139700" indent="0">
              <a:buSzPct val="100000"/>
              <a:buNone/>
            </a:pPr>
            <a:endParaRPr lang="en-US" dirty="0"/>
          </a:p>
        </p:txBody>
      </p:sp>
      <p:pic>
        <p:nvPicPr>
          <p:cNvPr id="2050" name="Picture 2" descr="Finding the volume and surface area of a sphere — Krista King Math | Online  math help">
            <a:extLst>
              <a:ext uri="{FF2B5EF4-FFF2-40B4-BE49-F238E27FC236}">
                <a16:creationId xmlns:a16="http://schemas.microsoft.com/office/drawing/2014/main" id="{86A464D3-B90A-6EC6-4D4A-8B1A5D2F3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53" y="1877021"/>
            <a:ext cx="2235412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ikz pgf - Draw a rectangular prism and label its dimensions - TeX - LaTeX  Stack Exchange">
            <a:extLst>
              <a:ext uri="{FF2B5EF4-FFF2-40B4-BE49-F238E27FC236}">
                <a16:creationId xmlns:a16="http://schemas.microsoft.com/office/drawing/2014/main" id="{EEE01A6F-CDE0-A3AB-D770-E3380D439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897" y="1877021"/>
            <a:ext cx="1837417" cy="230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24D2AE-ECA4-8CA5-9F2C-47ED48359BB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3119" t="40473" r="3950" b="2194"/>
          <a:stretch/>
        </p:blipFill>
        <p:spPr>
          <a:xfrm>
            <a:off x="5799460" y="564243"/>
            <a:ext cx="3194862" cy="423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07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749"/>
    </mc:Choice>
    <mc:Fallback xmlns="">
      <p:transition spd="slow" advTm="15374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B5DD9-BF6F-048D-EF1C-FF6468702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the S.A. to V. Ratio matter for cell size?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829D5-434A-0D64-63AC-01A6358BE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8515350" cy="3263504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dirty="0"/>
              <a:t>Plasma membrane allows for exchange of resources and energy (heat energy) between cells and the environment</a:t>
            </a:r>
          </a:p>
          <a:p>
            <a:pPr>
              <a:buSzPct val="100000"/>
            </a:pPr>
            <a:r>
              <a:rPr lang="en-US" dirty="0"/>
              <a:t>Surface area of plasma membrane must be large enough for this exchange</a:t>
            </a:r>
          </a:p>
          <a:p>
            <a:pPr>
              <a:buSzPct val="100000"/>
            </a:pPr>
            <a:r>
              <a:rPr lang="en-US" dirty="0"/>
              <a:t>As cells increase in volume (size) -&gt; less relative surface area </a:t>
            </a:r>
            <a:r>
              <a:rPr lang="en-US" u="sng" dirty="0"/>
              <a:t>and</a:t>
            </a:r>
            <a:r>
              <a:rPr lang="en-US" dirty="0"/>
              <a:t> more resources needed </a:t>
            </a:r>
          </a:p>
          <a:p>
            <a:pPr>
              <a:buSzPct val="100000"/>
            </a:pPr>
            <a:r>
              <a:rPr lang="en-US" dirty="0"/>
              <a:t>So small cells have the best S.A. to V. ratio and exchange of resources with environment</a:t>
            </a:r>
          </a:p>
        </p:txBody>
      </p:sp>
    </p:spTree>
    <p:extLst>
      <p:ext uri="{BB962C8B-B14F-4D97-AF65-F5344CB8AC3E}">
        <p14:creationId xmlns:p14="http://schemas.microsoft.com/office/powerpoint/2010/main" val="372667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508"/>
    </mc:Choice>
    <mc:Fallback xmlns="">
      <p:transition spd="slow" advTm="7450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5731D-D1EF-B960-9787-2B50FC51F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and Strategies for Effective Exchange of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D55FF-478E-D3AD-E2C4-8A57D8590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5663293" cy="3696267"/>
          </a:xfrm>
        </p:spPr>
        <p:txBody>
          <a:bodyPr>
            <a:normAutofit lnSpcReduction="10000"/>
          </a:bodyPr>
          <a:lstStyle/>
          <a:p>
            <a:pPr>
              <a:buSzPct val="100000"/>
            </a:pPr>
            <a:r>
              <a:rPr lang="en-US" dirty="0"/>
              <a:t>Cells and organelles have structures that allow them to increase the surface area for the same amount of volume (increasing S.A. to V. Ratio) =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membrane folds</a:t>
            </a:r>
          </a:p>
          <a:p>
            <a:pPr>
              <a:buSzPct val="100000"/>
            </a:pPr>
            <a:endParaRPr lang="en-US" dirty="0"/>
          </a:p>
          <a:p>
            <a:pPr>
              <a:buSzPct val="100000"/>
            </a:pPr>
            <a:r>
              <a:rPr lang="en-US" dirty="0"/>
              <a:t>Cells also have structures that help them exchange resources with the environment</a:t>
            </a:r>
          </a:p>
          <a:p>
            <a:pPr lvl="1">
              <a:buSzPct val="100000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Stomata</a:t>
            </a:r>
            <a:r>
              <a:rPr lang="en-US" dirty="0"/>
              <a:t> – plant cell holes which allow gas and water exchange</a:t>
            </a:r>
          </a:p>
          <a:p>
            <a:pPr lvl="1">
              <a:buSzPct val="100000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Vacuoles</a:t>
            </a:r>
            <a:r>
              <a:rPr lang="en-US" dirty="0"/>
              <a:t> – these can fuse with the membrane to deposit or take in resources into/from the environment</a:t>
            </a:r>
          </a:p>
        </p:txBody>
      </p:sp>
      <p:pic>
        <p:nvPicPr>
          <p:cNvPr id="4098" name="Picture 2" descr="What are cristae? - Quora">
            <a:extLst>
              <a:ext uri="{FF2B5EF4-FFF2-40B4-BE49-F238E27FC236}">
                <a16:creationId xmlns:a16="http://schemas.microsoft.com/office/drawing/2014/main" id="{2F578B26-DF18-1E34-15A9-A766F53EC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698" y="875591"/>
            <a:ext cx="2233385" cy="110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Golgi apparatus | Definition, Function, Location, &amp; Facts | Britannica">
            <a:extLst>
              <a:ext uri="{FF2B5EF4-FFF2-40B4-BE49-F238E27FC236}">
                <a16:creationId xmlns:a16="http://schemas.microsoft.com/office/drawing/2014/main" id="{7DB0DDF2-81B0-6365-41C3-A25B6CC14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781" y="2113953"/>
            <a:ext cx="1130302" cy="110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Plant Structures: Leaf | SparkNotes">
            <a:extLst>
              <a:ext uri="{FF2B5EF4-FFF2-40B4-BE49-F238E27FC236}">
                <a16:creationId xmlns:a16="http://schemas.microsoft.com/office/drawing/2014/main" id="{69DF78BB-7F13-888E-5FB5-21D6C3577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753" y="3328866"/>
            <a:ext cx="2561386" cy="1736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12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125"/>
    </mc:Choice>
    <mc:Fallback xmlns="">
      <p:transition spd="slow" advTm="11112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Kalam"/>
              <a:buNone/>
            </a:pPr>
            <a:r>
              <a:rPr lang="en" b="1" dirty="0">
                <a:latin typeface="Kalam"/>
                <a:ea typeface="Kalam"/>
                <a:cs typeface="Kalam"/>
                <a:sym typeface="Kalam"/>
              </a:rPr>
              <a:t>Cell Size Review</a:t>
            </a:r>
            <a:endParaRPr dirty="0"/>
          </a:p>
        </p:txBody>
      </p:sp>
      <p:sp>
        <p:nvSpPr>
          <p:cNvPr id="542" name="Google Shape;542;p5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3810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lam"/>
              <a:buAutoNum type="arabicPeriod"/>
            </a:pPr>
            <a:r>
              <a:rPr lang="en-US" sz="2000" dirty="0"/>
              <a:t>How to calculate surface area to volume ratio</a:t>
            </a:r>
          </a:p>
          <a:p>
            <a:pPr marL="3810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lam"/>
              <a:buAutoNum type="arabicPeriod"/>
            </a:pPr>
            <a:r>
              <a:rPr lang="en-US" sz="2000" dirty="0"/>
              <a:t>Importance of having a large cell size in relation to volume</a:t>
            </a:r>
          </a:p>
          <a:p>
            <a:pPr marL="3810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lam"/>
              <a:buAutoNum type="arabicPeriod"/>
            </a:pPr>
            <a:r>
              <a:rPr lang="en-US" sz="2000" dirty="0"/>
              <a:t>Different way organisms achieve a high surface area to volume ratio</a:t>
            </a:r>
            <a:endParaRPr sz="11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131"/>
    </mc:Choice>
    <mc:Fallback xmlns="">
      <p:transition spd="slow" advTm="23131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unkyShapesVTI">
  <a:themeElements>
    <a:clrScheme name="Custom 15">
      <a:dk1>
        <a:srgbClr val="000000"/>
      </a:dk1>
      <a:lt1>
        <a:srgbClr val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AP Study Font">
      <a:majorFont>
        <a:latin typeface="Kalam Bold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 Bio 2.2</Template>
  <TotalTime>7443</TotalTime>
  <Words>359</Words>
  <Application>Microsoft Office PowerPoint</Application>
  <PresentationFormat>On-screen Show (16:9)</PresentationFormat>
  <Paragraphs>50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Kalam</vt:lpstr>
      <vt:lpstr>Fredericka the Great</vt:lpstr>
      <vt:lpstr>Cambria</vt:lpstr>
      <vt:lpstr>Arial</vt:lpstr>
      <vt:lpstr>Simple Light</vt:lpstr>
      <vt:lpstr>FunkyShapesVTI</vt:lpstr>
      <vt:lpstr>AP BIO</vt:lpstr>
      <vt:lpstr>Objectives</vt:lpstr>
      <vt:lpstr>Calculating S.A. to V. Ratio</vt:lpstr>
      <vt:lpstr>Calculation Practice</vt:lpstr>
      <vt:lpstr>How does the S.A. to V. Ratio matter for cell size?</vt:lpstr>
      <vt:lpstr>Structures and Strategies for Effective Exchange of Resources</vt:lpstr>
      <vt:lpstr>Cell Size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Karpoukhin</dc:creator>
  <cp:lastModifiedBy>Daniel Karpoukhin</cp:lastModifiedBy>
  <cp:revision>15</cp:revision>
  <dcterms:created xsi:type="dcterms:W3CDTF">2024-06-18T22:10:05Z</dcterms:created>
  <dcterms:modified xsi:type="dcterms:W3CDTF">2025-08-15T04:56:23Z</dcterms:modified>
</cp:coreProperties>
</file>