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74" r:id="rId5"/>
    <p:sldId id="275" r:id="rId6"/>
    <p:sldId id="276" r:id="rId7"/>
    <p:sldId id="273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redericka the Great" panose="02000000000000000000" pitchFamily="2" charset="0"/>
      <p:regular r:id="rId15"/>
    </p:embeddedFont>
    <p:embeddedFont>
      <p:font typeface="Kalam" panose="020000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6" d="100"/>
          <a:sy n="106" d="100"/>
        </p:scale>
        <p:origin x="80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21T23:04:06.608"/>
    </inkml:context>
    <inkml:brush xml:id="br0">
      <inkml:brushProperty name="width" value="0.05292" units="cm"/>
      <inkml:brushProperty name="height" value="0.05292" units="cm"/>
    </inkml:brush>
  </inkml:definitions>
  <iact:action type="add" startTime="31291">
    <iact:property name="dataType"/>
    <iact:actionData xml:id="d0">
      <inkml:trace xmlns:inkml="http://www.w3.org/2003/InkML" xml:id="stk0" contextRef="#ctx0" brushRef="#br0">14046 11393 0,'0'0'1,"0"-36"25,0 72 39,0 55-63,19 128 41,72-37-41,-55-146 2,19 110 40,-19-92-42,-18-54 36,-91-18 3,-18-55-39,128 164 95,54-18-95,-73-73 56,18-36-56,-36-1 26,37-17-24,-37-1-2,18 55 22</inkml:trace>
    </iact:actionData>
  </iact:action>
  <iact:action type="add" startTime="32423">
    <iact:property name="dataType"/>
    <iact:actionData xml:id="d1">
      <inkml:trace xmlns:inkml="http://www.w3.org/2003/InkML" xml:id="stk1" contextRef="#ctx0" brushRef="#br0">15684 12831 0,'-55'0'45,"1"37"-41,36-1-2,-19 128 42,37-18-38,0-55-6,0-37 2,0 74 40,0-238 18,-36-17-57,36 72 0,0-54 40,0 36-39,0 19 43,-37 72-4,1 37-39,0-55 39,54 0-3,109-55-38,-18 19 46,-54 36-46,-19 0 27,-36 91-24</inkml:trace>
    </iact:actionData>
  </iact:action>
  <iact:action type="add" startTime="33423">
    <iact:property name="dataType"/>
    <iact:actionData xml:id="d2">
      <inkml:trace xmlns:inkml="http://www.w3.org/2003/InkML" xml:id="stk2" contextRef="#ctx0" brushRef="#br0">16485 12686 0,'0'0'4,"-55"200"77,55-36-78,18-19 44,0-72-44,-18-109 64,-54-110-65,-55 19 46,72 72-46,1 1 45,18 17-45,54 1 67,0 36-66,-17 0 44,17-73-43,0 37 42,-36 54-6,0 55-38,0-37 26,-18 0-25,18 1-1,18-37 63,19-18-60,17-37-5,19 19 46,36 36-43,-109 18-1,55 36 42,-55 1-42,-18-55 6</inkml:trace>
    </iact:actionData>
  </iact:action>
  <iact:action type="add" startTime="35002">
    <iact:property name="dataType"/>
    <iact:actionData xml:id="d3">
      <inkml:trace xmlns:inkml="http://www.w3.org/2003/InkML" xml:id="stk3" contextRef="#ctx0" brushRef="#br0">17394 11903 0,'-36'55'49,"36"-1"-47,-37 110 43,37-37-41,0-90-2,0-1 0,0-18 50,-54-18-12,-19-54-38,73 17 26,-36 37-25,36 37 44,18 17-43,-18-35-4,18-19 2,-18 54 42,73-72-4,-37-91-38,-18 72 46,19 37-44,-37 55-4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477070" y="2122100"/>
            <a:ext cx="3138076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2.4:</a:t>
            </a: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4F5C"/>
              </a:buClr>
              <a:buSzPts val="2100"/>
              <a:buNone/>
            </a:pPr>
            <a:r>
              <a:rPr lang="en" sz="36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 Membrane Permeability</a:t>
            </a:r>
            <a:endParaRPr sz="3600" b="1" dirty="0">
              <a:solidFill>
                <a:srgbClr val="134F5C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F62A76-0EC0-CE44-0E48-EF785A5FE3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90" y="3119077"/>
            <a:ext cx="3262174" cy="1094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5"/>
    </mc:Choice>
    <mc:Fallback xmlns="">
      <p:transition spd="slow" advTm="7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1EC17-23AA-1759-100E-5A399B9B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0" y="1572010"/>
            <a:ext cx="1832250" cy="1742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152D8-3557-1BD8-7A74-CCE58D290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400" y="144060"/>
            <a:ext cx="4012435" cy="4725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00"/>
    </mc:Choice>
    <mc:Fallback xmlns="">
      <p:transition spd="slow" advTm="38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B152-82A0-E0A9-1983-359A4EA6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Permeability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FD21-0375-D50B-8C6C-7256FC8B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689010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Cell membrane separates cell interior from environment</a:t>
            </a:r>
          </a:p>
          <a:p>
            <a:pPr>
              <a:buSzPct val="100000"/>
            </a:pPr>
            <a:r>
              <a:rPr lang="en-US" dirty="0"/>
              <a:t>It has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selective permeability </a:t>
            </a:r>
            <a:r>
              <a:rPr lang="en-US" dirty="0"/>
              <a:t>– some things let in/out of the cell, some not – cell “chooses” by deciding which kinds of membrane proteins to make </a:t>
            </a:r>
          </a:p>
          <a:p>
            <a:pPr>
              <a:buSzPct val="100000"/>
            </a:pPr>
            <a:r>
              <a:rPr lang="en-US" dirty="0"/>
              <a:t>The structure of the cell membrane (fluid mosaic model) results in this permeability </a:t>
            </a:r>
          </a:p>
          <a:p>
            <a:pPr lvl="1">
              <a:buSzPct val="100000"/>
            </a:pPr>
            <a:r>
              <a:rPr lang="en-US" dirty="0"/>
              <a:t>There are gaps in the membrane = objects of certain size can pass through</a:t>
            </a:r>
          </a:p>
          <a:p>
            <a:pPr lvl="1">
              <a:buSzPct val="100000"/>
            </a:pPr>
            <a:r>
              <a:rPr lang="en-US" dirty="0"/>
              <a:t>Phospholipids have both charged and uncharged sections = only objects of certain polarity can pass freely</a:t>
            </a:r>
          </a:p>
          <a:p>
            <a:pPr>
              <a:buSzPct val="100000"/>
            </a:pPr>
            <a:r>
              <a:rPr lang="en-US" dirty="0"/>
              <a:t>Why permeability? To create livable conditions inside the cell through regulation</a:t>
            </a:r>
          </a:p>
        </p:txBody>
      </p:sp>
      <p:pic>
        <p:nvPicPr>
          <p:cNvPr id="4" name="Picture 3" descr="Why can only small molecules pass through the phospholipid bilayer of the  cell membrane? - Biology Stack Exchange">
            <a:extLst>
              <a:ext uri="{FF2B5EF4-FFF2-40B4-BE49-F238E27FC236}">
                <a16:creationId xmlns:a16="http://schemas.microsoft.com/office/drawing/2014/main" id="{8DFDCD63-BDD7-4705-2630-2954DFC987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22"/>
          <a:stretch/>
        </p:blipFill>
        <p:spPr bwMode="auto">
          <a:xfrm>
            <a:off x="5969397" y="273844"/>
            <a:ext cx="2770925" cy="88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5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35"/>
    </mc:Choice>
    <mc:Fallback xmlns="">
      <p:transition spd="slow" advTm="1109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160A-FD8F-44B2-8586-26F34BC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Membrane Permeability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4C640-E908-5D1D-3CC3-F4F64293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429" y="1144644"/>
            <a:ext cx="4717143" cy="3608784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What can pass through the membrane freely?</a:t>
            </a:r>
          </a:p>
          <a:p>
            <a:pPr lvl="1">
              <a:buSzPct val="100000"/>
            </a:pPr>
            <a:r>
              <a:rPr lang="en-US" dirty="0"/>
              <a:t>Small nonpolar molecules (N</a:t>
            </a:r>
            <a:r>
              <a:rPr lang="en-US" baseline="-25000" dirty="0"/>
              <a:t>2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, CO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>
              <a:buSzPct val="100000"/>
            </a:pPr>
            <a:r>
              <a:rPr lang="en-US" dirty="0"/>
              <a:t>Small polar uncharged molecules (H</a:t>
            </a:r>
            <a:r>
              <a:rPr lang="en-US" baseline="-25000" dirty="0"/>
              <a:t>2</a:t>
            </a:r>
            <a:r>
              <a:rPr lang="en-US" dirty="0"/>
              <a:t>O)</a:t>
            </a:r>
          </a:p>
          <a:p>
            <a:pPr>
              <a:buSzPct val="100000"/>
            </a:pPr>
            <a:r>
              <a:rPr lang="en-US" dirty="0"/>
              <a:t>What cannot pass through the membrane freely?</a:t>
            </a:r>
          </a:p>
          <a:p>
            <a:pPr lvl="1">
              <a:buSzPct val="100000"/>
            </a:pPr>
            <a:r>
              <a:rPr lang="en-US" dirty="0"/>
              <a:t>Hydrophilic substances: large polar molecules, ions</a:t>
            </a:r>
          </a:p>
          <a:p>
            <a:pPr lvl="1">
              <a:buSzPct val="100000"/>
            </a:pPr>
            <a:r>
              <a:rPr lang="en-US" dirty="0"/>
              <a:t>Require membrane proteins/embedded channels</a:t>
            </a:r>
          </a:p>
        </p:txBody>
      </p:sp>
      <p:pic>
        <p:nvPicPr>
          <p:cNvPr id="1026" name="Picture 2" descr="Lipid Bilayer Permeability - PhysiologyWeb">
            <a:extLst>
              <a:ext uri="{FF2B5EF4-FFF2-40B4-BE49-F238E27FC236}">
                <a16:creationId xmlns:a16="http://schemas.microsoft.com/office/drawing/2014/main" id="{41F82B04-187D-5341-649D-1F90DC66E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330" y="2138816"/>
            <a:ext cx="4061327" cy="256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17"/>
    </mc:Choice>
    <mc:Fallback xmlns="">
      <p:transition spd="slow" advTm="10591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9173-9F23-0C6A-CC14-0AB0B1F3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Wall and Permeability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E0F2-6DD6-3E0E-7813-219DDA316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Cell walls for plants and fungi are made of complex carbohydrates (plants = cellulose)</a:t>
            </a:r>
          </a:p>
          <a:p>
            <a:pPr>
              <a:buSzPct val="100000"/>
            </a:pPr>
            <a:r>
              <a:rPr lang="en-US" dirty="0"/>
              <a:t>They are used for structural support, provide a structural boundary, and can also take part in permeability and maintaining a barrier between internal and external environments</a:t>
            </a:r>
          </a:p>
          <a:p>
            <a:pPr lvl="1">
              <a:buSzPct val="100000"/>
            </a:pPr>
            <a:r>
              <a:rPr lang="en-US" dirty="0"/>
              <a:t>Plasmodesmata</a:t>
            </a:r>
          </a:p>
          <a:p>
            <a:pPr lvl="1">
              <a:buSzPct val="100000"/>
            </a:pPr>
            <a:r>
              <a:rPr lang="en-US" dirty="0"/>
              <a:t>Block large molecules</a:t>
            </a:r>
          </a:p>
        </p:txBody>
      </p:sp>
      <p:pic>
        <p:nvPicPr>
          <p:cNvPr id="2050" name="Picture 2" descr="Cell Wall - Definition, Structure, Functions and Cell Wall Layers">
            <a:extLst>
              <a:ext uri="{FF2B5EF4-FFF2-40B4-BE49-F238E27FC236}">
                <a16:creationId xmlns:a16="http://schemas.microsoft.com/office/drawing/2014/main" id="{97008C53-D5A8-0661-0C99-BFC1D8242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371" y="3120954"/>
            <a:ext cx="3233964" cy="193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9D024D-5287-87AC-75E6-7834385EA64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056560" y="4088520"/>
              <a:ext cx="1205640" cy="767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9D024D-5287-87AC-75E6-7834385EA6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7200" y="4079160"/>
                <a:ext cx="1224360" cy="78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9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40"/>
    </mc:Choice>
    <mc:Fallback xmlns="">
      <p:transition spd="slow" advTm="59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Membrane Permeability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Selective permeability and its effects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How the cell wall affects cell function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80"/>
    </mc:Choice>
    <mc:Fallback xmlns="">
      <p:transition spd="slow" advTm="34380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2.4</Template>
  <TotalTime>2655</TotalTime>
  <Words>227</Words>
  <Application>Microsoft Office PowerPoint</Application>
  <PresentationFormat>On-screen Show (16:9)</PresentationFormat>
  <Paragraphs>29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Selective Permeability </vt:lpstr>
      <vt:lpstr>Effects of Membrane Permeability</vt:lpstr>
      <vt:lpstr>Cell Wall and Permeability</vt:lpstr>
      <vt:lpstr>Membrane Permeability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14</cp:revision>
  <dcterms:created xsi:type="dcterms:W3CDTF">2024-06-21T00:00:25Z</dcterms:created>
  <dcterms:modified xsi:type="dcterms:W3CDTF">2025-08-15T04:56:42Z</dcterms:modified>
</cp:coreProperties>
</file>