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0"/>
  </p:notesMasterIdLst>
  <p:handoutMasterIdLst>
    <p:handoutMasterId r:id="rId11"/>
  </p:handoutMasterIdLst>
  <p:sldIdLst>
    <p:sldId id="267" r:id="rId3"/>
    <p:sldId id="268" r:id="rId4"/>
    <p:sldId id="275" r:id="rId5"/>
    <p:sldId id="278" r:id="rId6"/>
    <p:sldId id="276" r:id="rId7"/>
    <p:sldId id="277" r:id="rId8"/>
    <p:sldId id="273" r:id="rId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Fredericka the Great" panose="02000000000000000000" pitchFamily="2" charset="0"/>
      <p:regular r:id="rId16"/>
    </p:embeddedFont>
    <p:embeddedFont>
      <p:font typeface="Kalam" panose="02000000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290" autoAdjust="0"/>
  </p:normalViewPr>
  <p:slideViewPr>
    <p:cSldViewPr snapToGrid="0">
      <p:cViewPr varScale="1">
        <p:scale>
          <a:sx n="77" d="100"/>
          <a:sy n="77" d="100"/>
        </p:scale>
        <p:origin x="1646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Concentration gradient formed as a result of selective permeability/membrane structure</a:t>
            </a:r>
          </a:p>
        </p:txBody>
      </p:sp>
    </p:spTree>
    <p:extLst>
      <p:ext uri="{BB962C8B-B14F-4D97-AF65-F5344CB8AC3E}">
        <p14:creationId xmlns:p14="http://schemas.microsoft.com/office/powerpoint/2010/main" val="155157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477070" y="2122100"/>
            <a:ext cx="3138076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2.5:</a:t>
            </a:r>
            <a:endParaRPr sz="11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34F5C"/>
              </a:buClr>
              <a:buSzPts val="2100"/>
              <a:buNone/>
            </a:pPr>
            <a:r>
              <a:rPr lang="en" sz="36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 Membrane Transport</a:t>
            </a:r>
            <a:endParaRPr sz="3600" b="1" dirty="0">
              <a:solidFill>
                <a:srgbClr val="134F5C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109D8525-32A0-C600-30F9-6517BEBE77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90" y="3119077"/>
            <a:ext cx="3262174" cy="1094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9"/>
    </mc:Choice>
    <mc:Fallback xmlns="">
      <p:transition spd="slow" advTm="75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7FE9B-93BC-7E87-0D30-F84C2ECB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12" y="2193489"/>
            <a:ext cx="2068363" cy="22417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0F3D9C-D723-E507-8D86-14F7F3E8D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879" y="0"/>
            <a:ext cx="4105842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50"/>
    </mc:Choice>
    <mc:Fallback xmlns="">
      <p:transition spd="slow" advTm="379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BFE8-0E2F-8958-BD41-0E53BECD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Transport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DAC26-6717-6CD5-5BAF-6970E05AC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Cell transport for import of materials and export of waste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Passive transport </a:t>
            </a:r>
            <a:r>
              <a:rPr lang="en-US" dirty="0"/>
              <a:t>(diffusion) –movement of solutes across membrane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concentration gradient </a:t>
            </a:r>
            <a:r>
              <a:rPr lang="en-US" dirty="0"/>
              <a:t>(from an area of high concentration to low concentration – how they would move naturally)</a:t>
            </a:r>
          </a:p>
          <a:p>
            <a:pPr lvl="1"/>
            <a:r>
              <a:rPr lang="en-US" dirty="0"/>
              <a:t>No direct metabolic energy input involved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Simple diffusion </a:t>
            </a:r>
            <a:r>
              <a:rPr lang="en-US" dirty="0"/>
              <a:t>– small nonpolar molecules, small uncharged polar molecules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Facilitated diffusion</a:t>
            </a:r>
            <a:r>
              <a:rPr lang="en-US" dirty="0"/>
              <a:t> – large polar molecules and ions (through membrane proteins)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487"/>
    </mc:Choice>
    <mc:Fallback xmlns="">
      <p:transition spd="slow" advTm="11548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54CD-9CA1-7C66-6B92-CF8BC4D7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Transport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AE7F8-CF3B-3294-3FAD-49D8B12B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58762"/>
            <a:ext cx="7886700" cy="3263504"/>
          </a:xfrm>
        </p:spPr>
        <p:txBody>
          <a:bodyPr/>
          <a:lstStyle/>
          <a:p>
            <a:pPr>
              <a:buSzPct val="100000"/>
            </a:pPr>
            <a:r>
              <a:rPr lang="en-US" dirty="0"/>
              <a:t>Goal = movement until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dynamic equilibrium</a:t>
            </a:r>
          </a:p>
        </p:txBody>
      </p:sp>
      <p:pic>
        <p:nvPicPr>
          <p:cNvPr id="1026" name="Picture 2" descr="Passive Transport. Simple Diffusion and Facilitated Diffusion through a  Specific or Non Specific Transporter. Stock Vector - Illustration of  structure, gradients: 289168555">
            <a:extLst>
              <a:ext uri="{FF2B5EF4-FFF2-40B4-BE49-F238E27FC236}">
                <a16:creationId xmlns:a16="http://schemas.microsoft.com/office/drawing/2014/main" id="{78C22359-CF91-CB25-2460-A26D98E6B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44" b="10916"/>
          <a:stretch/>
        </p:blipFill>
        <p:spPr bwMode="auto">
          <a:xfrm>
            <a:off x="878115" y="1690915"/>
            <a:ext cx="6625771" cy="33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0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47"/>
    </mc:Choice>
    <mc:Fallback xmlns="">
      <p:transition spd="slow" advTm="4864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FC1F-A875-1EC7-5430-A4847183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Transport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6E9B8-3281-9745-FBB4-6F8FE4F67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5322207" cy="3263504"/>
          </a:xfrm>
        </p:spPr>
        <p:txBody>
          <a:bodyPr/>
          <a:lstStyle/>
          <a:p>
            <a:pPr>
              <a:buSzPct val="100000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Active transport </a:t>
            </a:r>
            <a:r>
              <a:rPr lang="en-US" dirty="0"/>
              <a:t>– movement of solutes across membrane </a:t>
            </a:r>
            <a:r>
              <a:rPr lang="en-US" u="sng" dirty="0"/>
              <a:t>against</a:t>
            </a:r>
            <a:r>
              <a:rPr lang="en-US" dirty="0"/>
              <a:t> concentration gradient (low -&gt; high), requiring a direct input of metabolic energy (ATP)</a:t>
            </a:r>
          </a:p>
          <a:p>
            <a:pPr>
              <a:buSzPct val="100000"/>
            </a:pPr>
            <a:r>
              <a:rPr lang="en-US" dirty="0"/>
              <a:t>Can use membrane proteins which intake/expel resources when activated by ATP</a:t>
            </a:r>
          </a:p>
          <a:p>
            <a:pPr lvl="1">
              <a:buSzPct val="100000"/>
            </a:pPr>
            <a:r>
              <a:rPr lang="en-US" dirty="0"/>
              <a:t>Can also use energy from another solute’s movement </a:t>
            </a:r>
            <a:r>
              <a:rPr lang="en-US" u="sng" dirty="0"/>
              <a:t>with</a:t>
            </a:r>
            <a:r>
              <a:rPr lang="en-US" dirty="0"/>
              <a:t> concentration gradient to power movement </a:t>
            </a:r>
            <a:r>
              <a:rPr lang="en-US" u="sng" dirty="0"/>
              <a:t>against</a:t>
            </a:r>
          </a:p>
          <a:p>
            <a:pPr>
              <a:buSzPct val="100000"/>
            </a:pPr>
            <a:endParaRPr lang="en-US" u="sng" dirty="0"/>
          </a:p>
        </p:txBody>
      </p:sp>
      <p:pic>
        <p:nvPicPr>
          <p:cNvPr id="2050" name="Picture 2" descr="Active Transport - Definition And Types Of Active Transport">
            <a:extLst>
              <a:ext uri="{FF2B5EF4-FFF2-40B4-BE49-F238E27FC236}">
                <a16:creationId xmlns:a16="http://schemas.microsoft.com/office/drawing/2014/main" id="{B3340AAF-B47F-6F69-0D42-BCC5BC90F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8" t="9508" r="17493"/>
          <a:stretch/>
        </p:blipFill>
        <p:spPr bwMode="auto">
          <a:xfrm>
            <a:off x="5885542" y="1756228"/>
            <a:ext cx="3149201" cy="261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0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95"/>
    </mc:Choice>
    <mc:Fallback xmlns="">
      <p:transition spd="slow" advTm="8479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300B-34FB-61D4-1F28-BD15EF89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Endocytosis and Exocytosis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E5810-809D-A60D-AD60-9407FA043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71677"/>
            <a:ext cx="9144000" cy="3263504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000" dirty="0"/>
              <a:t>For transporting large amounts of resources in and out of cell =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endocytosis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exocytosis</a:t>
            </a:r>
            <a:r>
              <a:rPr lang="en-US" sz="2000" dirty="0"/>
              <a:t> – uses folds of the plasma membrane</a:t>
            </a:r>
          </a:p>
          <a:p>
            <a:pPr lvl="1">
              <a:buSzPct val="100000"/>
            </a:pPr>
            <a:r>
              <a:rPr lang="en-US" dirty="0"/>
              <a:t>Endocytosis = intake, exocytosis = expel – all for large amounts</a:t>
            </a:r>
          </a:p>
          <a:p>
            <a:pPr>
              <a:buSzPct val="100000"/>
            </a:pPr>
            <a:r>
              <a:rPr lang="en-US" sz="2000" dirty="0"/>
              <a:t>Types of endocytosis:</a:t>
            </a:r>
          </a:p>
          <a:p>
            <a:pPr lvl="1">
              <a:buSzPct val="100000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Phagocytosis</a:t>
            </a:r>
            <a:r>
              <a:rPr lang="en-US" dirty="0"/>
              <a:t> – take in large molecules – membrane wraps around item, then pinch off to turn it into its own vesicle</a:t>
            </a:r>
          </a:p>
          <a:p>
            <a:pPr>
              <a:buSzPct val="100000"/>
            </a:pPr>
            <a:endParaRPr lang="en-US" dirty="0"/>
          </a:p>
        </p:txBody>
      </p:sp>
      <p:pic>
        <p:nvPicPr>
          <p:cNvPr id="3074" name="Picture 2" descr="Endocytosis - Wikipedia">
            <a:extLst>
              <a:ext uri="{FF2B5EF4-FFF2-40B4-BE49-F238E27FC236}">
                <a16:creationId xmlns:a16="http://schemas.microsoft.com/office/drawing/2014/main" id="{AD0CB88D-AB51-75DB-C450-84333818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54" y="2908092"/>
            <a:ext cx="4449846" cy="222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59884CE-80CF-DB3B-4C3B-F6E298928D52}"/>
              </a:ext>
            </a:extLst>
          </p:cNvPr>
          <p:cNvSpPr txBox="1">
            <a:spLocks/>
          </p:cNvSpPr>
          <p:nvPr/>
        </p:nvSpPr>
        <p:spPr>
          <a:xfrm>
            <a:off x="0" y="2969558"/>
            <a:ext cx="4639456" cy="2111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lvl="1">
              <a:buSzPct val="100000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Pinocytosis</a:t>
            </a:r>
            <a:r>
              <a:rPr lang="en-US" dirty="0"/>
              <a:t> – take in water (and other substances) – create inward fold in membrane and suck in the resources</a:t>
            </a:r>
          </a:p>
          <a:p>
            <a:pPr lvl="1">
              <a:buSzPct val="100000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Receptor-Mediated Endocytosis </a:t>
            </a:r>
            <a:r>
              <a:rPr lang="en-US" dirty="0"/>
              <a:t>– once signal binds to cell receptor -&gt; endocytosis becomes activated</a:t>
            </a:r>
          </a:p>
        </p:txBody>
      </p:sp>
    </p:spTree>
    <p:extLst>
      <p:ext uri="{BB962C8B-B14F-4D97-AF65-F5344CB8AC3E}">
        <p14:creationId xmlns:p14="http://schemas.microsoft.com/office/powerpoint/2010/main" val="91475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719"/>
    </mc:Choice>
    <mc:Fallback xmlns="">
      <p:transition spd="slow" advTm="1407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Membrane Transport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Concentration gradients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Passive vs. active transport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Types of endocytosis and exocytosis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74"/>
    </mc:Choice>
    <mc:Fallback xmlns="">
      <p:transition spd="slow" advTm="38874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2.5</Template>
  <TotalTime>1945</TotalTime>
  <Words>276</Words>
  <Application>Microsoft Office PowerPoint</Application>
  <PresentationFormat>On-screen Show (16:9)</PresentationFormat>
  <Paragraphs>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Kalam</vt:lpstr>
      <vt:lpstr>Fredericka the Great</vt:lpstr>
      <vt:lpstr>Cambria</vt:lpstr>
      <vt:lpstr>Arial</vt:lpstr>
      <vt:lpstr>Simple Light</vt:lpstr>
      <vt:lpstr>FunkyShapesVTI</vt:lpstr>
      <vt:lpstr>AP BIO</vt:lpstr>
      <vt:lpstr>Objectives</vt:lpstr>
      <vt:lpstr>Passive Transport</vt:lpstr>
      <vt:lpstr>Passive Transport Diagram</vt:lpstr>
      <vt:lpstr>Active Transport</vt:lpstr>
      <vt:lpstr>Types of Endocytosis and Exocytosis</vt:lpstr>
      <vt:lpstr>Membrane Transport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14</cp:revision>
  <dcterms:created xsi:type="dcterms:W3CDTF">2024-06-21T04:24:56Z</dcterms:created>
  <dcterms:modified xsi:type="dcterms:W3CDTF">2025-08-15T04:56:51Z</dcterms:modified>
</cp:coreProperties>
</file>