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9"/>
  </p:notesMasterIdLst>
  <p:handoutMasterIdLst>
    <p:handoutMasterId r:id="rId10"/>
  </p:handoutMasterIdLst>
  <p:sldIdLst>
    <p:sldId id="267" r:id="rId3"/>
    <p:sldId id="268" r:id="rId4"/>
    <p:sldId id="274" r:id="rId5"/>
    <p:sldId id="275" r:id="rId6"/>
    <p:sldId id="276" r:id="rId7"/>
    <p:sldId id="273" r:id="rId8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1"/>
      <p:bold r:id="rId12"/>
      <p:italic r:id="rId13"/>
      <p:boldItalic r:id="rId14"/>
    </p:embeddedFont>
    <p:embeddedFont>
      <p:font typeface="Fredericka the Great" panose="02000000000000000000" pitchFamily="2" charset="0"/>
      <p:regular r:id="rId15"/>
    </p:embeddedFont>
    <p:embeddedFont>
      <p:font typeface="Kalam" panose="020000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94" autoAdjust="0"/>
  </p:normalViewPr>
  <p:slideViewPr>
    <p:cSldViewPr snapToGrid="0">
      <p:cViewPr varScale="1">
        <p:scale>
          <a:sx n="92" d="100"/>
          <a:sy n="92" d="100"/>
        </p:scale>
        <p:origin x="1214" y="6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8F97BC-3C0A-98CE-2635-4F6753474E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5A845-5078-9E47-EBD5-61885490B0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E996E-0320-4680-871D-1D3D840632F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95DEF-C59A-8690-8306-9C578C5F93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AA1B-E79A-8D56-980E-AC52FFBAAC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53C1E-B61C-4740-B395-2C6B77CB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04" name="Google Shape;304;p33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18" name="Google Shape;318;p34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31" name="Google Shape;331;p35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-17152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047674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377475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161922" y="599240"/>
            <a:ext cx="3727692" cy="289154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1533726" y="736515"/>
            <a:ext cx="3081420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Fredericka the Great"/>
              <a:buNone/>
            </a:pPr>
            <a:r>
              <a:rPr lang="en" sz="54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100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477070" y="2122100"/>
            <a:ext cx="3138076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39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2.6:</a:t>
            </a:r>
            <a:endParaRPr sz="1100" dirty="0"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34F5C"/>
              </a:buClr>
              <a:buSzPts val="2100"/>
              <a:buNone/>
            </a:pPr>
            <a:r>
              <a:rPr lang="en" sz="36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 Facilitated Diffusion</a:t>
            </a:r>
            <a:endParaRPr sz="3600" b="1" dirty="0">
              <a:solidFill>
                <a:srgbClr val="134F5C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482" name="Google Shape;482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5206852" y="1347422"/>
            <a:ext cx="3707557" cy="16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7757615" y="4246828"/>
            <a:ext cx="790849" cy="352267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2" name="Picture 1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EE596338-4366-80D1-AC90-98D98A5D45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578" y="3119078"/>
            <a:ext cx="3273886" cy="1098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46"/>
    </mc:Choice>
    <mc:Fallback xmlns="">
      <p:transition spd="slow" advTm="77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1D61E0-8191-306F-B338-93F064FA4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242" y="2035913"/>
            <a:ext cx="1831521" cy="23328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B60B4F-9C39-2579-E6DA-B4C71138C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355" y="161925"/>
            <a:ext cx="5238750" cy="4819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750"/>
    </mc:Choice>
    <mc:Fallback xmlns="">
      <p:transition spd="slow" advTm="4475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F857-5E19-D508-1BEE-57B3DF1E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Membrane Proteins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44E00-4D66-13DC-26BF-881F21DE9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73673"/>
            <a:ext cx="6800169" cy="3875484"/>
          </a:xfrm>
        </p:spPr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dirty="0"/>
              <a:t>To transport large polar molecules/ions across the membrane = integral/transmembrane membrane proteins needed</a:t>
            </a:r>
          </a:p>
          <a:p>
            <a:pPr>
              <a:buSzPct val="100000"/>
            </a:pPr>
            <a:r>
              <a:rPr lang="en-US" dirty="0"/>
              <a:t>This type of transport =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facilitated diffusion </a:t>
            </a:r>
            <a:r>
              <a:rPr lang="en-US" dirty="0"/>
              <a:t>(passive)</a:t>
            </a:r>
          </a:p>
          <a:p>
            <a:pPr>
              <a:buSzPct val="100000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Channel proteins </a:t>
            </a:r>
            <a:r>
              <a:rPr lang="en-US" dirty="0"/>
              <a:t>– allow passage of any substances of appropriate size/charge – like a “tunnel” (primarily for ions)</a:t>
            </a:r>
          </a:p>
          <a:p>
            <a:pPr lvl="1">
              <a:buSzPct val="100000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Aquaporins</a:t>
            </a:r>
            <a:r>
              <a:rPr lang="en-US" dirty="0"/>
              <a:t> – channel proteins for the transport of water in large amounts across the membrane</a:t>
            </a:r>
          </a:p>
          <a:p>
            <a:pPr>
              <a:buSzPct val="100000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Carrier proteins </a:t>
            </a:r>
            <a:r>
              <a:rPr lang="en-US" dirty="0"/>
              <a:t>– bind to specific substances and move them across the membrane (primarily for molecules)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2DB80-5548-1971-FFCE-3878827C6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1769" y="1599519"/>
            <a:ext cx="216217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54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712"/>
    </mc:Choice>
    <mc:Fallback xmlns="">
      <p:transition spd="slow" advTm="12971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81C6-4FD8-5BDD-7596-B66F8AD9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Membrane Proteins and Active Transport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A88EE-62BE-7B76-73DB-4DBC05C49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Membrane proteins are also needed for active transport</a:t>
            </a:r>
          </a:p>
          <a:p>
            <a:pPr lvl="1">
              <a:buSzPct val="100000"/>
            </a:pPr>
            <a:r>
              <a:rPr lang="en-US" dirty="0"/>
              <a:t>Use ATP to transfer ions/molecules across cell membrane</a:t>
            </a:r>
          </a:p>
          <a:p>
            <a:pPr>
              <a:buSzPct val="100000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Membrane potential </a:t>
            </a:r>
            <a:r>
              <a:rPr lang="en-US" dirty="0"/>
              <a:t>– the electric potential caused by the ionic concentration gradient across a membrane (electrical charge due to ions)</a:t>
            </a:r>
          </a:p>
          <a:p>
            <a:pPr lvl="1">
              <a:buSzPct val="100000"/>
            </a:pPr>
            <a:r>
              <a:rPr lang="en-US" dirty="0"/>
              <a:t>In addition to chemical gradient</a:t>
            </a:r>
          </a:p>
        </p:txBody>
      </p:sp>
      <p:pic>
        <p:nvPicPr>
          <p:cNvPr id="1026" name="Picture 2" descr="Electrochemical gradient - Wikipedia">
            <a:extLst>
              <a:ext uri="{FF2B5EF4-FFF2-40B4-BE49-F238E27FC236}">
                <a16:creationId xmlns:a16="http://schemas.microsoft.com/office/drawing/2014/main" id="{3480A42A-4F4C-ABFF-1595-9EE3D10FA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810" y="2868499"/>
            <a:ext cx="2750973" cy="200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1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107"/>
    </mc:Choice>
    <mc:Fallback xmlns="">
      <p:transition spd="slow" advTm="9710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B31C-F7DB-4B14-3837-2A76590DB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Sodium Potassium Pump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D7E0F-B86D-B70D-0548-43B5D2F70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Form of active membrane protein transport using ATP to cause a change in the shape of the carrier protein and transport sodium and potassium across the cell membrane</a:t>
            </a:r>
          </a:p>
        </p:txBody>
      </p:sp>
      <p:pic>
        <p:nvPicPr>
          <p:cNvPr id="2050" name="Picture 2" descr="How does the sodium-potassium pump work? | Socratic">
            <a:extLst>
              <a:ext uri="{FF2B5EF4-FFF2-40B4-BE49-F238E27FC236}">
                <a16:creationId xmlns:a16="http://schemas.microsoft.com/office/drawing/2014/main" id="{DA258F68-2C6C-88FC-74D1-8300B1D807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8" b="27697"/>
          <a:stretch/>
        </p:blipFill>
        <p:spPr bwMode="auto">
          <a:xfrm>
            <a:off x="917121" y="2513696"/>
            <a:ext cx="7181850" cy="245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664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475"/>
    </mc:Choice>
    <mc:Fallback xmlns="">
      <p:transition spd="slow" advTm="10247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Facilitated Diffusion Review</a:t>
            </a:r>
            <a:endParaRPr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Membrane proteins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Their use in passive and active transport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11"/>
    </mc:Choice>
    <mc:Fallback xmlns="">
      <p:transition spd="slow" advTm="22911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2.5</Template>
  <TotalTime>1604</TotalTime>
  <Words>193</Words>
  <Application>Microsoft Office PowerPoint</Application>
  <PresentationFormat>On-screen Show (16:9)</PresentationFormat>
  <Paragraphs>23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Kalam</vt:lpstr>
      <vt:lpstr>Fredericka the Great</vt:lpstr>
      <vt:lpstr>Cambria</vt:lpstr>
      <vt:lpstr>Arial</vt:lpstr>
      <vt:lpstr>Simple Light</vt:lpstr>
      <vt:lpstr>FunkyShapesVTI</vt:lpstr>
      <vt:lpstr>AP BIO</vt:lpstr>
      <vt:lpstr>Objectives</vt:lpstr>
      <vt:lpstr>Types of Membrane Proteins</vt:lpstr>
      <vt:lpstr>Membrane Proteins and Active Transport</vt:lpstr>
      <vt:lpstr>Sodium Potassium Pump</vt:lpstr>
      <vt:lpstr>Facilitated Diffusion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10</cp:revision>
  <dcterms:created xsi:type="dcterms:W3CDTF">2024-06-22T16:57:51Z</dcterms:created>
  <dcterms:modified xsi:type="dcterms:W3CDTF">2025-08-15T04:56:58Z</dcterms:modified>
</cp:coreProperties>
</file>