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3" r:id="rId2"/>
  </p:sldMasterIdLst>
  <p:notesMasterIdLst>
    <p:notesMasterId r:id="rId9"/>
  </p:notesMasterIdLst>
  <p:handoutMasterIdLst>
    <p:handoutMasterId r:id="rId10"/>
  </p:handoutMasterIdLst>
  <p:sldIdLst>
    <p:sldId id="267" r:id="rId3"/>
    <p:sldId id="268" r:id="rId4"/>
    <p:sldId id="274" r:id="rId5"/>
    <p:sldId id="276" r:id="rId6"/>
    <p:sldId id="277" r:id="rId7"/>
    <p:sldId id="273" r:id="rId8"/>
  </p:sldIdLst>
  <p:sldSz cx="9144000" cy="5143500" type="screen16x9"/>
  <p:notesSz cx="6858000" cy="9144000"/>
  <p:embeddedFontLst>
    <p:embeddedFont>
      <p:font typeface="Cambria" panose="02040503050406030204" pitchFamily="18" charset="0"/>
      <p:regular r:id="rId11"/>
      <p:bold r:id="rId12"/>
      <p:italic r:id="rId13"/>
      <p:boldItalic r:id="rId14"/>
    </p:embeddedFont>
    <p:embeddedFont>
      <p:font typeface="Fredericka the Great" panose="02000000000000000000" pitchFamily="2" charset="0"/>
      <p:regular r:id="rId15"/>
    </p:embeddedFont>
    <p:embeddedFont>
      <p:font typeface="Kalam" panose="02000000000000000000" pitchFamily="2" charset="0"/>
      <p:regular r:id="rId16"/>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10" autoAdjust="0"/>
  </p:normalViewPr>
  <p:slideViewPr>
    <p:cSldViewPr snapToGrid="0">
      <p:cViewPr varScale="1">
        <p:scale>
          <a:sx n="106" d="100"/>
          <a:sy n="106" d="100"/>
        </p:scale>
        <p:origin x="806" y="77"/>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8F97BC-3C0A-98CE-2635-4F6753474E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F5A845-5078-9E47-EBD5-61885490B0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E996E-0320-4680-871D-1D3D840632F4}" type="datetimeFigureOut">
              <a:rPr lang="en-US" smtClean="0"/>
              <a:t>8/14/2025</a:t>
            </a:fld>
            <a:endParaRPr lang="en-US"/>
          </a:p>
        </p:txBody>
      </p:sp>
      <p:sp>
        <p:nvSpPr>
          <p:cNvPr id="4" name="Footer Placeholder 3">
            <a:extLst>
              <a:ext uri="{FF2B5EF4-FFF2-40B4-BE49-F238E27FC236}">
                <a16:creationId xmlns:a16="http://schemas.microsoft.com/office/drawing/2014/main" id="{66495DEF-C59A-8690-8306-9C578C5F93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97AA1B-E79A-8D56-980E-AC52FFBAAC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C53C1E-B61C-4740-B395-2C6B77CB9C19}" type="slidenum">
              <a:rPr lang="en-US" smtClean="0"/>
              <a:t>‹#›</a:t>
            </a:fld>
            <a:endParaRPr lang="en-US"/>
          </a:p>
        </p:txBody>
      </p:sp>
    </p:spTree>
    <p:extLst>
      <p:ext uri="{BB962C8B-B14F-4D97-AF65-F5344CB8AC3E}">
        <p14:creationId xmlns:p14="http://schemas.microsoft.com/office/powerpoint/2010/main" val="4246267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c8773d8918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c8773d8918_4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Welcome to AP Bio with AP Study! For most of you, this will be your first lesson. If you want some more background on chemistry before starting this unit, we have another video to help with that. Today we will be covering topic 1.1, all about water. </a:t>
            </a:r>
            <a:endParaRPr/>
          </a:p>
        </p:txBody>
      </p:sp>
      <p:sp>
        <p:nvSpPr>
          <p:cNvPr id="470" name="Google Shape;470;g2c8773d8918_4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8773d8918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2c8773d8918_4_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The main objectives of this lesson are the hydrogen bonds which form water molecules, and the reasons why life depends on water. The college board wants you to be able to use your knowledge of water and its properties to describe or model it. </a:t>
            </a:r>
            <a:endParaRPr/>
          </a:p>
        </p:txBody>
      </p:sp>
      <p:sp>
        <p:nvSpPr>
          <p:cNvPr id="498" name="Google Shape;498;g2c8773d8918_4_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Sucrose = glucose + fructose</a:t>
            </a:r>
          </a:p>
        </p:txBody>
      </p:sp>
    </p:spTree>
    <p:extLst>
      <p:ext uri="{BB962C8B-B14F-4D97-AF65-F5344CB8AC3E}">
        <p14:creationId xmlns:p14="http://schemas.microsoft.com/office/powerpoint/2010/main" val="1041742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c8773d8918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2c8773d8918_4_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Basic review</a:t>
            </a:r>
            <a:endParaRPr/>
          </a:p>
          <a:p>
            <a:pPr marL="0" lvl="0" indent="0" algn="l" rtl="0">
              <a:spcBef>
                <a:spcPts val="0"/>
              </a:spcBef>
              <a:spcAft>
                <a:spcPts val="0"/>
              </a:spcAft>
              <a:buNone/>
            </a:pPr>
            <a:r>
              <a:rPr lang="en"/>
              <a:t>Next up: Carbon and its effects on life</a:t>
            </a:r>
            <a:endParaRPr/>
          </a:p>
        </p:txBody>
      </p:sp>
      <p:sp>
        <p:nvSpPr>
          <p:cNvPr id="539" name="Google Shape;539;g2c8773d8918_4_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8"/>
        <p:cNvGrpSpPr/>
        <p:nvPr/>
      </p:nvGrpSpPr>
      <p:grpSpPr>
        <a:xfrm>
          <a:off x="0" y="0"/>
          <a:ext cx="0" cy="0"/>
          <a:chOff x="0" y="0"/>
          <a:chExt cx="0" cy="0"/>
        </a:xfrm>
      </p:grpSpPr>
      <p:sp>
        <p:nvSpPr>
          <p:cNvPr id="209" name="Google Shape;209;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Kalam"/>
              <a:buNone/>
              <a:defRPr sz="4500" b="1" cap="none">
                <a:latin typeface="Kalam"/>
                <a:ea typeface="Kalam"/>
                <a:cs typeface="Kalam"/>
                <a:sym typeface="Kalam"/>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0" name="Google Shape;210;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cap="none"/>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grpSp>
        <p:nvGrpSpPr>
          <p:cNvPr id="211" name="Google Shape;211;p26"/>
          <p:cNvGrpSpPr/>
          <p:nvPr/>
        </p:nvGrpSpPr>
        <p:grpSpPr>
          <a:xfrm>
            <a:off x="8249672" y="4490298"/>
            <a:ext cx="790849" cy="352267"/>
            <a:chOff x="9841624" y="4115729"/>
            <a:chExt cx="602169" cy="268223"/>
          </a:xfrm>
        </p:grpSpPr>
        <p:sp>
          <p:nvSpPr>
            <p:cNvPr id="212" name="Google Shape;212;p2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3" name="Google Shape;213;p2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4" name="Google Shape;214;p2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5" name="Google Shape;215;p2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6" name="Google Shape;216;p2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17" name="Google Shape;21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0" name="Google Shape;220;p2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3" name="Google Shape;223;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24" name="Google Shape;224;p27"/>
          <p:cNvGrpSpPr/>
          <p:nvPr/>
        </p:nvGrpSpPr>
        <p:grpSpPr>
          <a:xfrm>
            <a:off x="8249672" y="4490298"/>
            <a:ext cx="790849" cy="352267"/>
            <a:chOff x="9841624" y="4115729"/>
            <a:chExt cx="602169" cy="268223"/>
          </a:xfrm>
        </p:grpSpPr>
        <p:sp>
          <p:nvSpPr>
            <p:cNvPr id="225" name="Google Shape;225;p2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6" name="Google Shape;226;p2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7" name="Google Shape;227;p2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8" name="Google Shape;228;p2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9" name="Google Shape;229;p2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30" name="Google Shape;230;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1" name="Google Shape;231;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2" name="Google Shape;232;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27"/>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Kalam"/>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6" name="Google Shape;236;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grpSp>
        <p:nvGrpSpPr>
          <p:cNvPr id="237" name="Google Shape;237;p28"/>
          <p:cNvGrpSpPr/>
          <p:nvPr/>
        </p:nvGrpSpPr>
        <p:grpSpPr>
          <a:xfrm>
            <a:off x="8249672" y="4490298"/>
            <a:ext cx="790849" cy="352267"/>
            <a:chOff x="9841624" y="4115729"/>
            <a:chExt cx="602169" cy="268223"/>
          </a:xfrm>
        </p:grpSpPr>
        <p:sp>
          <p:nvSpPr>
            <p:cNvPr id="238" name="Google Shape;238;p2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39" name="Google Shape;239;p2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0" name="Google Shape;240;p2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1" name="Google Shape;241;p2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2" name="Google Shape;242;p2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43" name="Google Shape;24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4" name="Google Shape;24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46" name="Google Shape;246;p28"/>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0" name="Google Shape;250;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51" name="Google Shape;251;p29"/>
          <p:cNvGrpSpPr/>
          <p:nvPr/>
        </p:nvGrpSpPr>
        <p:grpSpPr>
          <a:xfrm>
            <a:off x="8249672" y="4490298"/>
            <a:ext cx="790849" cy="352267"/>
            <a:chOff x="9841624" y="4115729"/>
            <a:chExt cx="602169" cy="268223"/>
          </a:xfrm>
        </p:grpSpPr>
        <p:sp>
          <p:nvSpPr>
            <p:cNvPr id="252" name="Google Shape;252;p2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3" name="Google Shape;253;p2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4" name="Google Shape;254;p2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5" name="Google Shape;255;p2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6" name="Google Shape;256;p2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57" name="Google Shape;257;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8" name="Google Shape;258;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9" name="Google Shape;25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0" name="Google Shape;260;p29"/>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3" name="Google Shape;263;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4" name="Google Shape;264;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5" name="Google Shape;265;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6" name="Google Shape;266;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67" name="Google Shape;267;p30"/>
          <p:cNvGrpSpPr/>
          <p:nvPr/>
        </p:nvGrpSpPr>
        <p:grpSpPr>
          <a:xfrm>
            <a:off x="8249672" y="4490298"/>
            <a:ext cx="790849" cy="352267"/>
            <a:chOff x="9841624" y="4115729"/>
            <a:chExt cx="602169" cy="268223"/>
          </a:xfrm>
        </p:grpSpPr>
        <p:sp>
          <p:nvSpPr>
            <p:cNvPr id="268" name="Google Shape;268;p3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69" name="Google Shape;269;p3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0" name="Google Shape;270;p3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1" name="Google Shape;271;p3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2" name="Google Shape;272;p3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73" name="Google Shape;273;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5" name="Google Shape;275;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6" name="Google Shape;276;p30"/>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79" name="Google Shape;279;p31"/>
          <p:cNvGrpSpPr/>
          <p:nvPr/>
        </p:nvGrpSpPr>
        <p:grpSpPr>
          <a:xfrm>
            <a:off x="8249672" y="4490298"/>
            <a:ext cx="790849" cy="352267"/>
            <a:chOff x="9841624" y="4115729"/>
            <a:chExt cx="602169" cy="268223"/>
          </a:xfrm>
        </p:grpSpPr>
        <p:sp>
          <p:nvSpPr>
            <p:cNvPr id="280" name="Google Shape;280;p3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1" name="Google Shape;281;p3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2" name="Google Shape;282;p3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3" name="Google Shape;283;p3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4" name="Google Shape;284;p3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85" name="Google Shape;285;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6" name="Google Shape;286;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31"/>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9"/>
        <p:cNvGrpSpPr/>
        <p:nvPr/>
      </p:nvGrpSpPr>
      <p:grpSpPr>
        <a:xfrm>
          <a:off x="0" y="0"/>
          <a:ext cx="0" cy="0"/>
          <a:chOff x="0" y="0"/>
          <a:chExt cx="0" cy="0"/>
        </a:xfrm>
      </p:grpSpPr>
      <p:grpSp>
        <p:nvGrpSpPr>
          <p:cNvPr id="290" name="Google Shape;290;p32"/>
          <p:cNvGrpSpPr/>
          <p:nvPr/>
        </p:nvGrpSpPr>
        <p:grpSpPr>
          <a:xfrm>
            <a:off x="8249672" y="4490298"/>
            <a:ext cx="790849" cy="352267"/>
            <a:chOff x="9841624" y="4115729"/>
            <a:chExt cx="602169" cy="268223"/>
          </a:xfrm>
        </p:grpSpPr>
        <p:sp>
          <p:nvSpPr>
            <p:cNvPr id="291" name="Google Shape;291;p3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2" name="Google Shape;292;p3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3" name="Google Shape;293;p3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4" name="Google Shape;294;p3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5" name="Google Shape;295;p3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96" name="Google Shape;296;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7" name="Google Shape;297;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8" name="Google Shape;298;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9" name="Google Shape;299;p32"/>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03" name="Google Shape;303;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04" name="Google Shape;304;p33"/>
          <p:cNvGrpSpPr/>
          <p:nvPr/>
        </p:nvGrpSpPr>
        <p:grpSpPr>
          <a:xfrm>
            <a:off x="8249672" y="4490298"/>
            <a:ext cx="790849" cy="352267"/>
            <a:chOff x="9841624" y="4115729"/>
            <a:chExt cx="602169" cy="268223"/>
          </a:xfrm>
        </p:grpSpPr>
        <p:sp>
          <p:nvSpPr>
            <p:cNvPr id="305" name="Google Shape;305;p3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6" name="Google Shape;306;p3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7" name="Google Shape;307;p3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8" name="Google Shape;308;p3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9" name="Google Shape;309;p3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10" name="Google Shape;310;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1" name="Google Shape;311;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2" name="Google Shape;312;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13" name="Google Shape;313;p33"/>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6" name="Google Shape;316;p34"/>
          <p:cNvSpPr>
            <a:spLocks noGrp="1"/>
          </p:cNvSpPr>
          <p:nvPr>
            <p:ph type="pic" idx="2"/>
          </p:nvPr>
        </p:nvSpPr>
        <p:spPr>
          <a:xfrm>
            <a:off x="3887391" y="740569"/>
            <a:ext cx="4629150" cy="3655219"/>
          </a:xfrm>
          <a:prstGeom prst="rect">
            <a:avLst/>
          </a:prstGeom>
          <a:noFill/>
          <a:ln>
            <a:noFill/>
          </a:ln>
        </p:spPr>
      </p:sp>
      <p:sp>
        <p:nvSpPr>
          <p:cNvPr id="317" name="Google Shape;317;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18" name="Google Shape;318;p34"/>
          <p:cNvGrpSpPr/>
          <p:nvPr/>
        </p:nvGrpSpPr>
        <p:grpSpPr>
          <a:xfrm>
            <a:off x="8249672" y="4490298"/>
            <a:ext cx="790849" cy="352267"/>
            <a:chOff x="9841624" y="4115729"/>
            <a:chExt cx="602169" cy="268223"/>
          </a:xfrm>
        </p:grpSpPr>
        <p:sp>
          <p:nvSpPr>
            <p:cNvPr id="319" name="Google Shape;319;p3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0" name="Google Shape;320;p3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1" name="Google Shape;321;p3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2" name="Google Shape;322;p3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3" name="Google Shape;323;p3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24" name="Google Shape;324;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6" name="Google Shape;326;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7" name="Google Shape;327;p34"/>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0" name="Google Shape;33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31" name="Google Shape;331;p35"/>
          <p:cNvGrpSpPr/>
          <p:nvPr/>
        </p:nvGrpSpPr>
        <p:grpSpPr>
          <a:xfrm>
            <a:off x="8249672" y="4490298"/>
            <a:ext cx="790849" cy="352267"/>
            <a:chOff x="9841624" y="4115729"/>
            <a:chExt cx="602169" cy="268223"/>
          </a:xfrm>
        </p:grpSpPr>
        <p:sp>
          <p:nvSpPr>
            <p:cNvPr id="332" name="Google Shape;332;p3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3" name="Google Shape;333;p3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4" name="Google Shape;334;p3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5" name="Google Shape;335;p3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6" name="Google Shape;336;p3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37" name="Google Shape;337;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9" name="Google Shape;339;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40" name="Google Shape;340;p35"/>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44" name="Google Shape;344;p36"/>
          <p:cNvGrpSpPr/>
          <p:nvPr/>
        </p:nvGrpSpPr>
        <p:grpSpPr>
          <a:xfrm>
            <a:off x="8249672" y="4490298"/>
            <a:ext cx="790849" cy="352267"/>
            <a:chOff x="9841624" y="4115729"/>
            <a:chExt cx="602169" cy="268223"/>
          </a:xfrm>
        </p:grpSpPr>
        <p:sp>
          <p:nvSpPr>
            <p:cNvPr id="345" name="Google Shape;345;p3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6" name="Google Shape;346;p3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7" name="Google Shape;347;p3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8" name="Google Shape;348;p3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9" name="Google Shape;349;p3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50" name="Google Shape;350;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1" name="Google Shape;351;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2" name="Google Shape;352;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3" name="Google Shape;353;p3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Kalam"/>
              <a:buNone/>
              <a:defRPr sz="3300" b="1" i="0" u="none" strike="noStrike" cap="none">
                <a:solidFill>
                  <a:schemeClr val="dk1"/>
                </a:solidFill>
                <a:latin typeface="Kalam"/>
                <a:ea typeface="Kalam"/>
                <a:cs typeface="Kalam"/>
                <a:sym typeface="Kala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4" name="Google Shape;204;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endParaRPr/>
          </a:p>
        </p:txBody>
      </p:sp>
      <p:sp>
        <p:nvSpPr>
          <p:cNvPr id="205" name="Google Shape;20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6" name="Google Shape;20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7" name="Google Shape;20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rgbClr val="888888"/>
                </a:solidFill>
                <a:latin typeface="Cambria"/>
                <a:ea typeface="Cambria"/>
                <a:cs typeface="Cambria"/>
                <a:sym typeface="Cambria"/>
              </a:defRPr>
            </a:lvl1pPr>
            <a:lvl2pPr marL="0" marR="0" lvl="1" indent="0" algn="r" rtl="0">
              <a:spcBef>
                <a:spcPts val="0"/>
              </a:spcBef>
              <a:buNone/>
              <a:defRPr sz="900" b="1" i="0" u="none" strike="noStrike" cap="none">
                <a:solidFill>
                  <a:srgbClr val="888888"/>
                </a:solidFill>
                <a:latin typeface="Cambria"/>
                <a:ea typeface="Cambria"/>
                <a:cs typeface="Cambria"/>
                <a:sym typeface="Cambria"/>
              </a:defRPr>
            </a:lvl2pPr>
            <a:lvl3pPr marL="0" marR="0" lvl="2" indent="0" algn="r" rtl="0">
              <a:spcBef>
                <a:spcPts val="0"/>
              </a:spcBef>
              <a:buNone/>
              <a:defRPr sz="900" b="1" i="0" u="none" strike="noStrike" cap="none">
                <a:solidFill>
                  <a:srgbClr val="888888"/>
                </a:solidFill>
                <a:latin typeface="Cambria"/>
                <a:ea typeface="Cambria"/>
                <a:cs typeface="Cambria"/>
                <a:sym typeface="Cambria"/>
              </a:defRPr>
            </a:lvl3pPr>
            <a:lvl4pPr marL="0" marR="0" lvl="3" indent="0" algn="r" rtl="0">
              <a:spcBef>
                <a:spcPts val="0"/>
              </a:spcBef>
              <a:buNone/>
              <a:defRPr sz="900" b="1" i="0" u="none" strike="noStrike" cap="none">
                <a:solidFill>
                  <a:srgbClr val="888888"/>
                </a:solidFill>
                <a:latin typeface="Cambria"/>
                <a:ea typeface="Cambria"/>
                <a:cs typeface="Cambria"/>
                <a:sym typeface="Cambria"/>
              </a:defRPr>
            </a:lvl4pPr>
            <a:lvl5pPr marL="0" marR="0" lvl="4" indent="0" algn="r" rtl="0">
              <a:spcBef>
                <a:spcPts val="0"/>
              </a:spcBef>
              <a:buNone/>
              <a:defRPr sz="900" b="1" i="0" u="none" strike="noStrike" cap="none">
                <a:solidFill>
                  <a:srgbClr val="888888"/>
                </a:solidFill>
                <a:latin typeface="Cambria"/>
                <a:ea typeface="Cambria"/>
                <a:cs typeface="Cambria"/>
                <a:sym typeface="Cambria"/>
              </a:defRPr>
            </a:lvl5pPr>
            <a:lvl6pPr marL="0" marR="0" lvl="5" indent="0" algn="r" rtl="0">
              <a:spcBef>
                <a:spcPts val="0"/>
              </a:spcBef>
              <a:buNone/>
              <a:defRPr sz="900" b="1" i="0" u="none" strike="noStrike" cap="none">
                <a:solidFill>
                  <a:srgbClr val="888888"/>
                </a:solidFill>
                <a:latin typeface="Cambria"/>
                <a:ea typeface="Cambria"/>
                <a:cs typeface="Cambria"/>
                <a:sym typeface="Cambria"/>
              </a:defRPr>
            </a:lvl6pPr>
            <a:lvl7pPr marL="0" marR="0" lvl="6" indent="0" algn="r" rtl="0">
              <a:spcBef>
                <a:spcPts val="0"/>
              </a:spcBef>
              <a:buNone/>
              <a:defRPr sz="900" b="1" i="0" u="none" strike="noStrike" cap="none">
                <a:solidFill>
                  <a:srgbClr val="888888"/>
                </a:solidFill>
                <a:latin typeface="Cambria"/>
                <a:ea typeface="Cambria"/>
                <a:cs typeface="Cambria"/>
                <a:sym typeface="Cambria"/>
              </a:defRPr>
            </a:lvl7pPr>
            <a:lvl8pPr marL="0" marR="0" lvl="7" indent="0" algn="r" rtl="0">
              <a:spcBef>
                <a:spcPts val="0"/>
              </a:spcBef>
              <a:buNone/>
              <a:defRPr sz="900" b="1" i="0" u="none" strike="noStrike" cap="none">
                <a:solidFill>
                  <a:srgbClr val="888888"/>
                </a:solidFill>
                <a:latin typeface="Cambria"/>
                <a:ea typeface="Cambria"/>
                <a:cs typeface="Cambria"/>
                <a:sym typeface="Cambria"/>
              </a:defRPr>
            </a:lvl8pPr>
            <a:lvl9pPr marL="0" marR="0" lvl="8" indent="0" algn="r" rtl="0">
              <a:spcBef>
                <a:spcPts val="0"/>
              </a:spcBef>
              <a:buNone/>
              <a:defRPr sz="900" b="1"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1"/>
        <p:cNvGrpSpPr/>
        <p:nvPr/>
      </p:nvGrpSpPr>
      <p:grpSpPr>
        <a:xfrm>
          <a:off x="0" y="0"/>
          <a:ext cx="0" cy="0"/>
          <a:chOff x="0" y="0"/>
          <a:chExt cx="0" cy="0"/>
        </a:xfrm>
      </p:grpSpPr>
      <p:sp>
        <p:nvSpPr>
          <p:cNvPr id="472" name="Google Shape;472;p4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3" name="Google Shape;473;p48"/>
          <p:cNvSpPr/>
          <p:nvPr/>
        </p:nvSpPr>
        <p:spPr>
          <a:xfrm>
            <a:off x="1242468" y="676327"/>
            <a:ext cx="3727692" cy="2891548"/>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4" name="Google Shape;474;p48"/>
          <p:cNvSpPr/>
          <p:nvPr/>
        </p:nvSpPr>
        <p:spPr>
          <a:xfrm>
            <a:off x="1242468" y="676327"/>
            <a:ext cx="3727692" cy="2891548"/>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5" name="Google Shape;475;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6" name="Google Shape;476;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7" name="Google Shape;477;p48"/>
          <p:cNvSpPr/>
          <p:nvPr/>
        </p:nvSpPr>
        <p:spPr>
          <a:xfrm>
            <a:off x="0" y="1047674"/>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8" name="Google Shape;478;p48"/>
          <p:cNvSpPr/>
          <p:nvPr/>
        </p:nvSpPr>
        <p:spPr>
          <a:xfrm>
            <a:off x="0" y="1377475"/>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9" name="Google Shape;479;p48"/>
          <p:cNvSpPr/>
          <p:nvPr/>
        </p:nvSpPr>
        <p:spPr>
          <a:xfrm>
            <a:off x="1161922" y="599240"/>
            <a:ext cx="3727692" cy="2891548"/>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0" name="Google Shape;480;p48"/>
          <p:cNvSpPr txBox="1">
            <a:spLocks noGrp="1"/>
          </p:cNvSpPr>
          <p:nvPr>
            <p:ph type="ctrTitle"/>
          </p:nvPr>
        </p:nvSpPr>
        <p:spPr>
          <a:xfrm>
            <a:off x="1533726" y="736515"/>
            <a:ext cx="3081420" cy="123083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CC4125"/>
              </a:buClr>
              <a:buSzPts val="5400"/>
              <a:buFont typeface="Fredericka the Great"/>
              <a:buNone/>
            </a:pPr>
            <a:r>
              <a:rPr lang="en" sz="5400" dirty="0">
                <a:solidFill>
                  <a:srgbClr val="CC4125"/>
                </a:solidFill>
                <a:latin typeface="Fredericka the Great"/>
                <a:ea typeface="Fredericka the Great"/>
                <a:cs typeface="Fredericka the Great"/>
                <a:sym typeface="Fredericka the Great"/>
              </a:rPr>
              <a:t>AP BIO</a:t>
            </a:r>
            <a:endParaRPr sz="1100" dirty="0"/>
          </a:p>
        </p:txBody>
      </p:sp>
      <p:sp>
        <p:nvSpPr>
          <p:cNvPr id="481" name="Google Shape;481;p48"/>
          <p:cNvSpPr txBox="1">
            <a:spLocks noGrp="1"/>
          </p:cNvSpPr>
          <p:nvPr>
            <p:ph type="subTitle" idx="1"/>
          </p:nvPr>
        </p:nvSpPr>
        <p:spPr>
          <a:xfrm>
            <a:off x="1477070" y="2122100"/>
            <a:ext cx="3138076" cy="1230830"/>
          </a:xfrm>
          <a:prstGeom prst="rect">
            <a:avLst/>
          </a:prstGeom>
          <a:noFill/>
          <a:ln>
            <a:noFill/>
          </a:ln>
        </p:spPr>
        <p:txBody>
          <a:bodyPr spcFirstLastPara="1" wrap="square" lIns="68575" tIns="34275" rIns="68575" bIns="34275" anchor="t" anchorCtr="0">
            <a:normAutofit fontScale="85000" lnSpcReduction="20000"/>
          </a:bodyPr>
          <a:lstStyle/>
          <a:p>
            <a:pPr marL="0" lvl="0" indent="0" algn="ctr" rtl="0">
              <a:lnSpc>
                <a:spcPct val="90000"/>
              </a:lnSpc>
              <a:spcBef>
                <a:spcPts val="0"/>
              </a:spcBef>
              <a:spcAft>
                <a:spcPts val="0"/>
              </a:spcAft>
              <a:buClr>
                <a:srgbClr val="134F5C"/>
              </a:buClr>
              <a:buSzPts val="3900"/>
              <a:buNone/>
            </a:pPr>
            <a:r>
              <a:rPr lang="en" sz="3900" b="1" dirty="0">
                <a:solidFill>
                  <a:srgbClr val="134F5C"/>
                </a:solidFill>
                <a:latin typeface="Kalam"/>
                <a:ea typeface="Kalam"/>
                <a:cs typeface="Kalam"/>
                <a:sym typeface="Kalam"/>
              </a:rPr>
              <a:t>TOPIC 2.7:</a:t>
            </a:r>
            <a:endParaRPr sz="1100" dirty="0"/>
          </a:p>
          <a:p>
            <a:pPr marL="0" lvl="0" indent="0" algn="ctr" rtl="0">
              <a:lnSpc>
                <a:spcPct val="90000"/>
              </a:lnSpc>
              <a:spcBef>
                <a:spcPts val="800"/>
              </a:spcBef>
              <a:spcAft>
                <a:spcPts val="0"/>
              </a:spcAft>
              <a:buClr>
                <a:srgbClr val="134F5C"/>
              </a:buClr>
              <a:buSzPts val="2100"/>
              <a:buNone/>
            </a:pPr>
            <a:r>
              <a:rPr lang="en" sz="3600" b="1" dirty="0">
                <a:solidFill>
                  <a:srgbClr val="134F5C"/>
                </a:solidFill>
                <a:latin typeface="Kalam"/>
                <a:ea typeface="Kalam"/>
                <a:cs typeface="Kalam"/>
                <a:sym typeface="Kalam"/>
              </a:rPr>
              <a:t>Tonicity and Osmoregulation</a:t>
            </a:r>
            <a:endParaRPr sz="3600" b="1" dirty="0">
              <a:solidFill>
                <a:srgbClr val="134F5C"/>
              </a:solidFill>
              <a:latin typeface="Kalam"/>
              <a:ea typeface="Kalam"/>
              <a:cs typeface="Kalam"/>
              <a:sym typeface="Kalam"/>
            </a:endParaRPr>
          </a:p>
        </p:txBody>
      </p:sp>
      <p:sp>
        <p:nvSpPr>
          <p:cNvPr id="482" name="Google Shape;482;p48"/>
          <p:cNvSpPr/>
          <p:nvPr/>
        </p:nvSpPr>
        <p:spPr>
          <a:xfrm>
            <a:off x="1024586" y="2590321"/>
            <a:ext cx="239956" cy="239956"/>
          </a:xfrm>
          <a:prstGeom prst="ellipse">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3" name="Google Shape;483;p48"/>
          <p:cNvSpPr/>
          <p:nvPr/>
        </p:nvSpPr>
        <p:spPr>
          <a:xfrm>
            <a:off x="1024586" y="2590321"/>
            <a:ext cx="239956" cy="239956"/>
          </a:xfrm>
          <a:prstGeom prst="ellipse">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pic>
        <p:nvPicPr>
          <p:cNvPr id="484" name="Google Shape;484;p48" descr="Green patterned leaves"/>
          <p:cNvPicPr preferRelativeResize="0"/>
          <p:nvPr/>
        </p:nvPicPr>
        <p:blipFill rotWithShape="1">
          <a:blip r:embed="rId3">
            <a:alphaModFix/>
          </a:blip>
          <a:srcRect t="18158" r="1" b="15675"/>
          <a:stretch/>
        </p:blipFill>
        <p:spPr>
          <a:xfrm>
            <a:off x="5206852" y="1347422"/>
            <a:ext cx="3707557" cy="1627603"/>
          </a:xfrm>
          <a:prstGeom prst="rect">
            <a:avLst/>
          </a:prstGeom>
          <a:noFill/>
          <a:ln>
            <a:noFill/>
          </a:ln>
        </p:spPr>
      </p:pic>
      <p:sp>
        <p:nvSpPr>
          <p:cNvPr id="485" name="Google Shape;485;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6" name="Google Shape;486;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7" name="Google Shape;487;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8" name="Google Shape;488;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grpSp>
        <p:nvGrpSpPr>
          <p:cNvPr id="489" name="Google Shape;489;p48"/>
          <p:cNvGrpSpPr/>
          <p:nvPr/>
        </p:nvGrpSpPr>
        <p:grpSpPr>
          <a:xfrm>
            <a:off x="7757615" y="4246828"/>
            <a:ext cx="790849" cy="352267"/>
            <a:chOff x="9841624" y="4115729"/>
            <a:chExt cx="602169" cy="268223"/>
          </a:xfrm>
        </p:grpSpPr>
        <p:sp>
          <p:nvSpPr>
            <p:cNvPr id="490" name="Google Shape;490;p4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1" name="Google Shape;491;p4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2" name="Google Shape;492;p4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3" name="Google Shape;493;p4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4" name="Google Shape;494;p4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pic>
        <p:nvPicPr>
          <p:cNvPr id="7" name="Picture 6" descr="A black background with blue and red letters&#10;&#10;AI-generated content may be incorrect.">
            <a:extLst>
              <a:ext uri="{FF2B5EF4-FFF2-40B4-BE49-F238E27FC236}">
                <a16:creationId xmlns:a16="http://schemas.microsoft.com/office/drawing/2014/main" id="{031E315B-0E57-C54A-DE2A-7D7EF42805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86290" y="3119077"/>
            <a:ext cx="3262174" cy="109465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192"/>
    </mc:Choice>
    <mc:Fallback xmlns="">
      <p:transition spd="slow" advTm="919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700"/>
                                        <p:tgtEl>
                                          <p:spTgt spid="481">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481">
                                            <p:txEl>
                                              <p:pRg st="1" end="1"/>
                                            </p:txEl>
                                          </p:spTgt>
                                        </p:tgtEl>
                                        <p:attrNameLst>
                                          <p:attrName>style.visibility</p:attrName>
                                        </p:attrNameLst>
                                      </p:cBhvr>
                                      <p:to>
                                        <p:strVal val="visible"/>
                                      </p:to>
                                    </p:set>
                                    <p:animEffect transition="in" filter="fade">
                                      <p:cBhvr>
                                        <p:cTn id="10" dur="700"/>
                                        <p:tgtEl>
                                          <p:spTgt spid="481">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480"/>
                                        </p:tgtEl>
                                        <p:attrNameLst>
                                          <p:attrName>style.visibility</p:attrName>
                                        </p:attrNameLst>
                                      </p:cBhvr>
                                      <p:to>
                                        <p:strVal val="visible"/>
                                      </p:to>
                                    </p:set>
                                    <p:animEffect transition="in" filter="fade">
                                      <p:cBhvr>
                                        <p:cTn id="13" dur="7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Objectives</a:t>
            </a:r>
            <a:endParaRPr dirty="0"/>
          </a:p>
        </p:txBody>
      </p:sp>
      <p:sp>
        <p:nvSpPr>
          <p:cNvPr id="501" name="Google Shape;501;p4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sz="1100"/>
          </a:p>
        </p:txBody>
      </p:sp>
      <p:pic>
        <p:nvPicPr>
          <p:cNvPr id="4" name="Picture 3">
            <a:extLst>
              <a:ext uri="{FF2B5EF4-FFF2-40B4-BE49-F238E27FC236}">
                <a16:creationId xmlns:a16="http://schemas.microsoft.com/office/drawing/2014/main" id="{ADE58020-0974-09F6-D743-86AB6AE99F27}"/>
              </a:ext>
            </a:extLst>
          </p:cNvPr>
          <p:cNvPicPr>
            <a:picLocks noChangeAspect="1"/>
          </p:cNvPicPr>
          <p:nvPr/>
        </p:nvPicPr>
        <p:blipFill>
          <a:blip r:embed="rId3"/>
          <a:stretch>
            <a:fillRect/>
          </a:stretch>
        </p:blipFill>
        <p:spPr>
          <a:xfrm>
            <a:off x="320263" y="1161225"/>
            <a:ext cx="1628775" cy="3829050"/>
          </a:xfrm>
          <a:prstGeom prst="rect">
            <a:avLst/>
          </a:prstGeom>
        </p:spPr>
      </p:pic>
      <p:pic>
        <p:nvPicPr>
          <p:cNvPr id="7" name="Picture 6">
            <a:extLst>
              <a:ext uri="{FF2B5EF4-FFF2-40B4-BE49-F238E27FC236}">
                <a16:creationId xmlns:a16="http://schemas.microsoft.com/office/drawing/2014/main" id="{5BD302D5-1BD2-7932-CB5A-B13CB0C97AE1}"/>
              </a:ext>
            </a:extLst>
          </p:cNvPr>
          <p:cNvPicPr>
            <a:picLocks noChangeAspect="1"/>
          </p:cNvPicPr>
          <p:nvPr/>
        </p:nvPicPr>
        <p:blipFill>
          <a:blip r:embed="rId4"/>
          <a:stretch>
            <a:fillRect/>
          </a:stretch>
        </p:blipFill>
        <p:spPr>
          <a:xfrm>
            <a:off x="2257425" y="1007999"/>
            <a:ext cx="3911542" cy="3982275"/>
          </a:xfrm>
          <a:prstGeom prst="rect">
            <a:avLst/>
          </a:prstGeom>
        </p:spPr>
      </p:pic>
      <p:pic>
        <p:nvPicPr>
          <p:cNvPr id="10" name="Picture 9">
            <a:extLst>
              <a:ext uri="{FF2B5EF4-FFF2-40B4-BE49-F238E27FC236}">
                <a16:creationId xmlns:a16="http://schemas.microsoft.com/office/drawing/2014/main" id="{8C8049D0-C538-0EFE-B3AC-AD1C3FD2FD00}"/>
              </a:ext>
            </a:extLst>
          </p:cNvPr>
          <p:cNvPicPr>
            <a:picLocks noChangeAspect="1"/>
          </p:cNvPicPr>
          <p:nvPr/>
        </p:nvPicPr>
        <p:blipFill>
          <a:blip r:embed="rId5"/>
          <a:stretch>
            <a:fillRect/>
          </a:stretch>
        </p:blipFill>
        <p:spPr>
          <a:xfrm>
            <a:off x="6234890" y="1497600"/>
            <a:ext cx="2909110" cy="3492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6731"/>
    </mc:Choice>
    <mc:Fallback xmlns="">
      <p:transition spd="slow" advTm="5673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891E-8D8A-E32E-E9AB-322484EBAD8C}"/>
              </a:ext>
            </a:extLst>
          </p:cNvPr>
          <p:cNvSpPr>
            <a:spLocks noGrp="1"/>
          </p:cNvSpPr>
          <p:nvPr>
            <p:ph type="title"/>
          </p:nvPr>
        </p:nvSpPr>
        <p:spPr/>
        <p:txBody>
          <a:bodyPr/>
          <a:lstStyle/>
          <a:p>
            <a:r>
              <a:rPr lang="en-US" dirty="0"/>
              <a:t>Hypertonic, Hypotonic, and Isotonic Environments</a:t>
            </a:r>
          </a:p>
        </p:txBody>
      </p:sp>
      <p:sp>
        <p:nvSpPr>
          <p:cNvPr id="3" name="Text Placeholder 2">
            <a:extLst>
              <a:ext uri="{FF2B5EF4-FFF2-40B4-BE49-F238E27FC236}">
                <a16:creationId xmlns:a16="http://schemas.microsoft.com/office/drawing/2014/main" id="{8080EDF4-B464-98AE-53CF-BA327A12EA25}"/>
              </a:ext>
            </a:extLst>
          </p:cNvPr>
          <p:cNvSpPr>
            <a:spLocks noGrp="1"/>
          </p:cNvSpPr>
          <p:nvPr>
            <p:ph type="body" idx="1"/>
          </p:nvPr>
        </p:nvSpPr>
        <p:spPr>
          <a:xfrm>
            <a:off x="0" y="1209562"/>
            <a:ext cx="4796971" cy="3933938"/>
          </a:xfrm>
        </p:spPr>
        <p:txBody>
          <a:bodyPr>
            <a:normAutofit/>
          </a:bodyPr>
          <a:lstStyle/>
          <a:p>
            <a:pPr>
              <a:buSzPct val="100000"/>
            </a:pPr>
            <a:r>
              <a:rPr lang="en-US" sz="2000" dirty="0"/>
              <a:t>Diffusion of water = </a:t>
            </a:r>
            <a:r>
              <a:rPr lang="en-US" sz="2000" b="1" dirty="0">
                <a:solidFill>
                  <a:schemeClr val="accent2">
                    <a:lumMod val="50000"/>
                  </a:schemeClr>
                </a:solidFill>
              </a:rPr>
              <a:t>osmosis</a:t>
            </a:r>
            <a:r>
              <a:rPr lang="en-US" sz="2000" dirty="0"/>
              <a:t> (requires aquaporin)</a:t>
            </a:r>
          </a:p>
          <a:p>
            <a:pPr>
              <a:buSzPct val="100000"/>
            </a:pPr>
            <a:r>
              <a:rPr lang="en-US" sz="2000" dirty="0"/>
              <a:t>Water in the cell has a relationship with surrounding environment – amount of water is always proportional to solute</a:t>
            </a:r>
          </a:p>
          <a:p>
            <a:pPr lvl="1">
              <a:buSzPct val="100000"/>
            </a:pPr>
            <a:r>
              <a:rPr lang="en-US" b="1" dirty="0">
                <a:solidFill>
                  <a:schemeClr val="accent2">
                    <a:lumMod val="50000"/>
                  </a:schemeClr>
                </a:solidFill>
              </a:rPr>
              <a:t>Isotonic solution </a:t>
            </a:r>
            <a:r>
              <a:rPr lang="en-US" dirty="0"/>
              <a:t>– no net movement of water (equal amounts of solute)</a:t>
            </a:r>
          </a:p>
          <a:p>
            <a:pPr lvl="1">
              <a:buSzPct val="100000"/>
            </a:pPr>
            <a:r>
              <a:rPr lang="en-US" b="1" dirty="0">
                <a:solidFill>
                  <a:schemeClr val="accent2">
                    <a:lumMod val="50000"/>
                  </a:schemeClr>
                </a:solidFill>
              </a:rPr>
              <a:t>Hypertonic solution </a:t>
            </a:r>
            <a:r>
              <a:rPr lang="en-US" dirty="0"/>
              <a:t>– water moves out of cell (more solute in environment)</a:t>
            </a:r>
          </a:p>
          <a:p>
            <a:pPr lvl="1">
              <a:buSzPct val="100000"/>
            </a:pPr>
            <a:r>
              <a:rPr lang="en-US" b="1" dirty="0">
                <a:solidFill>
                  <a:schemeClr val="accent2">
                    <a:lumMod val="50000"/>
                  </a:schemeClr>
                </a:solidFill>
              </a:rPr>
              <a:t>Hypotonic solution </a:t>
            </a:r>
            <a:r>
              <a:rPr lang="en-US" dirty="0"/>
              <a:t>– water moves into cell (less solute in environment)</a:t>
            </a:r>
          </a:p>
        </p:txBody>
      </p:sp>
      <p:pic>
        <p:nvPicPr>
          <p:cNvPr id="1026" name="Picture 2" descr="Tonicity and Osmoregulation Study Guide - Inspirit Learning Inc">
            <a:extLst>
              <a:ext uri="{FF2B5EF4-FFF2-40B4-BE49-F238E27FC236}">
                <a16:creationId xmlns:a16="http://schemas.microsoft.com/office/drawing/2014/main" id="{3166B8A0-52CE-2B92-8884-67032CCA67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629" y="1044519"/>
            <a:ext cx="4423371" cy="23184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359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C6B9-455B-2CB5-A572-76569866ED24}"/>
              </a:ext>
            </a:extLst>
          </p:cNvPr>
          <p:cNvSpPr>
            <a:spLocks noGrp="1"/>
          </p:cNvSpPr>
          <p:nvPr>
            <p:ph type="title"/>
          </p:nvPr>
        </p:nvSpPr>
        <p:spPr/>
        <p:txBody>
          <a:bodyPr/>
          <a:lstStyle/>
          <a:p>
            <a:r>
              <a:rPr lang="en-US" dirty="0"/>
              <a:t>Water and Solute Potential Formulas</a:t>
            </a:r>
          </a:p>
        </p:txBody>
      </p:sp>
      <p:sp>
        <p:nvSpPr>
          <p:cNvPr id="3" name="Text Placeholder 2">
            <a:extLst>
              <a:ext uri="{FF2B5EF4-FFF2-40B4-BE49-F238E27FC236}">
                <a16:creationId xmlns:a16="http://schemas.microsoft.com/office/drawing/2014/main" id="{FD3C7027-909D-F080-E097-42F00380D5A9}"/>
              </a:ext>
            </a:extLst>
          </p:cNvPr>
          <p:cNvSpPr>
            <a:spLocks noGrp="1"/>
          </p:cNvSpPr>
          <p:nvPr>
            <p:ph type="body" idx="1"/>
          </p:nvPr>
        </p:nvSpPr>
        <p:spPr>
          <a:xfrm>
            <a:off x="516224" y="1113671"/>
            <a:ext cx="7886700" cy="3935752"/>
          </a:xfrm>
        </p:spPr>
        <p:txBody>
          <a:bodyPr>
            <a:normAutofit fontScale="92500" lnSpcReduction="20000"/>
          </a:bodyPr>
          <a:lstStyle/>
          <a:p>
            <a:pPr>
              <a:buSzPct val="100000"/>
            </a:pPr>
            <a:r>
              <a:rPr lang="en-US" sz="2000" dirty="0"/>
              <a:t>Water moves from areas of 1) high water potential 2) low osmolarity 3) lower solute concentration -&gt; 1) low water potential 2) high osmolarity 3) higher solute concentration</a:t>
            </a:r>
          </a:p>
          <a:p>
            <a:pPr>
              <a:buSzPct val="100000"/>
            </a:pPr>
            <a:endParaRPr lang="en-US" sz="2000" dirty="0"/>
          </a:p>
          <a:p>
            <a:pPr>
              <a:buSzPct val="100000"/>
            </a:pPr>
            <a:endParaRPr lang="en-US" sz="2000" dirty="0"/>
          </a:p>
          <a:p>
            <a:pPr>
              <a:buSzPct val="100000"/>
            </a:pPr>
            <a:endParaRPr lang="en-US" sz="2000" dirty="0"/>
          </a:p>
          <a:p>
            <a:pPr>
              <a:buSzPct val="100000"/>
            </a:pPr>
            <a:endParaRPr lang="en-US" sz="2000" dirty="0"/>
          </a:p>
          <a:p>
            <a:pPr>
              <a:buSzPct val="100000"/>
            </a:pPr>
            <a:endParaRPr lang="en-US" sz="2000" dirty="0"/>
          </a:p>
          <a:p>
            <a:pPr>
              <a:buSzPct val="100000"/>
            </a:pPr>
            <a:endParaRPr lang="en-US" dirty="0"/>
          </a:p>
          <a:p>
            <a:pPr>
              <a:buSzPct val="100000"/>
            </a:pPr>
            <a:endParaRPr lang="en-US" dirty="0"/>
          </a:p>
          <a:p>
            <a:pPr>
              <a:buSzPct val="100000"/>
            </a:pPr>
            <a:r>
              <a:rPr lang="en-US" sz="2000" b="1" dirty="0">
                <a:solidFill>
                  <a:schemeClr val="accent2">
                    <a:lumMod val="50000"/>
                  </a:schemeClr>
                </a:solidFill>
              </a:rPr>
              <a:t>Water potential </a:t>
            </a:r>
            <a:r>
              <a:rPr lang="en-US" sz="2000" dirty="0"/>
              <a:t>– the ability of molecules to flow freely</a:t>
            </a:r>
            <a:r>
              <a:rPr lang="en-US" dirty="0"/>
              <a:t>     </a:t>
            </a:r>
          </a:p>
          <a:p>
            <a:pPr>
              <a:buSzPct val="100000"/>
            </a:pPr>
            <a:r>
              <a:rPr lang="en-US" sz="2000" b="1" dirty="0">
                <a:solidFill>
                  <a:schemeClr val="accent2">
                    <a:lumMod val="50000"/>
                  </a:schemeClr>
                </a:solidFill>
              </a:rPr>
              <a:t>Solute potential </a:t>
            </a:r>
            <a:r>
              <a:rPr lang="en-US" sz="2000" dirty="0"/>
              <a:t>-  the amount to which water potential is lowered by solvent                                                                                  </a:t>
            </a:r>
          </a:p>
        </p:txBody>
      </p:sp>
      <p:pic>
        <p:nvPicPr>
          <p:cNvPr id="2050" name="Picture 2" descr="Water Potential: The Formula - LabXchange">
            <a:extLst>
              <a:ext uri="{FF2B5EF4-FFF2-40B4-BE49-F238E27FC236}">
                <a16:creationId xmlns:a16="http://schemas.microsoft.com/office/drawing/2014/main" id="{B60035A7-1CDA-8B83-6F24-BB31B5C45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08" y="1984055"/>
            <a:ext cx="1702500" cy="11753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lute Potential: The Formula LabXchange, 50% OFF">
            <a:extLst>
              <a:ext uri="{FF2B5EF4-FFF2-40B4-BE49-F238E27FC236}">
                <a16:creationId xmlns:a16="http://schemas.microsoft.com/office/drawing/2014/main" id="{F8A0CEBA-BA66-5463-9435-8BE82DC95E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047"/>
          <a:stretch/>
        </p:blipFill>
        <p:spPr bwMode="auto">
          <a:xfrm>
            <a:off x="1923652" y="1894933"/>
            <a:ext cx="3429000" cy="213334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81F899D-2E1E-F493-7B9B-4D2FC3028195}"/>
              </a:ext>
            </a:extLst>
          </p:cNvPr>
          <p:cNvSpPr txBox="1"/>
          <p:nvPr/>
        </p:nvSpPr>
        <p:spPr>
          <a:xfrm>
            <a:off x="5167197" y="1940807"/>
            <a:ext cx="3976803"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latin typeface="Cambria"/>
                <a:ea typeface="Cambria"/>
                <a:sym typeface="Cambria"/>
              </a:rPr>
              <a:t>Ex: 1 molecule of sucrose with a molarity of 0.42 moles per liter at 25 degrees Celsius</a:t>
            </a:r>
            <a:endParaRPr lang="en-US" sz="1800" dirty="0"/>
          </a:p>
        </p:txBody>
      </p:sp>
    </p:spTree>
    <p:extLst>
      <p:ext uri="{BB962C8B-B14F-4D97-AF65-F5344CB8AC3E}">
        <p14:creationId xmlns:p14="http://schemas.microsoft.com/office/powerpoint/2010/main" val="79920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8D3E4-7722-57C3-200B-81E0CCD93C37}"/>
              </a:ext>
            </a:extLst>
          </p:cNvPr>
          <p:cNvSpPr>
            <a:spLocks noGrp="1"/>
          </p:cNvSpPr>
          <p:nvPr>
            <p:ph type="title"/>
          </p:nvPr>
        </p:nvSpPr>
        <p:spPr/>
        <p:txBody>
          <a:bodyPr/>
          <a:lstStyle/>
          <a:p>
            <a:r>
              <a:rPr lang="en-US" dirty="0"/>
              <a:t>Examples of Tonicity</a:t>
            </a:r>
          </a:p>
        </p:txBody>
      </p:sp>
      <p:sp>
        <p:nvSpPr>
          <p:cNvPr id="3" name="Text Placeholder 2">
            <a:extLst>
              <a:ext uri="{FF2B5EF4-FFF2-40B4-BE49-F238E27FC236}">
                <a16:creationId xmlns:a16="http://schemas.microsoft.com/office/drawing/2014/main" id="{4ADA790A-0289-3327-1F71-6384905EAC88}"/>
              </a:ext>
            </a:extLst>
          </p:cNvPr>
          <p:cNvSpPr>
            <a:spLocks noGrp="1"/>
          </p:cNvSpPr>
          <p:nvPr>
            <p:ph type="body" idx="1"/>
          </p:nvPr>
        </p:nvSpPr>
        <p:spPr>
          <a:xfrm>
            <a:off x="0" y="1086189"/>
            <a:ext cx="5123543" cy="3921240"/>
          </a:xfrm>
        </p:spPr>
        <p:txBody>
          <a:bodyPr>
            <a:normAutofit/>
          </a:bodyPr>
          <a:lstStyle/>
          <a:p>
            <a:pPr>
              <a:buSzPct val="100000"/>
            </a:pPr>
            <a:r>
              <a:rPr lang="en-US" dirty="0"/>
              <a:t>Tonicity in plant vs. animal cells:</a:t>
            </a:r>
          </a:p>
          <a:p>
            <a:pPr lvl="1">
              <a:buSzPct val="100000"/>
            </a:pPr>
            <a:r>
              <a:rPr lang="en-US" dirty="0"/>
              <a:t>Isotonic animal = normal</a:t>
            </a:r>
          </a:p>
          <a:p>
            <a:pPr lvl="1">
              <a:buSzPct val="100000"/>
            </a:pPr>
            <a:r>
              <a:rPr lang="en-US" dirty="0"/>
              <a:t>Isotonic plant = </a:t>
            </a:r>
            <a:r>
              <a:rPr lang="en-US" b="1" dirty="0">
                <a:solidFill>
                  <a:schemeClr val="accent2">
                    <a:lumMod val="50000"/>
                  </a:schemeClr>
                </a:solidFill>
              </a:rPr>
              <a:t>flaccid</a:t>
            </a:r>
            <a:r>
              <a:rPr lang="en-US" dirty="0"/>
              <a:t> (plant cell likes pressure)</a:t>
            </a:r>
          </a:p>
          <a:p>
            <a:pPr lvl="1">
              <a:buSzPct val="100000"/>
            </a:pPr>
            <a:r>
              <a:rPr lang="en-US" dirty="0"/>
              <a:t>Hypotonic animal = </a:t>
            </a:r>
            <a:r>
              <a:rPr lang="en-US" b="1" dirty="0">
                <a:solidFill>
                  <a:schemeClr val="accent2">
                    <a:lumMod val="50000"/>
                  </a:schemeClr>
                </a:solidFill>
              </a:rPr>
              <a:t>lysed</a:t>
            </a:r>
            <a:r>
              <a:rPr lang="en-US" dirty="0"/>
              <a:t> (boom)</a:t>
            </a:r>
          </a:p>
          <a:p>
            <a:pPr lvl="1">
              <a:buSzPct val="100000"/>
            </a:pPr>
            <a:r>
              <a:rPr lang="en-US" dirty="0"/>
              <a:t>Hypotonic plant = </a:t>
            </a:r>
            <a:r>
              <a:rPr lang="en-US" b="1" dirty="0">
                <a:solidFill>
                  <a:schemeClr val="accent2">
                    <a:lumMod val="50000"/>
                  </a:schemeClr>
                </a:solidFill>
              </a:rPr>
              <a:t>turgid</a:t>
            </a:r>
            <a:r>
              <a:rPr lang="en-US" dirty="0"/>
              <a:t> (normal) </a:t>
            </a:r>
          </a:p>
          <a:p>
            <a:pPr lvl="1">
              <a:buSzPct val="100000"/>
            </a:pPr>
            <a:r>
              <a:rPr lang="en-US" dirty="0"/>
              <a:t>Hypertonic animal = shriveled</a:t>
            </a:r>
          </a:p>
          <a:p>
            <a:pPr lvl="1">
              <a:buSzPct val="100000"/>
            </a:pPr>
            <a:r>
              <a:rPr lang="en-US" dirty="0"/>
              <a:t>Hypertonic plant = </a:t>
            </a:r>
            <a:r>
              <a:rPr lang="en-US" b="1" dirty="0">
                <a:solidFill>
                  <a:schemeClr val="accent2">
                    <a:lumMod val="50000"/>
                  </a:schemeClr>
                </a:solidFill>
              </a:rPr>
              <a:t>plasmolyzed</a:t>
            </a:r>
            <a:r>
              <a:rPr lang="en-US" dirty="0"/>
              <a:t> (membrane shrinks)</a:t>
            </a:r>
          </a:p>
          <a:p>
            <a:pPr>
              <a:buSzPct val="100000"/>
            </a:pPr>
            <a:r>
              <a:rPr lang="en-US" b="1" dirty="0">
                <a:solidFill>
                  <a:schemeClr val="accent2">
                    <a:lumMod val="50000"/>
                  </a:schemeClr>
                </a:solidFill>
              </a:rPr>
              <a:t>Contractile vacuoles </a:t>
            </a:r>
            <a:r>
              <a:rPr lang="en-US" dirty="0"/>
              <a:t>– can pump water out of the cell</a:t>
            </a:r>
          </a:p>
        </p:txBody>
      </p:sp>
      <p:pic>
        <p:nvPicPr>
          <p:cNvPr id="3074" name="Picture 2" descr="Diagram of Tonicity Diagram | Quizlet">
            <a:extLst>
              <a:ext uri="{FF2B5EF4-FFF2-40B4-BE49-F238E27FC236}">
                <a16:creationId xmlns:a16="http://schemas.microsoft.com/office/drawing/2014/main" id="{F6FED455-99F6-A7D5-53DD-58CD02CFE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5461" y="196460"/>
            <a:ext cx="4158539" cy="327611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Osmosis Questions">
            <a:extLst>
              <a:ext uri="{FF2B5EF4-FFF2-40B4-BE49-F238E27FC236}">
                <a16:creationId xmlns:a16="http://schemas.microsoft.com/office/drawing/2014/main" id="{971DF73A-AC5F-ED16-3498-87B4F034F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9685" y="3472577"/>
            <a:ext cx="2877230" cy="164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98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Tonicity and Osmoregulation Review</a:t>
            </a:r>
            <a:endParaRPr dirty="0"/>
          </a:p>
        </p:txBody>
      </p:sp>
      <p:sp>
        <p:nvSpPr>
          <p:cNvPr id="542" name="Google Shape;542;p5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381000" lvl="0" indent="-381000" algn="l" rtl="0">
              <a:lnSpc>
                <a:spcPct val="90000"/>
              </a:lnSpc>
              <a:spcBef>
                <a:spcPts val="0"/>
              </a:spcBef>
              <a:spcAft>
                <a:spcPts val="0"/>
              </a:spcAft>
              <a:buClr>
                <a:schemeClr val="dk1"/>
              </a:buClr>
              <a:buSzPts val="2000"/>
              <a:buFont typeface="Kalam"/>
              <a:buAutoNum type="arabicPeriod"/>
            </a:pPr>
            <a:r>
              <a:rPr lang="en-US" dirty="0"/>
              <a:t>Osmosis</a:t>
            </a:r>
          </a:p>
          <a:p>
            <a:pPr marL="381000" lvl="0" indent="-381000" algn="l" rtl="0">
              <a:lnSpc>
                <a:spcPct val="90000"/>
              </a:lnSpc>
              <a:spcBef>
                <a:spcPts val="0"/>
              </a:spcBef>
              <a:spcAft>
                <a:spcPts val="0"/>
              </a:spcAft>
              <a:buClr>
                <a:schemeClr val="dk1"/>
              </a:buClr>
              <a:buSzPts val="2000"/>
              <a:buFont typeface="Kalam"/>
              <a:buAutoNum type="arabicPeriod"/>
            </a:pPr>
            <a:r>
              <a:rPr lang="en-US" dirty="0"/>
              <a:t>Hypertonic, hypotonic, isotonic</a:t>
            </a:r>
          </a:p>
          <a:p>
            <a:pPr marL="381000" lvl="0" indent="-381000" algn="l" rtl="0">
              <a:lnSpc>
                <a:spcPct val="90000"/>
              </a:lnSpc>
              <a:spcBef>
                <a:spcPts val="0"/>
              </a:spcBef>
              <a:spcAft>
                <a:spcPts val="0"/>
              </a:spcAft>
              <a:buClr>
                <a:schemeClr val="dk1"/>
              </a:buClr>
              <a:buSzPts val="2000"/>
              <a:buFont typeface="Kalam"/>
              <a:buAutoNum type="arabicPeriod"/>
            </a:pPr>
            <a:r>
              <a:rPr lang="en-US" dirty="0"/>
              <a:t>Water and solute potential</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advTm="38874"/>
    </mc:Choice>
    <mc:Fallback xmlns="">
      <p:transition spd="slow" advTm="38874"/>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AP Bio 2.6</Template>
  <TotalTime>278</TotalTime>
  <Words>360</Words>
  <Application>Microsoft Office PowerPoint</Application>
  <PresentationFormat>On-screen Show (16:9)</PresentationFormat>
  <Paragraphs>43</Paragraphs>
  <Slides>6</Slides>
  <Notes>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Kalam</vt:lpstr>
      <vt:lpstr>Fredericka the Great</vt:lpstr>
      <vt:lpstr>Cambria</vt:lpstr>
      <vt:lpstr>Arial</vt:lpstr>
      <vt:lpstr>Simple Light</vt:lpstr>
      <vt:lpstr>FunkyShapesVTI</vt:lpstr>
      <vt:lpstr>AP BIO</vt:lpstr>
      <vt:lpstr>Objectives</vt:lpstr>
      <vt:lpstr>Hypertonic, Hypotonic, and Isotonic Environments</vt:lpstr>
      <vt:lpstr>Water and Solute Potential Formulas</vt:lpstr>
      <vt:lpstr>Examples of Tonicity</vt:lpstr>
      <vt:lpstr>Tonicity and Osmoregulation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Karpoukhin</dc:creator>
  <cp:lastModifiedBy>Daniel Karpoukhin</cp:lastModifiedBy>
  <cp:revision>18</cp:revision>
  <dcterms:created xsi:type="dcterms:W3CDTF">2024-06-29T20:13:17Z</dcterms:created>
  <dcterms:modified xsi:type="dcterms:W3CDTF">2025-08-15T04:57:10Z</dcterms:modified>
</cp:coreProperties>
</file>