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1" r:id="rId1"/>
    <p:sldMasterId id="2147483683" r:id="rId2"/>
  </p:sldMasterIdLst>
  <p:notesMasterIdLst>
    <p:notesMasterId r:id="rId9"/>
  </p:notesMasterIdLst>
  <p:handoutMasterIdLst>
    <p:handoutMasterId r:id="rId10"/>
  </p:handoutMasterIdLst>
  <p:sldIdLst>
    <p:sldId id="267" r:id="rId3"/>
    <p:sldId id="268" r:id="rId4"/>
    <p:sldId id="274" r:id="rId5"/>
    <p:sldId id="275" r:id="rId6"/>
    <p:sldId id="276" r:id="rId7"/>
    <p:sldId id="273" r:id="rId8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11"/>
      <p:bold r:id="rId12"/>
      <p:italic r:id="rId13"/>
      <p:boldItalic r:id="rId14"/>
    </p:embeddedFont>
    <p:embeddedFont>
      <p:font typeface="Fredericka the Great" panose="02000000000000000000" pitchFamily="2" charset="0"/>
      <p:regular r:id="rId15"/>
    </p:embeddedFont>
    <p:embeddedFont>
      <p:font typeface="Kalam" panose="02000000000000000000" pitchFamily="2" charset="0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710" autoAdjust="0"/>
  </p:normalViewPr>
  <p:slideViewPr>
    <p:cSldViewPr snapToGrid="0">
      <p:cViewPr varScale="1">
        <p:scale>
          <a:sx n="93" d="100"/>
          <a:sy n="93" d="100"/>
        </p:scale>
        <p:origin x="738" y="4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3" d="100"/>
          <a:sy n="63" d="100"/>
        </p:scale>
        <p:origin x="3206" y="7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1.fntdata"/><Relationship Id="rId5" Type="http://schemas.openxmlformats.org/officeDocument/2006/relationships/slide" Target="slides/slide3.xml"/><Relationship Id="rId15" Type="http://schemas.openxmlformats.org/officeDocument/2006/relationships/font" Target="fonts/font5.fntdata"/><Relationship Id="rId10" Type="http://schemas.openxmlformats.org/officeDocument/2006/relationships/handoutMaster" Target="handoutMasters/handoutMaster1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4.fntdata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arpoukhin" userId="62d7e407ef8195a1" providerId="LiveId" clId="{1ED60492-6F54-4CCA-A1CD-BF3AE20A1A4A}"/>
    <pc:docChg chg="custSel modSld">
      <pc:chgData name="Daniel Karpoukhin" userId="62d7e407ef8195a1" providerId="LiveId" clId="{1ED60492-6F54-4CCA-A1CD-BF3AE20A1A4A}" dt="2025-02-15T18:21:41.139" v="8" actId="478"/>
      <pc:docMkLst>
        <pc:docMk/>
      </pc:docMkLst>
      <pc:sldChg chg="delSp mod delAnim modNotesTx">
        <pc:chgData name="Daniel Karpoukhin" userId="62d7e407ef8195a1" providerId="LiveId" clId="{1ED60492-6F54-4CCA-A1CD-BF3AE20A1A4A}" dt="2025-02-15T18:21:24.377" v="1" actId="20577"/>
        <pc:sldMkLst>
          <pc:docMk/>
          <pc:sldMk cId="0" sldId="267"/>
        </pc:sldMkLst>
        <pc:picChg chg="del">
          <ac:chgData name="Daniel Karpoukhin" userId="62d7e407ef8195a1" providerId="LiveId" clId="{1ED60492-6F54-4CCA-A1CD-BF3AE20A1A4A}" dt="2025-02-15T18:21:21.208" v="0" actId="478"/>
          <ac:picMkLst>
            <pc:docMk/>
            <pc:sldMk cId="0" sldId="267"/>
            <ac:picMk id="4" creationId="{519C2D10-0671-1C51-1907-C4DDF2DC1861}"/>
          </ac:picMkLst>
        </pc:picChg>
      </pc:sldChg>
      <pc:sldChg chg="delSp mod delAnim modNotesTx">
        <pc:chgData name="Daniel Karpoukhin" userId="62d7e407ef8195a1" providerId="LiveId" clId="{1ED60492-6F54-4CCA-A1CD-BF3AE20A1A4A}" dt="2025-02-15T18:21:28.825" v="3" actId="478"/>
        <pc:sldMkLst>
          <pc:docMk/>
          <pc:sldMk cId="0" sldId="268"/>
        </pc:sldMkLst>
        <pc:picChg chg="del">
          <ac:chgData name="Daniel Karpoukhin" userId="62d7e407ef8195a1" providerId="LiveId" clId="{1ED60492-6F54-4CCA-A1CD-BF3AE20A1A4A}" dt="2025-02-15T18:21:28.825" v="3" actId="478"/>
          <ac:picMkLst>
            <pc:docMk/>
            <pc:sldMk cId="0" sldId="268"/>
            <ac:picMk id="11" creationId="{49941639-35EE-8EA9-848D-7BEE87220269}"/>
          </ac:picMkLst>
        </pc:picChg>
      </pc:sldChg>
      <pc:sldChg chg="delSp mod delAnim">
        <pc:chgData name="Daniel Karpoukhin" userId="62d7e407ef8195a1" providerId="LiveId" clId="{1ED60492-6F54-4CCA-A1CD-BF3AE20A1A4A}" dt="2025-02-15T18:21:41.139" v="8" actId="478"/>
        <pc:sldMkLst>
          <pc:docMk/>
          <pc:sldMk cId="0" sldId="273"/>
        </pc:sldMkLst>
        <pc:picChg chg="del">
          <ac:chgData name="Daniel Karpoukhin" userId="62d7e407ef8195a1" providerId="LiveId" clId="{1ED60492-6F54-4CCA-A1CD-BF3AE20A1A4A}" dt="2025-02-15T18:21:41.139" v="8" actId="478"/>
          <ac:picMkLst>
            <pc:docMk/>
            <pc:sldMk cId="0" sldId="273"/>
            <ac:picMk id="7" creationId="{7E8837C0-D628-EAC4-0912-73DFD0626C66}"/>
          </ac:picMkLst>
        </pc:picChg>
      </pc:sldChg>
      <pc:sldChg chg="delSp mod delAnim">
        <pc:chgData name="Daniel Karpoukhin" userId="62d7e407ef8195a1" providerId="LiveId" clId="{1ED60492-6F54-4CCA-A1CD-BF3AE20A1A4A}" dt="2025-02-15T18:21:31.183" v="4" actId="478"/>
        <pc:sldMkLst>
          <pc:docMk/>
          <pc:sldMk cId="4268359431" sldId="274"/>
        </pc:sldMkLst>
        <pc:picChg chg="del">
          <ac:chgData name="Daniel Karpoukhin" userId="62d7e407ef8195a1" providerId="LiveId" clId="{1ED60492-6F54-4CCA-A1CD-BF3AE20A1A4A}" dt="2025-02-15T18:21:31.183" v="4" actId="478"/>
          <ac:picMkLst>
            <pc:docMk/>
            <pc:sldMk cId="4268359431" sldId="274"/>
            <ac:picMk id="14" creationId="{E0445C76-4093-392B-0D99-631D41991431}"/>
          </ac:picMkLst>
        </pc:picChg>
      </pc:sldChg>
      <pc:sldChg chg="delSp mod delAnim">
        <pc:chgData name="Daniel Karpoukhin" userId="62d7e407ef8195a1" providerId="LiveId" clId="{1ED60492-6F54-4CCA-A1CD-BF3AE20A1A4A}" dt="2025-02-15T18:21:34.418" v="6" actId="478"/>
        <pc:sldMkLst>
          <pc:docMk/>
          <pc:sldMk cId="3397714818" sldId="275"/>
        </pc:sldMkLst>
        <pc:picChg chg="del">
          <ac:chgData name="Daniel Karpoukhin" userId="62d7e407ef8195a1" providerId="LiveId" clId="{1ED60492-6F54-4CCA-A1CD-BF3AE20A1A4A}" dt="2025-02-15T18:21:34.418" v="6" actId="478"/>
          <ac:picMkLst>
            <pc:docMk/>
            <pc:sldMk cId="3397714818" sldId="275"/>
            <ac:picMk id="20" creationId="{2B2876FE-B6F5-8863-CBBD-4701F2016898}"/>
          </ac:picMkLst>
        </pc:picChg>
        <pc:inkChg chg="del">
          <ac:chgData name="Daniel Karpoukhin" userId="62d7e407ef8195a1" providerId="LiveId" clId="{1ED60492-6F54-4CCA-A1CD-BF3AE20A1A4A}" dt="2025-02-15T18:21:33.657" v="5" actId="478"/>
          <ac:inkMkLst>
            <pc:docMk/>
            <pc:sldMk cId="3397714818" sldId="275"/>
            <ac:inkMk id="19" creationId="{6AC0402A-B948-B781-890D-817F0CE7C7DB}"/>
          </ac:inkMkLst>
        </pc:inkChg>
      </pc:sldChg>
      <pc:sldChg chg="delSp mod delAnim">
        <pc:chgData name="Daniel Karpoukhin" userId="62d7e407ef8195a1" providerId="LiveId" clId="{1ED60492-6F54-4CCA-A1CD-BF3AE20A1A4A}" dt="2025-02-15T18:21:37.566" v="7" actId="478"/>
        <pc:sldMkLst>
          <pc:docMk/>
          <pc:sldMk cId="799203654" sldId="276"/>
        </pc:sldMkLst>
        <pc:inkChg chg="del">
          <ac:chgData name="Daniel Karpoukhin" userId="62d7e407ef8195a1" providerId="LiveId" clId="{1ED60492-6F54-4CCA-A1CD-BF3AE20A1A4A}" dt="2025-02-15T18:21:37.566" v="7" actId="478"/>
          <ac:inkMkLst>
            <pc:docMk/>
            <pc:sldMk cId="799203654" sldId="276"/>
            <ac:inkMk id="14" creationId="{60ABF1B6-C7B9-8707-9A36-17EACDB9F58D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8F97BC-3C0A-98CE-2635-4F6753474E7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F5A845-5078-9E47-EBD5-61885490B0B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6E996E-0320-4680-871D-1D3D840632F4}" type="datetimeFigureOut">
              <a:rPr lang="en-US" smtClean="0"/>
              <a:t>8/16/2025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495DEF-C59A-8690-8306-9C578C5F93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97AA1B-E79A-8D56-980E-AC52FFBAACC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C53C1E-B61C-4740-B395-2C6B77CB9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67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c8773d8918_4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9" name="Google Shape;469;g2c8773d8918_4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0" name="Google Shape;470;g2c8773d8918_4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g2c8773d8918_4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97" name="Google Shape;497;g2c8773d8918_4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98" name="Google Shape;498;g2c8773d8918_4_2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2c8773d8918_4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8" name="Google Shape;538;g2c8773d8918_4_6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review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Next up: Carbon and its effects on life</a:t>
            </a:r>
            <a:endParaRPr/>
          </a:p>
        </p:txBody>
      </p:sp>
      <p:sp>
        <p:nvSpPr>
          <p:cNvPr id="539" name="Google Shape;539;g2c8773d8918_4_6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6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6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 b="1" cap="none"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0" name="Google Shape;210;p26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cap="none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grpSp>
        <p:nvGrpSpPr>
          <p:cNvPr id="211" name="Google Shape;211;p2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12" name="Google Shape;21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3" name="Google Shape;21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4" name="Google Shape;21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5" name="Google Shape;21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16" name="Google Shape;21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17" name="Google Shape;217;p2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8" name="Google Shape;218;p2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19" name="Google Shape;219;p2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0" name="Google Shape;220;p2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24" name="Google Shape;224;p27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25" name="Google Shape;225;p27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30" name="Google Shape;230;p2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2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2" name="Google Shape;232;p2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7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Kalam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36" name="Google Shape;236;p28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grpSp>
        <p:nvGrpSpPr>
          <p:cNvPr id="237" name="Google Shape;237;p28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38" name="Google Shape;238;p2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43" name="Google Shape;243;p2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4" name="Google Shape;244;p2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5" name="Google Shape;245;p2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28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49" name="Google Shape;249;p2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50" name="Google Shape;250;p29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51" name="Google Shape;251;p29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52" name="Google Shape;252;p29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3" name="Google Shape;253;p29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4" name="Google Shape;254;p29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5" name="Google Shape;255;p29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56" name="Google Shape;256;p29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57" name="Google Shape;257;p2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8" name="Google Shape;258;p2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59" name="Google Shape;259;p2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0" name="Google Shape;260;p29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0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63" name="Google Shape;263;p30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4" name="Google Shape;264;p30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265" name="Google Shape;265;p30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266" name="Google Shape;266;p30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267" name="Google Shape;267;p30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68" name="Google Shape;268;p30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69" name="Google Shape;269;p30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0" name="Google Shape;270;p30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1" name="Google Shape;271;p30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72" name="Google Shape;272;p30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73" name="Google Shape;273;p3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4" name="Google Shape;274;p3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3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6" name="Google Shape;276;p30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grpSp>
        <p:nvGrpSpPr>
          <p:cNvPr id="279" name="Google Shape;279;p31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80" name="Google Shape;280;p31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1" name="Google Shape;281;p31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2" name="Google Shape;282;p31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3" name="Google Shape;283;p31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84" name="Google Shape;284;p31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85" name="Google Shape;285;p3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6" name="Google Shape;286;p3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87" name="Google Shape;287;p3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8" name="Google Shape;288;p31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0" name="Google Shape;290;p32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291" name="Google Shape;291;p3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2" name="Google Shape;292;p3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3" name="Google Shape;293;p3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4" name="Google Shape;294;p3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295" name="Google Shape;295;p3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296" name="Google Shape;296;p3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3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98" name="Google Shape;298;p3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9" name="Google Shape;299;p32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3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33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303" name="Google Shape;303;p33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04" name="Google Shape;304;p33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05" name="Google Shape;305;p3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6" name="Google Shape;306;p3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7" name="Google Shape;307;p3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8" name="Google Shape;308;p3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09" name="Google Shape;309;p3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10" name="Google Shape;310;p3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3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2" name="Google Shape;312;p3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13" name="Google Shape;313;p33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4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Kalam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34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4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grpSp>
        <p:nvGrpSpPr>
          <p:cNvPr id="318" name="Google Shape;318;p34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19" name="Google Shape;319;p3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0" name="Google Shape;320;p3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1" name="Google Shape;321;p3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2" name="Google Shape;322;p3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23" name="Google Shape;323;p3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24" name="Google Shape;324;p3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3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26" name="Google Shape;326;p3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27" name="Google Shape;327;p34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0" name="Google Shape;330;p35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31" name="Google Shape;331;p35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32" name="Google Shape;332;p3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3" name="Google Shape;333;p3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4" name="Google Shape;334;p3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5" name="Google Shape;335;p3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36" name="Google Shape;336;p3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37" name="Google Shape;337;p3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8" name="Google Shape;338;p3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3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0" name="Google Shape;340;p35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6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43" name="Google Shape;343;p36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grpSp>
        <p:nvGrpSpPr>
          <p:cNvPr id="344" name="Google Shape;344;p36"/>
          <p:cNvGrpSpPr/>
          <p:nvPr/>
        </p:nvGrpSpPr>
        <p:grpSpPr>
          <a:xfrm>
            <a:off x="8249672" y="4490298"/>
            <a:ext cx="790849" cy="352267"/>
            <a:chOff x="9841624" y="4115729"/>
            <a:chExt cx="602169" cy="268223"/>
          </a:xfrm>
        </p:grpSpPr>
        <p:sp>
          <p:nvSpPr>
            <p:cNvPr id="345" name="Google Shape;345;p3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6" name="Google Shape;346;p3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7" name="Google Shape;347;p3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8" name="Google Shape;348;p3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349" name="Google Shape;349;p3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sp>
        <p:nvSpPr>
          <p:cNvPr id="350" name="Google Shape;350;p3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3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352" name="Google Shape;352;p3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240552" y="489671"/>
            <a:ext cx="239956" cy="239956"/>
          </a:xfrm>
          <a:prstGeom prst="ellipse">
            <a:avLst/>
          </a:prstGeom>
          <a:solidFill>
            <a:srgbClr val="CDF7E0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  <a:defRPr sz="3300" b="1" i="0" u="none" strike="noStrike" cap="none">
                <a:solidFill>
                  <a:schemeClr val="dk1"/>
                </a:solidFill>
                <a:latin typeface="Kalam"/>
                <a:ea typeface="Kalam"/>
                <a:cs typeface="Kalam"/>
                <a:sym typeface="K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204" name="Google Shape;204;p2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5" name="Google Shape;205;p2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6" name="Google Shape;206;p2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endParaRPr/>
          </a:p>
        </p:txBody>
      </p:sp>
      <p:sp>
        <p:nvSpPr>
          <p:cNvPr id="207" name="Google Shape;207;p2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1" i="0" u="none" strike="noStrike" cap="none">
                <a:solidFill>
                  <a:srgbClr val="888888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4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3" name="Google Shape;473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4" name="Google Shape;474;p48"/>
          <p:cNvSpPr/>
          <p:nvPr/>
        </p:nvSpPr>
        <p:spPr>
          <a:xfrm>
            <a:off x="1242468" y="676327"/>
            <a:ext cx="3727692" cy="2891548"/>
          </a:xfrm>
          <a:prstGeom prst="rect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5" name="Google Shape;475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6" name="Google Shape;476;p48"/>
          <p:cNvSpPr/>
          <p:nvPr/>
        </p:nvSpPr>
        <p:spPr>
          <a:xfrm>
            <a:off x="0" y="0"/>
            <a:ext cx="2903617" cy="3072245"/>
          </a:xfrm>
          <a:custGeom>
            <a:avLst/>
            <a:gdLst/>
            <a:ahLst/>
            <a:cxnLst/>
            <a:rect l="l" t="t" r="r" b="b"/>
            <a:pathLst>
              <a:path w="3871489" h="4096327" extrusionOk="0">
                <a:moveTo>
                  <a:pt x="2292284" y="0"/>
                </a:moveTo>
                <a:lnTo>
                  <a:pt x="3500914" y="0"/>
                </a:lnTo>
                <a:lnTo>
                  <a:pt x="3542229" y="68006"/>
                </a:lnTo>
                <a:cubicBezTo>
                  <a:pt x="3752213" y="454545"/>
                  <a:pt x="3871489" y="897507"/>
                  <a:pt x="3871489" y="1368323"/>
                </a:cubicBezTo>
                <a:cubicBezTo>
                  <a:pt x="3871489" y="2874936"/>
                  <a:pt x="2650098" y="4096327"/>
                  <a:pt x="1143485" y="4096327"/>
                </a:cubicBezTo>
                <a:cubicBezTo>
                  <a:pt x="766832" y="4096327"/>
                  <a:pt x="408006" y="4019990"/>
                  <a:pt x="81633" y="3881944"/>
                </a:cubicBezTo>
                <a:lnTo>
                  <a:pt x="0" y="3842618"/>
                </a:lnTo>
                <a:lnTo>
                  <a:pt x="0" y="2741475"/>
                </a:lnTo>
                <a:lnTo>
                  <a:pt x="6615" y="2747487"/>
                </a:lnTo>
                <a:cubicBezTo>
                  <a:pt x="315579" y="3002472"/>
                  <a:pt x="711663" y="3155655"/>
                  <a:pt x="1143485" y="3155655"/>
                </a:cubicBezTo>
                <a:cubicBezTo>
                  <a:pt x="2130515" y="3155655"/>
                  <a:pt x="2930817" y="2355353"/>
                  <a:pt x="2930817" y="1368323"/>
                </a:cubicBezTo>
                <a:cubicBezTo>
                  <a:pt x="2930817" y="874812"/>
                  <a:pt x="2730741" y="427979"/>
                  <a:pt x="2407287" y="104524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accen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7" name="Google Shape;477;p48"/>
          <p:cNvSpPr/>
          <p:nvPr/>
        </p:nvSpPr>
        <p:spPr>
          <a:xfrm>
            <a:off x="0" y="1047674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7963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283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8" name="Google Shape;478;p48"/>
          <p:cNvSpPr/>
          <p:nvPr/>
        </p:nvSpPr>
        <p:spPr>
          <a:xfrm>
            <a:off x="0" y="1377475"/>
            <a:ext cx="1396390" cy="208334"/>
          </a:xfrm>
          <a:custGeom>
            <a:avLst/>
            <a:gdLst/>
            <a:ahLst/>
            <a:cxnLst/>
            <a:rect l="l" t="t" r="r" b="b"/>
            <a:pathLst>
              <a:path w="1861854" h="277779" extrusionOk="0">
                <a:moveTo>
                  <a:pt x="180458" y="0"/>
                </a:moveTo>
                <a:lnTo>
                  <a:pt x="419222" y="238761"/>
                </a:lnTo>
                <a:lnTo>
                  <a:pt x="657984" y="0"/>
                </a:lnTo>
                <a:lnTo>
                  <a:pt x="896745" y="238761"/>
                </a:lnTo>
                <a:lnTo>
                  <a:pt x="1135754" y="0"/>
                </a:lnTo>
                <a:lnTo>
                  <a:pt x="1374516" y="238761"/>
                </a:lnTo>
                <a:lnTo>
                  <a:pt x="1613277" y="0"/>
                </a:lnTo>
                <a:lnTo>
                  <a:pt x="1861854" y="248577"/>
                </a:lnTo>
                <a:lnTo>
                  <a:pt x="1842470" y="268208"/>
                </a:lnTo>
                <a:lnTo>
                  <a:pt x="1613277" y="39017"/>
                </a:lnTo>
                <a:lnTo>
                  <a:pt x="1374516" y="277779"/>
                </a:lnTo>
                <a:lnTo>
                  <a:pt x="1135754" y="39017"/>
                </a:lnTo>
                <a:lnTo>
                  <a:pt x="896745" y="277779"/>
                </a:lnTo>
                <a:lnTo>
                  <a:pt x="657984" y="39017"/>
                </a:lnTo>
                <a:lnTo>
                  <a:pt x="419222" y="277779"/>
                </a:lnTo>
                <a:lnTo>
                  <a:pt x="180458" y="39017"/>
                </a:lnTo>
                <a:lnTo>
                  <a:pt x="0" y="219475"/>
                </a:lnTo>
                <a:lnTo>
                  <a:pt x="0" y="180458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79" name="Google Shape;479;p48"/>
          <p:cNvSpPr/>
          <p:nvPr/>
        </p:nvSpPr>
        <p:spPr>
          <a:xfrm>
            <a:off x="1161922" y="599240"/>
            <a:ext cx="3727692" cy="2891548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dirty="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0" name="Google Shape;480;p48"/>
          <p:cNvSpPr txBox="1">
            <a:spLocks noGrp="1"/>
          </p:cNvSpPr>
          <p:nvPr>
            <p:ph type="ctrTitle"/>
          </p:nvPr>
        </p:nvSpPr>
        <p:spPr>
          <a:xfrm>
            <a:off x="1533726" y="736515"/>
            <a:ext cx="3081420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C4125"/>
              </a:buClr>
              <a:buSzPts val="5400"/>
              <a:buFont typeface="Fredericka the Great"/>
              <a:buNone/>
            </a:pPr>
            <a:r>
              <a:rPr lang="en" sz="5400" dirty="0">
                <a:solidFill>
                  <a:srgbClr val="CC4125"/>
                </a:solidFill>
                <a:latin typeface="Fredericka the Great"/>
                <a:ea typeface="Fredericka the Great"/>
                <a:cs typeface="Fredericka the Great"/>
                <a:sym typeface="Fredericka the Great"/>
              </a:rPr>
              <a:t>AP BIO</a:t>
            </a:r>
            <a:endParaRPr sz="1100" dirty="0"/>
          </a:p>
        </p:txBody>
      </p:sp>
      <p:sp>
        <p:nvSpPr>
          <p:cNvPr id="481" name="Google Shape;481;p48"/>
          <p:cNvSpPr txBox="1">
            <a:spLocks noGrp="1"/>
          </p:cNvSpPr>
          <p:nvPr>
            <p:ph type="subTitle" idx="1"/>
          </p:nvPr>
        </p:nvSpPr>
        <p:spPr>
          <a:xfrm>
            <a:off x="1477070" y="2122100"/>
            <a:ext cx="3138076" cy="12308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92500"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3900" b="1" dirty="0">
                <a:solidFill>
                  <a:srgbClr val="134F5C"/>
                </a:solidFill>
                <a:latin typeface="Kalam"/>
                <a:ea typeface="Kalam"/>
                <a:cs typeface="Kalam"/>
                <a:sym typeface="Kalam"/>
              </a:rPr>
              <a:t>TOPIC 2.8: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34F5C"/>
              </a:buClr>
              <a:buSzPts val="3900"/>
              <a:buNone/>
            </a:pPr>
            <a:r>
              <a:rPr lang="en" sz="3900" b="1" dirty="0">
                <a:solidFill>
                  <a:srgbClr val="134F5C"/>
                </a:solidFill>
                <a:latin typeface="Kalam"/>
                <a:cs typeface="Kalam"/>
                <a:sym typeface="Kalam"/>
              </a:rPr>
              <a:t>Mechanisms of Transport</a:t>
            </a:r>
            <a:endParaRPr sz="1100" dirty="0"/>
          </a:p>
        </p:txBody>
      </p:sp>
      <p:sp>
        <p:nvSpPr>
          <p:cNvPr id="482" name="Google Shape;482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3" name="Google Shape;483;p48"/>
          <p:cNvSpPr/>
          <p:nvPr/>
        </p:nvSpPr>
        <p:spPr>
          <a:xfrm>
            <a:off x="1024586" y="2590321"/>
            <a:ext cx="239956" cy="239956"/>
          </a:xfrm>
          <a:prstGeom prst="ellipse">
            <a:avLst/>
          </a:prstGeom>
          <a:solidFill>
            <a:schemeClr val="accent3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484" name="Google Shape;484;p48" descr="Green patterned leaves"/>
          <p:cNvPicPr preferRelativeResize="0"/>
          <p:nvPr/>
        </p:nvPicPr>
        <p:blipFill rotWithShape="1">
          <a:blip r:embed="rId3">
            <a:alphaModFix/>
          </a:blip>
          <a:srcRect t="18158" r="1" b="15675"/>
          <a:stretch/>
        </p:blipFill>
        <p:spPr>
          <a:xfrm>
            <a:off x="5206852" y="1347422"/>
            <a:ext cx="3707557" cy="1627603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rgbClr val="FFFFF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6" name="Google Shape;486;p48"/>
          <p:cNvSpPr/>
          <p:nvPr/>
        </p:nvSpPr>
        <p:spPr>
          <a:xfrm>
            <a:off x="6051536" y="736515"/>
            <a:ext cx="466854" cy="466854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7" name="Google Shape;487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488" name="Google Shape;488;p48"/>
          <p:cNvSpPr/>
          <p:nvPr/>
        </p:nvSpPr>
        <p:spPr>
          <a:xfrm>
            <a:off x="7487264" y="3553943"/>
            <a:ext cx="1656736" cy="1589557"/>
          </a:xfrm>
          <a:custGeom>
            <a:avLst/>
            <a:gdLst/>
            <a:ahLst/>
            <a:cxnLst/>
            <a:rect l="l" t="t" r="r" b="b"/>
            <a:pathLst>
              <a:path w="3432581" h="3293393" extrusionOk="0">
                <a:moveTo>
                  <a:pt x="2473947" y="0"/>
                </a:moveTo>
                <a:cubicBezTo>
                  <a:pt x="2730133" y="0"/>
                  <a:pt x="2977223" y="38940"/>
                  <a:pt x="3209623" y="111224"/>
                </a:cubicBezTo>
                <a:lnTo>
                  <a:pt x="3432581" y="192828"/>
                </a:lnTo>
                <a:lnTo>
                  <a:pt x="3432581" y="3293393"/>
                </a:lnTo>
                <a:lnTo>
                  <a:pt x="141884" y="3293393"/>
                </a:lnTo>
                <a:lnTo>
                  <a:pt x="111224" y="3209623"/>
                </a:lnTo>
                <a:cubicBezTo>
                  <a:pt x="38940" y="2977224"/>
                  <a:pt x="0" y="2730133"/>
                  <a:pt x="0" y="2473947"/>
                </a:cubicBezTo>
                <a:cubicBezTo>
                  <a:pt x="0" y="1107624"/>
                  <a:pt x="1107624" y="0"/>
                  <a:pt x="2473947" y="0"/>
                </a:cubicBezTo>
                <a:close/>
              </a:path>
            </a:pathLst>
          </a:custGeom>
          <a:solidFill>
            <a:schemeClr val="accent3">
              <a:alpha val="20000"/>
            </a:schemeClr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grpSp>
        <p:nvGrpSpPr>
          <p:cNvPr id="489" name="Google Shape;489;p48"/>
          <p:cNvGrpSpPr/>
          <p:nvPr/>
        </p:nvGrpSpPr>
        <p:grpSpPr>
          <a:xfrm>
            <a:off x="7757615" y="4246828"/>
            <a:ext cx="790849" cy="352267"/>
            <a:chOff x="9841624" y="4115729"/>
            <a:chExt cx="602169" cy="268223"/>
          </a:xfrm>
        </p:grpSpPr>
        <p:sp>
          <p:nvSpPr>
            <p:cNvPr id="490" name="Google Shape;490;p48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1" name="Google Shape;491;p48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2" name="Google Shape;492;p48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3" name="Google Shape;493;p48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  <p:sp>
          <p:nvSpPr>
            <p:cNvPr id="494" name="Google Shape;494;p48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endParaRPr>
            </a:p>
          </p:txBody>
        </p:sp>
      </p:grpSp>
      <p:pic>
        <p:nvPicPr>
          <p:cNvPr id="2" name="Picture 1" descr="A black background with blue and red letters&#10;&#10;AI-generated content may be incorrect.">
            <a:extLst>
              <a:ext uri="{FF2B5EF4-FFF2-40B4-BE49-F238E27FC236}">
                <a16:creationId xmlns:a16="http://schemas.microsoft.com/office/drawing/2014/main" id="{68F389E2-6726-BAF6-7A1D-4E12DAC6B8A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290" y="3119077"/>
            <a:ext cx="3262174" cy="109465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684"/>
    </mc:Choice>
    <mc:Fallback xmlns="">
      <p:transition spd="slow" advTm="12684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48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48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4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p4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Objectives</a:t>
            </a:r>
            <a:endParaRPr dirty="0"/>
          </a:p>
        </p:txBody>
      </p:sp>
      <p:sp>
        <p:nvSpPr>
          <p:cNvPr id="501" name="Google Shape;501;p49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77800" lvl="0" indent="-381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endParaRPr sz="11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C8FB87-E454-578A-5E83-5A1B0BBC26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82" y="2571750"/>
            <a:ext cx="1998520" cy="125041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92E5DF7-8A06-09C0-597D-2F9BAC3276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99900" y="1132612"/>
            <a:ext cx="5257800" cy="3267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05"/>
    </mc:Choice>
    <mc:Fallback xmlns="">
      <p:transition spd="slow" advTm="30005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4891E-8D8A-E32E-E9AB-322484EBA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Passive Transport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80EDF4-B464-98AE-53CF-BA327A12EA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650" y="1095375"/>
            <a:ext cx="8464550" cy="3774281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dirty="0"/>
              <a:t>The cell membrane has selective permeability</a:t>
            </a:r>
          </a:p>
          <a:p>
            <a:pPr lvl="1">
              <a:buSzPct val="100000"/>
            </a:pPr>
            <a:r>
              <a:rPr lang="en-US" dirty="0"/>
              <a:t>Hydrophilic and hydrophobic sections</a:t>
            </a:r>
          </a:p>
          <a:p>
            <a:pPr>
              <a:buSzPct val="100000"/>
            </a:pPr>
            <a:r>
              <a:rPr lang="en-US" dirty="0"/>
              <a:t>Passive transport is movement of a solute across the membrane with the concentration gradient (high -&gt; low) – no additional energy needed</a:t>
            </a:r>
          </a:p>
          <a:p>
            <a:pPr lvl="1">
              <a:buSzPct val="100000"/>
            </a:pPr>
            <a:r>
              <a:rPr lang="en-US" dirty="0"/>
              <a:t>Small hydrophobic molecules and small uncharged polar molecules can do this themselves</a:t>
            </a:r>
          </a:p>
          <a:p>
            <a:pPr lvl="1">
              <a:buSzPct val="100000"/>
            </a:pPr>
            <a:r>
              <a:rPr lang="en-US" dirty="0"/>
              <a:t>Larger polar molecules require membrane proteins – facilitated diffusion </a:t>
            </a:r>
          </a:p>
          <a:p>
            <a:pPr lvl="2">
              <a:buSzPct val="100000"/>
            </a:pPr>
            <a:r>
              <a:rPr lang="en-US" dirty="0"/>
              <a:t>Channel proteins – just let the compound pass through – usually for ions</a:t>
            </a:r>
          </a:p>
          <a:p>
            <a:pPr lvl="2">
              <a:buSzPct val="100000"/>
            </a:pPr>
            <a:r>
              <a:rPr lang="en-US" dirty="0"/>
              <a:t>Carrier proteins – grab specific molecules in specific concentrations</a:t>
            </a:r>
          </a:p>
          <a:p>
            <a:pPr lvl="2">
              <a:buSzPct val="100000"/>
            </a:pPr>
            <a:r>
              <a:rPr lang="en-US" dirty="0"/>
              <a:t>Aquaporins – help with the transport of water</a:t>
            </a:r>
          </a:p>
          <a:p>
            <a:pPr lvl="1">
              <a:buSzPct val="100000"/>
            </a:pPr>
            <a:r>
              <a:rPr lang="en-US" dirty="0"/>
              <a:t>Transport happens until dynamic equilibrium is reached</a:t>
            </a:r>
          </a:p>
        </p:txBody>
      </p:sp>
      <p:pic>
        <p:nvPicPr>
          <p:cNvPr id="1026" name="Picture 2" descr="Passive Transport - Definition, Types, Diagram &amp; Examples - % GeeksforGeeks">
            <a:extLst>
              <a:ext uri="{FF2B5EF4-FFF2-40B4-BE49-F238E27FC236}">
                <a16:creationId xmlns:a16="http://schemas.microsoft.com/office/drawing/2014/main" id="{E4466962-2283-716B-452C-4C0DF91B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571" y="173263"/>
            <a:ext cx="3178629" cy="1589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359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5178"/>
    </mc:Choice>
    <mc:Fallback xmlns="">
      <p:transition spd="slow" advTm="145178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22D78-B099-BE51-B18E-2E783C841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Active Transport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1BF392-A114-9178-98B9-DE9A14FF06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6135" y="1699491"/>
            <a:ext cx="8479064" cy="384141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dirty="0"/>
              <a:t>Movement of solutes across the membrane against the concentration gradient (low -&gt; high) – additional energy required</a:t>
            </a:r>
          </a:p>
          <a:p>
            <a:pPr>
              <a:buSzPct val="100000"/>
            </a:pPr>
            <a:r>
              <a:rPr lang="en-US" dirty="0"/>
              <a:t>Membrane proteins can also be used for active transport</a:t>
            </a:r>
          </a:p>
          <a:p>
            <a:pPr>
              <a:buSzPct val="100000"/>
            </a:pPr>
            <a:r>
              <a:rPr lang="en-US" dirty="0"/>
              <a:t>For taking in large amounts of solute = endocytosis – uses folds of the membrane</a:t>
            </a:r>
          </a:p>
          <a:p>
            <a:pPr lvl="1">
              <a:buSzPct val="100000"/>
            </a:pPr>
            <a:r>
              <a:rPr lang="en-US" dirty="0"/>
              <a:t>Pinocytosis – take in water by creating an inward fold in the membrane</a:t>
            </a:r>
          </a:p>
          <a:p>
            <a:pPr lvl="1">
              <a:buSzPct val="100000"/>
            </a:pPr>
            <a:r>
              <a:rPr lang="en-US" dirty="0"/>
              <a:t>Phagocytosis – take in large molecules and the membrane forms a vesicle</a:t>
            </a:r>
          </a:p>
          <a:p>
            <a:pPr lvl="1">
              <a:buSzPct val="100000"/>
            </a:pPr>
            <a:r>
              <a:rPr lang="en-US" dirty="0"/>
              <a:t>Receptor-mediated endocytosis – endocytosis when receptor is activated by the right molecule</a:t>
            </a:r>
          </a:p>
          <a:p>
            <a:pPr>
              <a:buSzPct val="100000"/>
            </a:pPr>
            <a:r>
              <a:rPr lang="en-US" dirty="0"/>
              <a:t>For expelling large amounts of solute = exocytosis</a:t>
            </a:r>
          </a:p>
        </p:txBody>
      </p:sp>
      <p:sp>
        <p:nvSpPr>
          <p:cNvPr id="4" name="AutoShape 2" descr="Active transport - 88Guru">
            <a:extLst>
              <a:ext uri="{FF2B5EF4-FFF2-40B4-BE49-F238E27FC236}">
                <a16:creationId xmlns:a16="http://schemas.microsoft.com/office/drawing/2014/main" id="{75AEFCE4-C3AD-8375-77ED-58A36701F4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795B16-A92C-1E8F-E32B-9931861630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8628" y="0"/>
            <a:ext cx="2670629" cy="169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714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2435"/>
    </mc:Choice>
    <mc:Fallback xmlns="">
      <p:transition spd="slow" advTm="102435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7C6B9-455B-2CB5-A572-76569866E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Osmosis Review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3C7027-909D-F080-E097-42F00380D5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0" y="1175204"/>
            <a:ext cx="9105900" cy="4108110"/>
          </a:xfrm>
        </p:spPr>
        <p:txBody>
          <a:bodyPr>
            <a:normAutofit/>
          </a:bodyPr>
          <a:lstStyle/>
          <a:p>
            <a:pPr>
              <a:buSzPct val="100000"/>
            </a:pPr>
            <a:r>
              <a:rPr lang="en-US" dirty="0"/>
              <a:t>Diffusion of water through aquaporins – amount of water always tries to be proportionate to solute on either side of the membrane</a:t>
            </a:r>
          </a:p>
          <a:p>
            <a:pPr lvl="1">
              <a:buSzPct val="100000"/>
            </a:pPr>
            <a:r>
              <a:rPr lang="en-US" dirty="0"/>
              <a:t>Isotonic solution – same amount of solute on either side = no net water movement</a:t>
            </a:r>
          </a:p>
          <a:p>
            <a:pPr lvl="1">
              <a:buSzPct val="100000"/>
            </a:pPr>
            <a:r>
              <a:rPr lang="en-US" dirty="0"/>
              <a:t>Hypertonic solution – more solute outside of cell = water out of cell</a:t>
            </a:r>
          </a:p>
          <a:p>
            <a:pPr lvl="1">
              <a:buSzPct val="100000"/>
            </a:pPr>
            <a:r>
              <a:rPr lang="en-US" dirty="0"/>
              <a:t>Hypotonic solution – more solute inside cell = water into cell</a:t>
            </a:r>
          </a:p>
          <a:p>
            <a:pPr>
              <a:buSzPct val="100000"/>
            </a:pPr>
            <a:r>
              <a:rPr lang="en-US" dirty="0"/>
              <a:t>Animal cells can burst or shrink in non isotonic environments –  some use contractile vacuoles to pump water out 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417A4CFD-266D-2B06-79B5-9EB98D53FD00}"/>
              </a:ext>
            </a:extLst>
          </p:cNvPr>
          <p:cNvSpPr txBox="1">
            <a:spLocks/>
          </p:cNvSpPr>
          <p:nvPr/>
        </p:nvSpPr>
        <p:spPr>
          <a:xfrm>
            <a:off x="4003675" y="196624"/>
            <a:ext cx="4806950" cy="10558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spcFirstLastPara="1" wrap="square" lIns="68575" tIns="34275" rIns="68575" bIns="34275" anchor="t" anchorCtr="0">
            <a:normAutofit fontScale="5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 marL="139700" indent="0">
              <a:buSzPct val="100000"/>
              <a:buNone/>
            </a:pPr>
            <a:r>
              <a:rPr lang="en-US" dirty="0"/>
              <a:t>Water is going to move from</a:t>
            </a:r>
          </a:p>
          <a:p>
            <a:pPr marL="596900" indent="-457200">
              <a:buSzPct val="100000"/>
              <a:buAutoNum type="arabicPeriod"/>
            </a:pPr>
            <a:r>
              <a:rPr lang="en-US" dirty="0"/>
              <a:t>High water potential -&gt; low water potential</a:t>
            </a:r>
          </a:p>
          <a:p>
            <a:pPr marL="596900" indent="-457200">
              <a:buSzPct val="100000"/>
              <a:buAutoNum type="arabicPeriod"/>
            </a:pPr>
            <a:r>
              <a:rPr lang="en-US" dirty="0"/>
              <a:t>Low osmolarity -&gt; high osmolarity</a:t>
            </a:r>
          </a:p>
          <a:p>
            <a:pPr marL="596900" indent="-457200">
              <a:buSzPct val="100000"/>
              <a:buAutoNum type="arabicPeriod"/>
            </a:pPr>
            <a:r>
              <a:rPr lang="en-US" dirty="0"/>
              <a:t>Lower solute concentration -&gt; higher solute concentration</a:t>
            </a:r>
          </a:p>
        </p:txBody>
      </p:sp>
      <p:pic>
        <p:nvPicPr>
          <p:cNvPr id="3074" name="Picture 2" descr="Osmosis Diagram Photos, Images &amp; Pictures | Shutterstock">
            <a:extLst>
              <a:ext uri="{FF2B5EF4-FFF2-40B4-BE49-F238E27FC236}">
                <a16:creationId xmlns:a16="http://schemas.microsoft.com/office/drawing/2014/main" id="{6EB35AB2-EEBE-4670-A956-0AB0F01D0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0971" y="3229259"/>
            <a:ext cx="2823029" cy="1896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E3752697-55D2-BD0A-50BD-52DDD2E77D2E}"/>
              </a:ext>
            </a:extLst>
          </p:cNvPr>
          <p:cNvSpPr txBox="1">
            <a:spLocks/>
          </p:cNvSpPr>
          <p:nvPr/>
        </p:nvSpPr>
        <p:spPr>
          <a:xfrm>
            <a:off x="0" y="3446690"/>
            <a:ext cx="5747657" cy="41081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>
            <a:pPr>
              <a:buSzPct val="100000"/>
            </a:pPr>
            <a:r>
              <a:rPr lang="en-US" dirty="0"/>
              <a:t>Plant cells don’t burst due to cell walls, membrane still expands/shrinks, normal state is slightly turgid</a:t>
            </a:r>
          </a:p>
        </p:txBody>
      </p:sp>
    </p:spTree>
    <p:extLst>
      <p:ext uri="{BB962C8B-B14F-4D97-AF65-F5344CB8AC3E}">
        <p14:creationId xmlns:p14="http://schemas.microsoft.com/office/powerpoint/2010/main" val="799203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8914"/>
    </mc:Choice>
    <mc:Fallback xmlns="">
      <p:transition spd="slow" advTm="178914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Kalam"/>
              <a:buNone/>
            </a:pPr>
            <a:r>
              <a:rPr lang="en" b="1" dirty="0">
                <a:latin typeface="Kalam"/>
                <a:ea typeface="Kalam"/>
                <a:cs typeface="Kalam"/>
                <a:sym typeface="Kalam"/>
              </a:rPr>
              <a:t>Mechanisms of Transport Review</a:t>
            </a:r>
            <a:endParaRPr dirty="0"/>
          </a:p>
        </p:txBody>
      </p:sp>
      <p:sp>
        <p:nvSpPr>
          <p:cNvPr id="542" name="Google Shape;542;p5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Passive and active transport</a:t>
            </a:r>
          </a:p>
          <a:p>
            <a:pPr marL="381000" lvl="0" indent="-381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Kalam"/>
              <a:buAutoNum type="arabicPeriod"/>
            </a:pPr>
            <a:r>
              <a:rPr lang="en-US" dirty="0"/>
              <a:t>Osmosis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941"/>
    </mc:Choice>
    <mc:Fallback xmlns="">
      <p:transition spd="slow" advTm="18941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FunkyShapesVTI">
  <a:themeElements>
    <a:clrScheme name="Custom 15">
      <a:dk1>
        <a:srgbClr val="000000"/>
      </a:dk1>
      <a:lt1>
        <a:srgbClr val="FFFFFF"/>
      </a:lt1>
      <a:dk2>
        <a:srgbClr val="2D2D2D"/>
      </a:dk2>
      <a:lt2>
        <a:srgbClr val="F3FFF8"/>
      </a:lt2>
      <a:accent1>
        <a:srgbClr val="FF80BD"/>
      </a:accent1>
      <a:accent2>
        <a:srgbClr val="1EB9D3"/>
      </a:accent2>
      <a:accent3>
        <a:srgbClr val="21C46B"/>
      </a:accent3>
      <a:accent4>
        <a:srgbClr val="EA9600"/>
      </a:accent4>
      <a:accent5>
        <a:srgbClr val="F43B56"/>
      </a:accent5>
      <a:accent6>
        <a:srgbClr val="4B56E8"/>
      </a:accent6>
      <a:hlink>
        <a:srgbClr val="8F61FF"/>
      </a:hlink>
      <a:folHlink>
        <a:srgbClr val="F900A0"/>
      </a:folHlink>
    </a:clrScheme>
    <a:fontScheme name="AP Study Font">
      <a:majorFont>
        <a:latin typeface="Kalam Bold"/>
        <a:ea typeface=""/>
        <a:cs typeface=""/>
      </a:majorFont>
      <a:minorFont>
        <a:latin typeface="Cambri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AP Bio 2.8</Template>
  <TotalTime>29993</TotalTime>
  <Words>345</Words>
  <Application>Microsoft Office PowerPoint</Application>
  <PresentationFormat>On-screen Show (16:9)</PresentationFormat>
  <Paragraphs>41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Fredericka the Great</vt:lpstr>
      <vt:lpstr>Kalam</vt:lpstr>
      <vt:lpstr>Cambria</vt:lpstr>
      <vt:lpstr>Arial</vt:lpstr>
      <vt:lpstr>Simple Light</vt:lpstr>
      <vt:lpstr>FunkyShapesVTI</vt:lpstr>
      <vt:lpstr>AP BIO</vt:lpstr>
      <vt:lpstr>Objectives</vt:lpstr>
      <vt:lpstr>Passive Transport Review</vt:lpstr>
      <vt:lpstr>Active Transport Review</vt:lpstr>
      <vt:lpstr>Osmosis Review</vt:lpstr>
      <vt:lpstr>Mechanisms of Transport Review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Karpoukhin</dc:creator>
  <cp:lastModifiedBy>Zohar Brand</cp:lastModifiedBy>
  <cp:revision>14</cp:revision>
  <dcterms:created xsi:type="dcterms:W3CDTF">2024-06-29T20:23:43Z</dcterms:created>
  <dcterms:modified xsi:type="dcterms:W3CDTF">2025-08-17T00:46:35Z</dcterms:modified>
</cp:coreProperties>
</file>