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9"/>
  </p:notesMasterIdLst>
  <p:handoutMasterIdLst>
    <p:handoutMasterId r:id="rId10"/>
  </p:handoutMasterIdLst>
  <p:sldIdLst>
    <p:sldId id="267" r:id="rId3"/>
    <p:sldId id="268" r:id="rId4"/>
    <p:sldId id="274" r:id="rId5"/>
    <p:sldId id="275" r:id="rId6"/>
    <p:sldId id="276" r:id="rId7"/>
    <p:sldId id="273" r:id="rId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Fredericka the Great" panose="02000000000000000000" pitchFamily="2" charset="0"/>
      <p:regular r:id="rId15"/>
    </p:embeddedFont>
    <p:embeddedFont>
      <p:font typeface="Kalam" panose="020000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106" d="100"/>
          <a:sy n="106" d="100"/>
        </p:scale>
        <p:origin x="80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F97BC-3C0A-98CE-2635-4F6753474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A845-5078-9E47-EBD5-61885490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996E-0320-4680-871D-1D3D840632F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5DEF-C59A-8690-8306-9C578C5F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AA1B-E79A-8D56-980E-AC52FFBAA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3C1E-B61C-4740-B395-2C6B77C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review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up: Carbon and its effects on life</a:t>
            </a:r>
            <a:endParaRPr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047674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377475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161922" y="599240"/>
            <a:ext cx="3727692" cy="289154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1533726" y="736515"/>
            <a:ext cx="3081420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Fredericka the Great"/>
              <a:buNone/>
            </a:pPr>
            <a:r>
              <a:rPr lang="en" sz="54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100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368164" y="2027533"/>
            <a:ext cx="3412544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2.9: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2600" b="1" dirty="0">
                <a:solidFill>
                  <a:srgbClr val="134F5C"/>
                </a:solidFill>
                <a:latin typeface="Kalam"/>
                <a:cs typeface="Kalam"/>
                <a:sym typeface="Kalam"/>
              </a:rPr>
              <a:t>Cell Compartmentalization</a:t>
            </a:r>
            <a:endParaRPr sz="2600" dirty="0"/>
          </a:p>
        </p:txBody>
      </p:sp>
      <p:sp>
        <p:nvSpPr>
          <p:cNvPr id="482" name="Google Shape;482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5206852" y="1347422"/>
            <a:ext cx="3707557" cy="16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7757615" y="4246828"/>
            <a:ext cx="790849" cy="352267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13" name="Picture 1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8D5E1C7E-8BBD-4F97-37FE-97C28D331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90" y="3119077"/>
            <a:ext cx="3262174" cy="1094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3"/>
    </mc:Choice>
    <mc:Fallback xmlns="">
      <p:transition spd="slow" advTm="7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B1BAA-2C25-1411-ADAF-19361DBB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25" y="1730324"/>
            <a:ext cx="1895400" cy="1758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185C4E-0796-A8BF-D0F7-630C1B4C0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800" y="813367"/>
            <a:ext cx="5276850" cy="3638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52"/>
    </mc:Choice>
    <mc:Fallback xmlns="">
      <p:transition spd="slow" advTm="274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AF35-A404-C095-CAB0-F282C50E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Reactions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1F13B-3CF8-C79A-4B00-5A8C8BB2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939998"/>
            <a:ext cx="9144000" cy="4203502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/>
              <a:t>Different reactions take place in different environments where they can happen efficiently =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compartmentalization</a:t>
            </a:r>
            <a:r>
              <a:rPr lang="en-US" dirty="0"/>
              <a:t> </a:t>
            </a:r>
          </a:p>
          <a:p>
            <a:pPr lvl="1">
              <a:buSzPct val="100000"/>
            </a:pPr>
            <a:r>
              <a:rPr lang="en-US" dirty="0"/>
              <a:t>Catabolic and anabolic reactions have to be separated</a:t>
            </a:r>
          </a:p>
          <a:p>
            <a:pPr lvl="1">
              <a:buSzPct val="100000"/>
            </a:pPr>
            <a:r>
              <a:rPr lang="en-US" dirty="0"/>
              <a:t>Allows for each enzyme and function of the cell to happen as efficiently as possible</a:t>
            </a:r>
          </a:p>
          <a:p>
            <a:pPr lvl="2">
              <a:buSzPct val="100000"/>
            </a:pPr>
            <a:r>
              <a:rPr lang="en-US" dirty="0"/>
              <a:t>Lysosomes</a:t>
            </a:r>
          </a:p>
          <a:p>
            <a:pPr marL="139700" indent="0">
              <a:buSzPct val="100000"/>
              <a:buNone/>
            </a:pPr>
            <a:endParaRPr lang="en-US" dirty="0"/>
          </a:p>
        </p:txBody>
      </p:sp>
      <p:pic>
        <p:nvPicPr>
          <p:cNvPr id="2050" name="Picture 2" descr="FIGURE 1.">
            <a:extLst>
              <a:ext uri="{FF2B5EF4-FFF2-40B4-BE49-F238E27FC236}">
                <a16:creationId xmlns:a16="http://schemas.microsoft.com/office/drawing/2014/main" id="{0B9E506C-601E-440C-4E20-E13637E85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242" y="2322217"/>
            <a:ext cx="4261757" cy="282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1CC86B3-757B-2BCC-820A-376D95A509D3}"/>
              </a:ext>
            </a:extLst>
          </p:cNvPr>
          <p:cNvSpPr txBox="1">
            <a:spLocks/>
          </p:cNvSpPr>
          <p:nvPr/>
        </p:nvSpPr>
        <p:spPr>
          <a:xfrm>
            <a:off x="0" y="2442226"/>
            <a:ext cx="4381499" cy="4203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>
              <a:buSzPct val="100000"/>
            </a:pPr>
            <a:r>
              <a:rPr lang="en-US" dirty="0"/>
              <a:t>Compartmentalization applies to the whole body</a:t>
            </a:r>
          </a:p>
          <a:p>
            <a:pPr>
              <a:buSzPct val="100000"/>
            </a:pPr>
            <a:r>
              <a:rPr lang="en-US" dirty="0"/>
              <a:t>Happens in eukaryotic cells via internal membranes (create folds and membranes of mitochondria and chloroplasts)</a:t>
            </a:r>
          </a:p>
          <a:p>
            <a:pPr marL="139700" indent="0">
              <a:buSzPct val="1000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267"/>
    </mc:Choice>
    <mc:Fallback xmlns="">
      <p:transition spd="slow" advTm="1172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DEFF-82C1-2532-F873-ABD9117B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Increased Surface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033B8-BB0B-8A9C-29DA-EF3483784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4436836" cy="3263504"/>
          </a:xfrm>
        </p:spPr>
        <p:txBody>
          <a:bodyPr/>
          <a:lstStyle/>
          <a:p>
            <a:pPr>
              <a:buSzPct val="100000"/>
            </a:pPr>
            <a:r>
              <a:rPr lang="en-US" dirty="0"/>
              <a:t>Mitochondria and chloroplasts have double membranes which are also folded = huge increase in surface area</a:t>
            </a:r>
          </a:p>
          <a:p>
            <a:pPr lvl="1">
              <a:buSzPct val="100000"/>
            </a:pPr>
            <a:r>
              <a:rPr lang="en-US" dirty="0"/>
              <a:t>Leads to more resources being brought in and expelled, and more production of energy</a:t>
            </a:r>
          </a:p>
          <a:p>
            <a:pPr lvl="1">
              <a:buSzPct val="100000"/>
            </a:pPr>
            <a:r>
              <a:rPr lang="en-US" dirty="0"/>
              <a:t>Ion gradients can also be established using the inner membrane – it doesn’t affect the rest of the cell (pH)</a:t>
            </a:r>
          </a:p>
        </p:txBody>
      </p:sp>
      <p:pic>
        <p:nvPicPr>
          <p:cNvPr id="1026" name="Picture 2" descr="Mitochondria - Definition, Structure, and Function with Diagram">
            <a:extLst>
              <a:ext uri="{FF2B5EF4-FFF2-40B4-BE49-F238E27FC236}">
                <a16:creationId xmlns:a16="http://schemas.microsoft.com/office/drawing/2014/main" id="{0DE50C3B-F8E2-F9CB-503C-A84B1E0A4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86" y="1966686"/>
            <a:ext cx="4010237" cy="3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66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08"/>
    </mc:Choice>
    <mc:Fallback xmlns="">
      <p:transition spd="slow" advTm="760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A6E2-6E8B-AD58-487F-8E80BC37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 of Compartmentalization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F3B5D-7E54-6CE1-F778-95A19AFEC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Mitochondria and chloroplasts have their own DNA = regulate their internal environments</a:t>
            </a:r>
          </a:p>
          <a:p>
            <a:pPr>
              <a:buSzPct val="100000"/>
            </a:pPr>
            <a:r>
              <a:rPr lang="en-US" dirty="0"/>
              <a:t>Proteins created in different parts of the cell get transported to different areas</a:t>
            </a:r>
          </a:p>
          <a:p>
            <a:pPr lvl="1">
              <a:buSzPct val="100000"/>
            </a:pPr>
            <a:r>
              <a:rPr lang="en-US" dirty="0"/>
              <a:t>Free vs. bound ribosomes</a:t>
            </a:r>
          </a:p>
          <a:p>
            <a:pPr>
              <a:buSzPct val="100000"/>
            </a:pPr>
            <a:r>
              <a:rPr lang="en-US" dirty="0"/>
              <a:t>Cell division keeps compartmentalization </a:t>
            </a:r>
          </a:p>
        </p:txBody>
      </p:sp>
      <p:sp>
        <p:nvSpPr>
          <p:cNvPr id="4" name="AutoShape 2" descr="CELL STRUCTURE AND FUNCTIONS | Physiology &amp; Biochemistry">
            <a:extLst>
              <a:ext uri="{FF2B5EF4-FFF2-40B4-BE49-F238E27FC236}">
                <a16:creationId xmlns:a16="http://schemas.microsoft.com/office/drawing/2014/main" id="{8A706F78-8DE4-E20E-498F-5018D816BF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191657" cy="219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B4FDB-B203-A8D7-2B66-9AA6D034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950" y="2767745"/>
            <a:ext cx="3058707" cy="22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71"/>
    </mc:Choice>
    <mc:Fallback xmlns="">
      <p:transition spd="slow" advTm="5007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Cell Com</a:t>
            </a:r>
            <a:r>
              <a:rPr lang="en" dirty="0"/>
              <a:t>p</a:t>
            </a:r>
            <a:r>
              <a:rPr lang="en" b="1" dirty="0">
                <a:latin typeface="Kalam"/>
                <a:ea typeface="Kalam"/>
                <a:cs typeface="Kalam"/>
                <a:sym typeface="Kalam"/>
              </a:rPr>
              <a:t>artmentalization Review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Separation of reactions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Increase of surface area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90"/>
    </mc:Choice>
    <mc:Fallback xmlns="">
      <p:transition spd="slow" advTm="9790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2.9</Template>
  <TotalTime>2793</TotalTime>
  <Words>189</Words>
  <Application>Microsoft Office PowerPoint</Application>
  <PresentationFormat>On-screen Show (16:9)</PresentationFormat>
  <Paragraphs>28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Kalam</vt:lpstr>
      <vt:lpstr>Fredericka the Great</vt:lpstr>
      <vt:lpstr>Cambria</vt:lpstr>
      <vt:lpstr>Arial</vt:lpstr>
      <vt:lpstr>Simple Light</vt:lpstr>
      <vt:lpstr>FunkyShapesVTI</vt:lpstr>
      <vt:lpstr>AP BIO</vt:lpstr>
      <vt:lpstr>Objectives</vt:lpstr>
      <vt:lpstr>Separation of Reactions</vt:lpstr>
      <vt:lpstr>Increased Surface Area</vt:lpstr>
      <vt:lpstr>Means of Compartmentalization</vt:lpstr>
      <vt:lpstr>Cell Compartmentalization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13</cp:revision>
  <dcterms:created xsi:type="dcterms:W3CDTF">2024-07-31T22:09:00Z</dcterms:created>
  <dcterms:modified xsi:type="dcterms:W3CDTF">2025-08-15T04:57:28Z</dcterms:modified>
</cp:coreProperties>
</file>