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46065" autoAdjust="0"/>
  </p:normalViewPr>
  <p:slideViewPr>
    <p:cSldViewPr snapToGrid="0">
      <p:cViewPr varScale="1">
        <p:scale>
          <a:sx n="112" d="100"/>
          <a:sy n="112" d="100"/>
        </p:scale>
        <p:origin x="638" y="6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2977C-190E-41A6-9545-C2855094959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9E5F-8766-4885-AE50-E2F5F510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Amount of energy produced/consumed doesn’t change, just lowers activation energy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5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Takes 2, gives 4</a:t>
            </a:r>
          </a:p>
          <a:p>
            <a:r>
              <a:rPr lang="en-US" dirty="0"/>
              <a:t>Substrate level phosphorylation</a:t>
            </a:r>
          </a:p>
          <a:p>
            <a:r>
              <a:rPr lang="en-US" dirty="0"/>
              <a:t>Why still not using it?</a:t>
            </a:r>
          </a:p>
          <a:p>
            <a:r>
              <a:rPr lang="en-US" dirty="0"/>
              <a:t>Allosteric regulator = turns off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Phosphofructokinase</a:t>
            </a:r>
            <a:r>
              <a:rPr lang="en-US" dirty="0"/>
              <a:t> – allosteric regulator of glycolysis</a:t>
            </a:r>
          </a:p>
          <a:p>
            <a:endParaRPr lang="en-US" dirty="0"/>
          </a:p>
          <a:p>
            <a:r>
              <a:rPr lang="en-US" dirty="0"/>
              <a:t>Also known as pyruvate oxidation, citric acid cycle</a:t>
            </a:r>
          </a:p>
          <a:p>
            <a:r>
              <a:rPr lang="en-US" dirty="0"/>
              <a:t>4 carbon citric acid cycle</a:t>
            </a:r>
          </a:p>
          <a:p>
            <a:r>
              <a:rPr lang="en-US" dirty="0"/>
              <a:t>Co2 exhaled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28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membrane = endosymbiotic, taken up after oxygen in atmosphere</a:t>
            </a:r>
          </a:p>
          <a:p>
            <a:r>
              <a:rPr lang="en-US" dirty="0"/>
              <a:t>More energy from NADH (3 vs 2 </a:t>
            </a:r>
            <a:r>
              <a:rPr lang="en-US" dirty="0" err="1"/>
              <a:t>atp</a:t>
            </a:r>
            <a:r>
              <a:rPr lang="en-US" dirty="0"/>
              <a:t>) because enters </a:t>
            </a:r>
            <a:r>
              <a:rPr lang="en-US" dirty="0" err="1"/>
              <a:t>etc</a:t>
            </a:r>
            <a:r>
              <a:rPr lang="en-US" dirty="0"/>
              <a:t> sooner = enters at higher energy level and pumps more protons </a:t>
            </a:r>
          </a:p>
          <a:p>
            <a:endParaRPr lang="en-US" dirty="0"/>
          </a:p>
          <a:p>
            <a:r>
              <a:rPr lang="en-US" dirty="0" err="1"/>
              <a:t>nad</a:t>
            </a:r>
            <a:r>
              <a:rPr lang="en-US" dirty="0"/>
              <a:t>+ and fad go back to be reused</a:t>
            </a:r>
          </a:p>
          <a:p>
            <a:r>
              <a:rPr lang="en-US" dirty="0"/>
              <a:t>H+ now back in matrix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Cell resp is inverse of photosynthesis </a:t>
            </a:r>
          </a:p>
          <a:p>
            <a:r>
              <a:rPr lang="en-US" dirty="0"/>
              <a:t>Equations are inverse</a:t>
            </a:r>
          </a:p>
          <a:p>
            <a:r>
              <a:rPr lang="en-US" dirty="0"/>
              <a:t>One produces oxygen, one consumes</a:t>
            </a:r>
          </a:p>
          <a:p>
            <a:r>
              <a:rPr lang="en-US" dirty="0"/>
              <a:t>One produces carbon dioxide, one consumes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6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you cramp when running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Protein structure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Denaturation</a:t>
            </a:r>
          </a:p>
          <a:p>
            <a:pPr lvl="1"/>
            <a:r>
              <a:rPr lang="en-US" dirty="0"/>
              <a:t>Each enzyme has an optimal zone</a:t>
            </a:r>
          </a:p>
          <a:p>
            <a:pPr lvl="1"/>
            <a:r>
              <a:rPr lang="en-US" dirty="0"/>
              <a:t>Compartmentalization </a:t>
            </a:r>
          </a:p>
          <a:p>
            <a:pPr lvl="1"/>
            <a:r>
              <a:rPr lang="en-US" dirty="0"/>
              <a:t>Sometimes denaturation is reversible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Temperature increase = molecules move around</a:t>
            </a:r>
          </a:p>
          <a:p>
            <a:r>
              <a:rPr lang="en-US" dirty="0"/>
              <a:t>1. faster spike</a:t>
            </a:r>
          </a:p>
          <a:p>
            <a:r>
              <a:rPr lang="en-US" dirty="0"/>
              <a:t>2. more product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Allosteric site can both inhibit and stimulate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– diffusion/disorder, energy will always move high to low</a:t>
            </a:r>
          </a:p>
          <a:p>
            <a:r>
              <a:rPr lang="en-US" dirty="0"/>
              <a:t>Endergonic on top, exergonic under</a:t>
            </a:r>
          </a:p>
          <a:p>
            <a:r>
              <a:rPr lang="en-US" dirty="0"/>
              <a:t>Reactants by themselves + input of energy (sun) = product with more energy than initial reactants – when reaction took place some sun energy was lost, and some was stored as chemical energy in glucose – you end with more than you started</a:t>
            </a:r>
          </a:p>
          <a:p>
            <a:r>
              <a:rPr lang="en-US" dirty="0"/>
              <a:t>This means a positive change in free energy – product has more energy than reactants</a:t>
            </a:r>
          </a:p>
          <a:p>
            <a:r>
              <a:rPr lang="en-US" dirty="0"/>
              <a:t>Exergonic has reactants with stored energy, some energy is used to break apart bonds, but more energy released than it took to break the bond – you end with less than you started because all energy has been released</a:t>
            </a:r>
          </a:p>
          <a:p>
            <a:r>
              <a:rPr lang="en-US" dirty="0"/>
              <a:t>Negative change in free energy – product has less energy than in reactants (all has been released)</a:t>
            </a:r>
          </a:p>
          <a:p>
            <a:r>
              <a:rPr lang="en-US" dirty="0"/>
              <a:t>Enzymes: lower activation energy, separate anabolic and catabolic, similar processes located near each other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Heterotrophs dependent on autotrophs for both food and oxygen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Stroma</a:t>
            </a:r>
            <a:r>
              <a:rPr lang="en-US" dirty="0"/>
              <a:t> = inner gel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Thylakoids</a:t>
            </a:r>
            <a:r>
              <a:rPr lang="en-US" dirty="0"/>
              <a:t> = membrane sacs, membranes used to establish gradients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Chlorophyll</a:t>
            </a:r>
            <a:r>
              <a:rPr lang="en-US" dirty="0"/>
              <a:t> = pigment inside the thylakoids that absorbs light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Stomata</a:t>
            </a:r>
            <a:r>
              <a:rPr lang="en-US" dirty="0"/>
              <a:t> = holes in the leaf through which carbon dioxide enters and oxygen and water vapor leave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4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photosystem 2 (P680), </a:t>
            </a:r>
            <a:r>
              <a:rPr lang="en-US" dirty="0">
                <a:solidFill>
                  <a:schemeClr val="tx1"/>
                </a:solidFill>
              </a:rPr>
              <a:t>electron eventually gets donated to the electron transport chain </a:t>
            </a:r>
          </a:p>
          <a:p>
            <a:r>
              <a:rPr lang="en-US" dirty="0"/>
              <a:t>The reaction center now needs replacement electrons, which it gets from breaking apart water</a:t>
            </a:r>
          </a:p>
          <a:p>
            <a:pPr lvl="1"/>
            <a:r>
              <a:rPr lang="en-US" dirty="0"/>
              <a:t>The oxygen from the water molecule is released as waste, while the hydrogen ions enter the thylakoid space (on the other side of the membrane)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energy the passage of the electron creates is used to pump protons (hydrogen ions) into the thylakoid space</a:t>
            </a:r>
          </a:p>
          <a:p>
            <a:r>
              <a:rPr lang="en-US" dirty="0"/>
              <a:t>This creates a gradient in which there is a lot of protons in the space, but they are unable to diffuse across the membrane because they are ions</a:t>
            </a:r>
          </a:p>
          <a:p>
            <a:r>
              <a:rPr lang="en-US" dirty="0"/>
              <a:t>To move across the membrane, the hydrogen ions are forced to pass through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ATP Synthase </a:t>
            </a:r>
            <a:r>
              <a:rPr lang="en-US" dirty="0"/>
              <a:t>which attaches a phosphate group to ADP when activated, creating ATP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Chemiosmosis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Photosystem 1 electrons replaced by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ps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2 electrons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Creation of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nadph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/>
              <a:t>This process also removes H+ from the stroma, helping increase the proton gradient in the thylakoid space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Glucose = energy stored as food – can be used by both the plant and consumers of the plant</a:t>
            </a:r>
          </a:p>
          <a:p>
            <a:r>
              <a:rPr lang="en-US" dirty="0"/>
              <a:t>Takes place in stroma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8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Doesn’t have to be glucose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 cap="all" spc="1125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cap="all" spc="3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47674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7475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922" y="599240"/>
            <a:ext cx="3727692" cy="28915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726" y="736516"/>
            <a:ext cx="3081420" cy="1230830"/>
          </a:xfrm>
        </p:spPr>
        <p:txBody>
          <a:bodyPr>
            <a:normAutofit/>
          </a:bodyPr>
          <a:lstStyle/>
          <a:p>
            <a:r>
              <a:rPr lang="en-US" sz="5400" spc="225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071" y="2122101"/>
            <a:ext cx="3138076" cy="1108753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r>
              <a:rPr lang="en-US" sz="39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Unit 3:</a:t>
            </a:r>
          </a:p>
          <a:p>
            <a:r>
              <a:rPr lang="en-US" sz="21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Cellular Energetics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87" y="2590321"/>
            <a:ext cx="239956" cy="2399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87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 r="1" b="15675"/>
          <a:stretch/>
        </p:blipFill>
        <p:spPr>
          <a:xfrm>
            <a:off x="5206853" y="1347422"/>
            <a:ext cx="3707557" cy="1627603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536" y="736515"/>
            <a:ext cx="466854" cy="46685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536" y="736515"/>
            <a:ext cx="466854" cy="46685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7265" y="3553944"/>
            <a:ext cx="1656736" cy="1589557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7265" y="3553944"/>
            <a:ext cx="1656736" cy="1589557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57615" y="4246828"/>
            <a:ext cx="790850" cy="352267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54B7D596-805E-060B-4696-6B3835D22D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99" y="3023803"/>
            <a:ext cx="3475401" cy="11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0"/>
    </mc:Choice>
    <mc:Fallback xmlns="">
      <p:transition spd="slow" advTm="7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3ADDB-6771-5B0F-4E7F-E5351D684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38F1-91E2-132A-8720-2C4FBBBE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Photosynthesis? (3.5)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70C7-0AED-E5E1-DF70-0889EA08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68016"/>
            <a:ext cx="8515349" cy="37742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Autotrophs vs. Heterotrophs</a:t>
            </a:r>
          </a:p>
          <a:p>
            <a:r>
              <a:rPr lang="en-US" dirty="0"/>
              <a:t>Cyanobacteria/early photosynthetic organisms created the oxygen in the atmosphere, joined eukaryotic cells and became chloroplasts through endosymbiosis</a:t>
            </a:r>
          </a:p>
          <a:p>
            <a:endParaRPr lang="en-US" dirty="0"/>
          </a:p>
        </p:txBody>
      </p:sp>
      <p:pic>
        <p:nvPicPr>
          <p:cNvPr id="2052" name="Picture 4" descr="Chloroplast Granum Stock Illustrations – 68 Chloroplast Granum Stock  Illustrations, Vectors &amp; Clipart - Dreamstime">
            <a:extLst>
              <a:ext uri="{FF2B5EF4-FFF2-40B4-BE49-F238E27FC236}">
                <a16:creationId xmlns:a16="http://schemas.microsoft.com/office/drawing/2014/main" id="{B017CFC1-6091-0755-6867-40F434A24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2" b="8173"/>
          <a:stretch/>
        </p:blipFill>
        <p:spPr bwMode="auto">
          <a:xfrm>
            <a:off x="5312588" y="2375404"/>
            <a:ext cx="3831411" cy="26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14A893-2A13-11A0-0DDC-EA01D061F50A}"/>
              </a:ext>
            </a:extLst>
          </p:cNvPr>
          <p:cNvSpPr txBox="1">
            <a:spLocks/>
          </p:cNvSpPr>
          <p:nvPr/>
        </p:nvSpPr>
        <p:spPr>
          <a:xfrm>
            <a:off x="628650" y="2640058"/>
            <a:ext cx="4865308" cy="377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Chloroplast</a:t>
            </a:r>
            <a:r>
              <a:rPr lang="en-US" dirty="0"/>
              <a:t> – site of photosynthesis in the plant cell</a:t>
            </a:r>
          </a:p>
          <a:p>
            <a:r>
              <a:rPr lang="en-US" dirty="0"/>
              <a:t>Photosynthesis equation: 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6CO</a:t>
            </a:r>
            <a:r>
              <a:rPr lang="en-US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2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 + 6H</a:t>
            </a:r>
            <a:r>
              <a:rPr lang="en-US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2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 + Light energy → C</a:t>
            </a:r>
            <a:r>
              <a:rPr lang="en-US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6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H</a:t>
            </a:r>
            <a:r>
              <a:rPr lang="en-US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12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</a:t>
            </a:r>
            <a:r>
              <a:rPr lang="en-US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6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 + 6O</a:t>
            </a:r>
            <a:r>
              <a:rPr lang="en-US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2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Oxidation</a:t>
            </a:r>
            <a:r>
              <a:rPr lang="en-US" dirty="0"/>
              <a:t> (lose electrons)-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Reduction</a:t>
            </a:r>
            <a:r>
              <a:rPr lang="en-US" dirty="0"/>
              <a:t> (gain electrons) reaction</a:t>
            </a:r>
          </a:p>
          <a:p>
            <a:r>
              <a:rPr lang="en-US" dirty="0"/>
              <a:t>Thylakoids contain </a:t>
            </a:r>
            <a:r>
              <a:rPr lang="en-US" b="1" dirty="0">
                <a:solidFill>
                  <a:srgbClr val="134F5C"/>
                </a:solidFill>
              </a:rPr>
              <a:t>chlorophyll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478"/>
    </mc:Choice>
    <mc:Fallback xmlns="">
      <p:transition spd="slow" advTm="15047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F300-1B9B-BAAB-80C2-E8BC01247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F7BB-69C4-DCCD-FEF8-14679914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Light Dependent Reactions (3.5)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7FA5-07E0-3D24-2A4A-D719D399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824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Converts solar energy from the sun into chemical energy (ATP) that can be used to create glucose 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79027B4-1641-2723-B20B-37ABD0A4E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" t="52525" r="9671" b="7963"/>
          <a:stretch/>
        </p:blipFill>
        <p:spPr bwMode="auto">
          <a:xfrm>
            <a:off x="3498902" y="1694356"/>
            <a:ext cx="5645098" cy="34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5F303B-4CC3-3D6A-565F-AD3FE5A34B24}"/>
              </a:ext>
            </a:extLst>
          </p:cNvPr>
          <p:cNvSpPr txBox="1">
            <a:spLocks/>
          </p:cNvSpPr>
          <p:nvPr/>
        </p:nvSpPr>
        <p:spPr>
          <a:xfrm>
            <a:off x="628649" y="1694356"/>
            <a:ext cx="3036507" cy="34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34F5C"/>
                </a:solidFill>
              </a:rPr>
              <a:t>Photosystem </a:t>
            </a:r>
            <a:r>
              <a:rPr lang="el-GR" b="1" dirty="0">
                <a:solidFill>
                  <a:srgbClr val="134F5C"/>
                </a:solidFill>
              </a:rPr>
              <a:t>ΙΙ</a:t>
            </a:r>
            <a:r>
              <a:rPr lang="en-US" b="1" dirty="0">
                <a:solidFill>
                  <a:srgbClr val="134F5C"/>
                </a:solidFill>
              </a:rPr>
              <a:t>: </a:t>
            </a:r>
          </a:p>
          <a:p>
            <a:pPr lvl="1"/>
            <a:r>
              <a:rPr lang="en-US" b="1" dirty="0">
                <a:solidFill>
                  <a:srgbClr val="134F5C"/>
                </a:solidFill>
              </a:rPr>
              <a:t>Photosystems</a:t>
            </a:r>
            <a:r>
              <a:rPr lang="en-US" dirty="0"/>
              <a:t> – where photons absorbed by pigments</a:t>
            </a:r>
          </a:p>
          <a:p>
            <a:pPr lvl="1"/>
            <a:r>
              <a:rPr lang="en-US" b="1" dirty="0">
                <a:solidFill>
                  <a:srgbClr val="134F5C"/>
                </a:solidFill>
              </a:rPr>
              <a:t>Light harvesting compound</a:t>
            </a:r>
            <a:r>
              <a:rPr lang="en-US" dirty="0"/>
              <a:t> -&gt; </a:t>
            </a:r>
            <a:r>
              <a:rPr lang="en-US" b="1" dirty="0">
                <a:solidFill>
                  <a:srgbClr val="134F5C"/>
                </a:solidFill>
              </a:rPr>
              <a:t>reaction center </a:t>
            </a:r>
            <a:r>
              <a:rPr lang="en-US" dirty="0"/>
              <a:t>-&gt;</a:t>
            </a:r>
            <a:r>
              <a:rPr lang="en-US" b="1" dirty="0">
                <a:solidFill>
                  <a:srgbClr val="134F5C"/>
                </a:solidFill>
              </a:rPr>
              <a:t> primary electron acceptor </a:t>
            </a:r>
          </a:p>
          <a:p>
            <a:pPr lvl="2"/>
            <a:r>
              <a:rPr lang="en-US" dirty="0"/>
              <a:t>Raises electron to higher energy state and transfers it</a:t>
            </a:r>
          </a:p>
          <a:p>
            <a:pPr lvl="1"/>
            <a:r>
              <a:rPr lang="en-US" dirty="0"/>
              <a:t>Replaced by splitting of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2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68"/>
    </mc:Choice>
    <mc:Fallback xmlns="">
      <p:transition spd="slow" advTm="835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809A9-41AF-FFCC-9D10-37535ECD3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456E-7193-C8AB-F6E2-03573FA4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Review: Light Dependent Reactions Cont. (3.5)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29C0-1CAC-0E47-575E-7D5AC27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08" y="1094205"/>
            <a:ext cx="3362876" cy="3964998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/>
              <a:t>ETC:</a:t>
            </a:r>
          </a:p>
          <a:p>
            <a:pPr lvl="1"/>
            <a:r>
              <a:rPr lang="en-US" sz="1900" dirty="0"/>
              <a:t>Electrons pass between photosystems on the </a:t>
            </a:r>
            <a:r>
              <a:rPr lang="en-US" sz="1900" b="1" dirty="0">
                <a:solidFill>
                  <a:srgbClr val="134F5C"/>
                </a:solidFill>
              </a:rPr>
              <a:t>electron transport chain</a:t>
            </a:r>
          </a:p>
          <a:p>
            <a:pPr lvl="2"/>
            <a:r>
              <a:rPr lang="en-US" sz="1600" dirty="0"/>
              <a:t>Cytochrome complex</a:t>
            </a:r>
          </a:p>
          <a:p>
            <a:pPr lvl="1"/>
            <a:r>
              <a:rPr lang="en-US" sz="1900" b="1" dirty="0">
                <a:solidFill>
                  <a:srgbClr val="134F5C"/>
                </a:solidFill>
              </a:rPr>
              <a:t>Chemiosmosis</a:t>
            </a:r>
          </a:p>
          <a:p>
            <a:pPr lvl="2"/>
            <a:r>
              <a:rPr lang="en-US" sz="1600" dirty="0"/>
              <a:t>Protons pumped into thylakoid space, establishing gradient</a:t>
            </a:r>
          </a:p>
          <a:p>
            <a:pPr lvl="2"/>
            <a:r>
              <a:rPr lang="en-US" sz="1600" dirty="0"/>
              <a:t>Forced to pass through </a:t>
            </a:r>
            <a:r>
              <a:rPr lang="en-US" sz="1600" b="1" dirty="0">
                <a:solidFill>
                  <a:srgbClr val="134F5C"/>
                </a:solidFill>
              </a:rPr>
              <a:t>ATP Synthase</a:t>
            </a:r>
          </a:p>
          <a:p>
            <a:r>
              <a:rPr lang="en-US" sz="2300" b="1" dirty="0">
                <a:solidFill>
                  <a:srgbClr val="134F5C"/>
                </a:solidFill>
              </a:rPr>
              <a:t>Photosystem </a:t>
            </a:r>
            <a:r>
              <a:rPr lang="el-GR" sz="2300" b="1" dirty="0">
                <a:solidFill>
                  <a:srgbClr val="134F5C"/>
                </a:solidFill>
              </a:rPr>
              <a:t>Ι</a:t>
            </a:r>
            <a:r>
              <a:rPr lang="en-US" sz="2300" b="1" dirty="0">
                <a:solidFill>
                  <a:srgbClr val="134F5C"/>
                </a:solidFill>
              </a:rPr>
              <a:t>:</a:t>
            </a:r>
          </a:p>
          <a:p>
            <a:pPr lvl="1"/>
            <a:r>
              <a:rPr lang="en-US" sz="1900" dirty="0"/>
              <a:t>Activated same time</a:t>
            </a:r>
          </a:p>
          <a:p>
            <a:pPr lvl="1"/>
            <a:r>
              <a:rPr lang="en-US" sz="1900" dirty="0"/>
              <a:t>Electrons ultimately donated to </a:t>
            </a:r>
            <a:r>
              <a:rPr lang="en-US" sz="1900" b="1" dirty="0">
                <a:solidFill>
                  <a:srgbClr val="134F5C"/>
                </a:solidFill>
              </a:rPr>
              <a:t>NADP+ -&gt; NADPH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79996B8-8244-83D9-1E02-70201F3AA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" t="52525" r="9671" b="7963"/>
          <a:stretch/>
        </p:blipFill>
        <p:spPr bwMode="auto">
          <a:xfrm>
            <a:off x="3660632" y="1793173"/>
            <a:ext cx="5483368" cy="335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4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868"/>
    </mc:Choice>
    <mc:Fallback xmlns="">
      <p:transition spd="slow" advTm="11586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2BE66-DCA6-FEF9-55D2-27BE5C3D1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D61B-7650-8E5D-13A8-CA25CA27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Light Independent Reactions (3.5)</a:t>
            </a:r>
          </a:p>
        </p:txBody>
      </p:sp>
      <p:pic>
        <p:nvPicPr>
          <p:cNvPr id="4" name="Picture 2" descr="Calvin Cycle (Dark Reaction) — Equation &amp; Steps - Expii">
            <a:extLst>
              <a:ext uri="{FF2B5EF4-FFF2-40B4-BE49-F238E27FC236}">
                <a16:creationId xmlns:a16="http://schemas.microsoft.com/office/drawing/2014/main" id="{FA7C77C0-8D2D-1808-7544-D687B5FD3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7" r="7771"/>
          <a:stretch/>
        </p:blipFill>
        <p:spPr bwMode="auto">
          <a:xfrm>
            <a:off x="5055649" y="2731279"/>
            <a:ext cx="4088351" cy="241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83DD65-60F2-F359-3C6B-484C8010E19B}"/>
              </a:ext>
            </a:extLst>
          </p:cNvPr>
          <p:cNvSpPr txBox="1">
            <a:spLocks/>
          </p:cNvSpPr>
          <p:nvPr/>
        </p:nvSpPr>
        <p:spPr>
          <a:xfrm>
            <a:off x="273468" y="849312"/>
            <a:ext cx="4782181" cy="4294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sz="1900" dirty="0"/>
              <a:t>The ATP phosphorylates the compound, and it is reduced (electrons added) through NADPH </a:t>
            </a:r>
          </a:p>
          <a:p>
            <a:pPr lvl="1"/>
            <a:r>
              <a:rPr lang="en-US" sz="1900" dirty="0"/>
              <a:t>This forms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glyceraldehyde 3-phosphate molecules (G3P) </a:t>
            </a:r>
            <a:r>
              <a:rPr lang="en-US" sz="1900" dirty="0"/>
              <a:t>– one leaves the cycle, the other five are rearranged and reused in the cycle</a:t>
            </a:r>
          </a:p>
          <a:p>
            <a:pPr lvl="1"/>
            <a:r>
              <a:rPr lang="en-US" sz="1900" dirty="0"/>
              <a:t>To create one molecule of glucose, there must be 6 turns of the cycle to fix 6 molecules of CO</a:t>
            </a:r>
            <a:r>
              <a:rPr lang="en-US" sz="1900" baseline="-25000" dirty="0"/>
              <a:t>2 </a:t>
            </a:r>
          </a:p>
          <a:p>
            <a:pPr lvl="1"/>
            <a:r>
              <a:rPr lang="en-US" sz="1900" dirty="0"/>
              <a:t>EVEN THOUGH ONLY 2 G3P NEEDED, 6 TURNS MUST HAPPEN</a:t>
            </a:r>
          </a:p>
          <a:p>
            <a:pPr marL="342900" lvl="1" indent="0">
              <a:buNone/>
            </a:pPr>
            <a:endParaRPr lang="en-US" sz="17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8A49A8-F624-3FCD-6D34-D3E957B29A0A}"/>
              </a:ext>
            </a:extLst>
          </p:cNvPr>
          <p:cNvSpPr txBox="1">
            <a:spLocks/>
          </p:cNvSpPr>
          <p:nvPr/>
        </p:nvSpPr>
        <p:spPr>
          <a:xfrm>
            <a:off x="347622" y="1053352"/>
            <a:ext cx="8086018" cy="4090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Happens in stroma, requires: CO</a:t>
            </a:r>
            <a:r>
              <a:rPr lang="en-US" baseline="-25000" dirty="0"/>
              <a:t>2</a:t>
            </a:r>
            <a:r>
              <a:rPr lang="en-US" dirty="0"/>
              <a:t>, ATP, NADPH (Light unnecessary)</a:t>
            </a:r>
          </a:p>
          <a:p>
            <a:r>
              <a:rPr lang="en-US" dirty="0"/>
              <a:t>(3x) CO</a:t>
            </a:r>
            <a:r>
              <a:rPr lang="en-US" baseline="-25000" dirty="0"/>
              <a:t>2 </a:t>
            </a:r>
            <a:r>
              <a:rPr lang="en-US" dirty="0"/>
              <a:t>enters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Calvin Cycle </a:t>
            </a:r>
            <a:r>
              <a:rPr lang="en-US" dirty="0"/>
              <a:t>and is fixed (incorporated into an organic compound) to a five-carbon sugar (RuBP) through the use of the enzyme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Rubisco</a:t>
            </a:r>
          </a:p>
          <a:p>
            <a:pPr lvl="1"/>
            <a:endParaRPr lang="en-US" sz="17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50"/>
    </mc:Choice>
    <mc:Fallback xmlns="">
      <p:transition spd="slow" advTm="9325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5EDA0-E6ED-319C-8AA3-CDB83A5E0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E029-B0A4-BD93-5931-5A3BFE1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Cellular Respiration (3.6)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3832-D5A3-330D-D043-954AE59E7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Cellular (Aerobic) respiration </a:t>
            </a:r>
            <a:r>
              <a:rPr lang="en-US" dirty="0"/>
              <a:t>– uses oxygen, turns macromolecules into ATP (primarily glucose)</a:t>
            </a:r>
          </a:p>
          <a:p>
            <a:r>
              <a:rPr lang="en-US" dirty="0"/>
              <a:t>Exergonic release of energy from glucose used to phosphorylate ADP to turn it into ATP</a:t>
            </a:r>
          </a:p>
          <a:p>
            <a:r>
              <a:rPr lang="en-US" dirty="0"/>
              <a:t>Just like photosynthesis, it’s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redox</a:t>
            </a:r>
            <a:r>
              <a:rPr lang="en-US" dirty="0"/>
              <a:t> reaction (reduction-oxidation) – tied to losing and gaining hydrogens</a:t>
            </a:r>
          </a:p>
          <a:p>
            <a:r>
              <a:rPr lang="en-US" dirty="0"/>
              <a:t>Cellular respiration equation: 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C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6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H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12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6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 + 6O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2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 --&gt; 6CO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2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 + 6H</a:t>
            </a:r>
            <a:r>
              <a:rPr lang="pt-BR" b="1" i="0" baseline="-2500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2</a:t>
            </a:r>
            <a:r>
              <a:rPr lang="pt-BR" b="1" i="0" dirty="0"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O + Chemical Energy (686 kcal/mol of glucose)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59"/>
    </mc:Choice>
    <mc:Fallback xmlns="">
      <p:transition spd="slow" advTm="8855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EA25-C9C1-95ED-D7E0-E1F4BA93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Steps of Cellular Respiration (3.6)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97B7-4BB5-C367-9EA3-93A48F6C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34F5C"/>
                </a:solidFill>
              </a:rPr>
              <a:t>Glycolysis</a:t>
            </a:r>
            <a:r>
              <a:rPr lang="en-US" dirty="0"/>
              <a:t> – anaerobic, in cytosol</a:t>
            </a:r>
          </a:p>
          <a:p>
            <a:pPr lvl="1"/>
            <a:r>
              <a:rPr lang="en-US" dirty="0"/>
              <a:t>Net gain 2 ATP, fills 2 </a:t>
            </a:r>
            <a:r>
              <a:rPr lang="en-US" b="1" dirty="0">
                <a:solidFill>
                  <a:srgbClr val="134F5C"/>
                </a:solidFill>
              </a:rPr>
              <a:t>NAD+</a:t>
            </a:r>
            <a:r>
              <a:rPr lang="en-US" dirty="0"/>
              <a:t> -&gt; </a:t>
            </a:r>
            <a:r>
              <a:rPr lang="en-US" b="1" dirty="0">
                <a:solidFill>
                  <a:srgbClr val="134F5C"/>
                </a:solidFill>
              </a:rPr>
              <a:t>NADH</a:t>
            </a:r>
            <a:r>
              <a:rPr lang="en-US" dirty="0"/>
              <a:t>, splits 6 carbon glucose into 2x 3 carbon </a:t>
            </a:r>
            <a:r>
              <a:rPr lang="en-US" b="1" dirty="0">
                <a:solidFill>
                  <a:srgbClr val="134F5C"/>
                </a:solidFill>
              </a:rPr>
              <a:t>pyruvate</a:t>
            </a:r>
          </a:p>
        </p:txBody>
      </p:sp>
      <p:pic>
        <p:nvPicPr>
          <p:cNvPr id="4" name="Picture 2" descr="Cellular Respiration | A-Level Biology Revision Notes">
            <a:extLst>
              <a:ext uri="{FF2B5EF4-FFF2-40B4-BE49-F238E27FC236}">
                <a16:creationId xmlns:a16="http://schemas.microsoft.com/office/drawing/2014/main" id="{CA74B43E-4A62-C392-D890-AD27081AF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149" y="2275934"/>
            <a:ext cx="4378851" cy="286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CB7B5D-AC85-8BD3-ED14-D5AFDC21EB5A}"/>
              </a:ext>
            </a:extLst>
          </p:cNvPr>
          <p:cNvSpPr txBox="1">
            <a:spLocks/>
          </p:cNvSpPr>
          <p:nvPr/>
        </p:nvSpPr>
        <p:spPr>
          <a:xfrm>
            <a:off x="628650" y="2275934"/>
            <a:ext cx="41364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34F5C"/>
                </a:solidFill>
              </a:rPr>
              <a:t>Link reaction </a:t>
            </a:r>
            <a:r>
              <a:rPr lang="en-US" dirty="0"/>
              <a:t>– now in matrix</a:t>
            </a:r>
          </a:p>
          <a:p>
            <a:pPr lvl="1"/>
            <a:r>
              <a:rPr lang="en-US" dirty="0"/>
              <a:t>CO</a:t>
            </a:r>
            <a:r>
              <a:rPr lang="en-US" baseline="-25000" dirty="0"/>
              <a:t>2 </a:t>
            </a:r>
            <a:r>
              <a:rPr lang="en-US" dirty="0"/>
              <a:t>removed from pyruvate, makes 2 more NADH, becomes </a:t>
            </a:r>
            <a:r>
              <a:rPr lang="en-US" b="1" dirty="0">
                <a:solidFill>
                  <a:srgbClr val="134F5C"/>
                </a:solidFill>
              </a:rPr>
              <a:t>acetyl-CoA</a:t>
            </a:r>
          </a:p>
          <a:p>
            <a:r>
              <a:rPr lang="en-US" b="1" dirty="0">
                <a:solidFill>
                  <a:srgbClr val="134F5C"/>
                </a:solidFill>
              </a:rPr>
              <a:t>Krebs cycle </a:t>
            </a:r>
            <a:r>
              <a:rPr lang="en-US" dirty="0"/>
              <a:t>– 2 turns for one glucose</a:t>
            </a:r>
          </a:p>
          <a:p>
            <a:pPr lvl="1"/>
            <a:r>
              <a:rPr lang="en-US" dirty="0"/>
              <a:t>All carbons lost as CO</a:t>
            </a:r>
            <a:r>
              <a:rPr lang="en-US" baseline="-25000" dirty="0"/>
              <a:t>2 </a:t>
            </a:r>
            <a:r>
              <a:rPr lang="en-US" dirty="0"/>
              <a:t>(4 total)</a:t>
            </a:r>
          </a:p>
          <a:p>
            <a:pPr lvl="1"/>
            <a:r>
              <a:rPr lang="en-US" dirty="0"/>
              <a:t>2 ATP, 6 NADH, 2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FADH</a:t>
            </a:r>
            <a:r>
              <a:rPr lang="en-US" b="1" baseline="-25000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US" dirty="0"/>
              <a:t>(reduced FAD)</a:t>
            </a:r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rgbClr val="134F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048"/>
    </mc:Choice>
    <mc:Fallback xmlns="">
      <p:transition spd="slow" advTm="12804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6C4D-5FC6-9F17-868B-99309C4E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Oxidative Phosphorylation (3.6)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D038-91C0-26D7-E875-B5BBAADF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49" y="1032062"/>
            <a:ext cx="9100783" cy="3774281"/>
          </a:xfrm>
        </p:spPr>
        <p:txBody>
          <a:bodyPr>
            <a:normAutofit/>
          </a:bodyPr>
          <a:lstStyle/>
          <a:p>
            <a:r>
              <a:rPr lang="en-US" dirty="0"/>
              <a:t>In inner membrane of mitochondria (double membrane) there is an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ETC </a:t>
            </a:r>
            <a:r>
              <a:rPr lang="en-US" dirty="0"/>
              <a:t>(just like in photosynthesis) consisting of transmembrane proteins</a:t>
            </a:r>
          </a:p>
          <a:p>
            <a:pPr lvl="1"/>
            <a:r>
              <a:rPr lang="en-US" dirty="0"/>
              <a:t>Powered by electrons from carriers (NADH and FADH</a:t>
            </a:r>
            <a:r>
              <a:rPr lang="en-US" baseline="-25000" dirty="0"/>
              <a:t>2</a:t>
            </a:r>
            <a:r>
              <a:rPr lang="en-US" dirty="0"/>
              <a:t>) -&gt; pumps hydrogen ions across membrane from matrix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intermembrane space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122" name="Picture 2" descr="Chemiosmosis | Definition, Functions &amp; Examples">
            <a:extLst>
              <a:ext uri="{FF2B5EF4-FFF2-40B4-BE49-F238E27FC236}">
                <a16:creationId xmlns:a16="http://schemas.microsoft.com/office/drawing/2014/main" id="{756DFB5C-C9F2-F2AB-1E74-50A8C900F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"/>
          <a:stretch/>
        </p:blipFill>
        <p:spPr bwMode="auto">
          <a:xfrm>
            <a:off x="6363015" y="2571750"/>
            <a:ext cx="2780984" cy="257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677CC-91ED-1675-44FF-0CB76410A47F}"/>
              </a:ext>
            </a:extLst>
          </p:cNvPr>
          <p:cNvSpPr txBox="1">
            <a:spLocks/>
          </p:cNvSpPr>
          <p:nvPr/>
        </p:nvSpPr>
        <p:spPr>
          <a:xfrm>
            <a:off x="31881" y="2224297"/>
            <a:ext cx="6621843" cy="377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Electrons are attracted to the final electron acceptor, the electronegative O</a:t>
            </a:r>
            <a:r>
              <a:rPr lang="en-US" baseline="-25000" dirty="0"/>
              <a:t>2</a:t>
            </a:r>
            <a:r>
              <a:rPr lang="en-US" dirty="0"/>
              <a:t>, combination forms water</a:t>
            </a:r>
          </a:p>
          <a:p>
            <a:pPr lvl="1"/>
            <a:r>
              <a:rPr lang="en-US" dirty="0"/>
              <a:t>The hydrogen ions in the intermembrane space form an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electrochemical gradient</a:t>
            </a:r>
            <a:r>
              <a:rPr lang="en-US" dirty="0"/>
              <a:t>, can’t cross membrane because they are ions, but want to follow concentration gradient = have to go through the transmembrane protein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ATP synthase</a:t>
            </a:r>
          </a:p>
          <a:p>
            <a:pPr lvl="1"/>
            <a:r>
              <a:rPr lang="en-US" dirty="0"/>
              <a:t>As protons travel through ATP synthase, it phosphorylates ADP into ATP</a:t>
            </a:r>
          </a:p>
          <a:p>
            <a:pPr lvl="1"/>
            <a:r>
              <a:rPr lang="en-US" dirty="0"/>
              <a:t>Total production: around 34 ATP, 6 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7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09"/>
    </mc:Choice>
    <mc:Fallback xmlns="">
      <p:transition spd="slow" advTm="17730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021A-D510-92A1-9FCD-59C0F055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Fermentation (3.6)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E932-7371-AC43-674C-28A175EA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Fermentation uses the early evolved anaerobic process of glycolysis – gives little energy</a:t>
            </a:r>
          </a:p>
          <a:p>
            <a:pPr lvl="1"/>
            <a:r>
              <a:rPr lang="en-US" dirty="0"/>
              <a:t>Only issue is that NAD+ carriers get filled with electrons, not glycolysis can’t repeat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Alcohol fermentation </a:t>
            </a:r>
            <a:r>
              <a:rPr lang="en-US" dirty="0"/>
              <a:t>– pyruvate converted to ethanol, releases carbon dioxide, and oxidizes NADH (like yeast)</a:t>
            </a:r>
          </a:p>
        </p:txBody>
      </p:sp>
      <p:pic>
        <p:nvPicPr>
          <p:cNvPr id="4" name="Picture 2" descr="The science behind fermentation: understanding the role of bacteria and  yeasts - KEFIRKO">
            <a:extLst>
              <a:ext uri="{FF2B5EF4-FFF2-40B4-BE49-F238E27FC236}">
                <a16:creationId xmlns:a16="http://schemas.microsoft.com/office/drawing/2014/main" id="{9176F733-C8D9-2340-C94A-939EC166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65" y="3144982"/>
            <a:ext cx="2838635" cy="199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04C357-6AFF-1829-47A2-28D2F1B01F2F}"/>
              </a:ext>
            </a:extLst>
          </p:cNvPr>
          <p:cNvSpPr txBox="1">
            <a:spLocks/>
          </p:cNvSpPr>
          <p:nvPr/>
        </p:nvSpPr>
        <p:spPr>
          <a:xfrm>
            <a:off x="628650" y="3434118"/>
            <a:ext cx="567671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Lactic acid fermentation </a:t>
            </a:r>
            <a:r>
              <a:rPr lang="en-US" dirty="0"/>
              <a:t>– forms lactate as waste product, oxidizes NADH</a:t>
            </a:r>
          </a:p>
          <a:p>
            <a:pPr lvl="1"/>
            <a:r>
              <a:rPr lang="en-US" dirty="0"/>
              <a:t>Used in humans when out of breath</a:t>
            </a:r>
          </a:p>
        </p:txBody>
      </p:sp>
    </p:spTree>
    <p:extLst>
      <p:ext uri="{BB962C8B-B14F-4D97-AF65-F5344CB8AC3E}">
        <p14:creationId xmlns:p14="http://schemas.microsoft.com/office/powerpoint/2010/main" val="36546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11"/>
    </mc:Choice>
    <mc:Fallback xmlns="">
      <p:transition spd="slow" advTm="82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674188" cy="1771418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674188" cy="1771418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9493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9294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912AC-1AD1-700E-780D-5264AAA7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098" y="549294"/>
            <a:ext cx="4143101" cy="986247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b="1" dirty="0">
                <a:latin typeface="Kalam"/>
                <a:ea typeface="Source Sans Pro"/>
                <a:cs typeface="Kalam" panose="02000000000000000000" pitchFamily="2" charset="0"/>
              </a:rPr>
              <a:t>Unit 3: What You Need To Know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3C236-7B8E-CB23-BDB7-AEC650E5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143" y="1456951"/>
            <a:ext cx="4261714" cy="3033347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0" indent="0">
              <a:buNone/>
            </a:pPr>
            <a:endParaRPr lang="en-US" sz="16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dirty="0">
                <a:latin typeface="Cambria"/>
                <a:ea typeface="Cambria"/>
              </a:rPr>
              <a:t>What are enzymes and how do they work?</a:t>
            </a:r>
          </a:p>
          <a:p>
            <a:r>
              <a:rPr lang="en-US" sz="1800" dirty="0">
                <a:latin typeface="Cambria"/>
                <a:ea typeface="Cambria"/>
              </a:rPr>
              <a:t>Environmental effects on enzymes</a:t>
            </a:r>
          </a:p>
          <a:p>
            <a:r>
              <a:rPr lang="en-US" sz="1800" dirty="0">
                <a:latin typeface="Cambria"/>
                <a:ea typeface="Cambria"/>
              </a:rPr>
              <a:t>Endergonic and exergonic reactions</a:t>
            </a:r>
          </a:p>
          <a:p>
            <a:r>
              <a:rPr lang="en-US" sz="1800" dirty="0">
                <a:latin typeface="Cambria"/>
                <a:ea typeface="Cambria"/>
              </a:rPr>
              <a:t>ATP + Energy Coupling</a:t>
            </a:r>
          </a:p>
          <a:p>
            <a:r>
              <a:rPr lang="en-US" sz="1800" dirty="0">
                <a:latin typeface="Cambria"/>
                <a:ea typeface="Cambria"/>
              </a:rPr>
              <a:t>Photosynthesis</a:t>
            </a:r>
          </a:p>
          <a:p>
            <a:r>
              <a:rPr lang="en-US" sz="1800" dirty="0">
                <a:latin typeface="Cambria"/>
                <a:ea typeface="Cambria"/>
              </a:rPr>
              <a:t>Cellular Respiration</a:t>
            </a:r>
          </a:p>
          <a:p>
            <a:r>
              <a:rPr lang="en-US" sz="1800" dirty="0">
                <a:latin typeface="Cambria"/>
                <a:ea typeface="Cambria"/>
              </a:rPr>
              <a:t>Fermentation</a:t>
            </a:r>
          </a:p>
        </p:txBody>
      </p:sp>
      <p:grpSp>
        <p:nvGrpSpPr>
          <p:cNvPr id="23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75" y="4490298"/>
            <a:ext cx="790850" cy="352267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853A642-8EC6-A118-F20C-EF1BBEAF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51"/>
          <a:stretch/>
        </p:blipFill>
        <p:spPr>
          <a:xfrm>
            <a:off x="7057979" y="1075719"/>
            <a:ext cx="1789188" cy="2575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2FBB4-2674-F0B8-2E1D-CCC982D8F6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01" r="2361"/>
          <a:stretch>
            <a:fillRect/>
          </a:stretch>
        </p:blipFill>
        <p:spPr>
          <a:xfrm>
            <a:off x="0" y="995456"/>
            <a:ext cx="2441143" cy="325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27"/>
    </mc:Choice>
    <mc:Fallback xmlns="">
      <p:transition spd="slow" advTm="2852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6AED-5F21-5B06-32CB-70664B00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Enzymes (3.1)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FD40-EE57-E973-DE90-264CC8FE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75317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34F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Enzymes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biological catalysts (change rate of reaction, aren’t used in the process)</a:t>
            </a:r>
          </a:p>
          <a:p>
            <a:pPr lvl="1"/>
            <a:r>
              <a:rPr lang="en-US" dirty="0"/>
              <a:t>Mostly proteins</a:t>
            </a:r>
          </a:p>
          <a:p>
            <a:pPr lvl="1"/>
            <a:r>
              <a:rPr lang="en-US" dirty="0"/>
              <a:t>Have protein folding structure</a:t>
            </a:r>
          </a:p>
          <a:p>
            <a:pPr lvl="1"/>
            <a:r>
              <a:rPr lang="en-US" dirty="0"/>
              <a:t>Greatly speed up reactions</a:t>
            </a:r>
          </a:p>
          <a:p>
            <a:pPr lvl="1"/>
            <a:r>
              <a:rPr lang="en-US" dirty="0"/>
              <a:t>Processes mostly reversible</a:t>
            </a:r>
          </a:p>
          <a:p>
            <a:pPr lvl="1"/>
            <a:r>
              <a:rPr lang="en-US" dirty="0"/>
              <a:t>Very specific </a:t>
            </a:r>
          </a:p>
          <a:p>
            <a:r>
              <a:rPr lang="en-US" dirty="0"/>
              <a:t>Enzymes lower the </a:t>
            </a:r>
            <a:r>
              <a:rPr lang="en-US" b="1" dirty="0">
                <a:solidFill>
                  <a:srgbClr val="134F5C"/>
                </a:solidFill>
              </a:rPr>
              <a:t>activation energy </a:t>
            </a:r>
            <a:r>
              <a:rPr lang="en-US" dirty="0"/>
              <a:t>– the amount of energy needed to start a reaction</a:t>
            </a:r>
          </a:p>
          <a:p>
            <a:r>
              <a:rPr lang="en-US" dirty="0"/>
              <a:t>They act upon </a:t>
            </a:r>
            <a:r>
              <a:rPr lang="en-US" b="1" dirty="0">
                <a:solidFill>
                  <a:srgbClr val="134F5C"/>
                </a:solidFill>
              </a:rPr>
              <a:t>substrates</a:t>
            </a:r>
            <a:r>
              <a:rPr lang="en-US" dirty="0"/>
              <a:t> (change, combine, separate) and bind to them through the </a:t>
            </a:r>
            <a:r>
              <a:rPr lang="en-US" b="1" dirty="0">
                <a:solidFill>
                  <a:srgbClr val="134F5C"/>
                </a:solidFill>
              </a:rPr>
              <a:t>active site</a:t>
            </a:r>
            <a:r>
              <a:rPr lang="en-US" dirty="0"/>
              <a:t>, forming an </a:t>
            </a:r>
            <a:r>
              <a:rPr lang="en-US" b="1" dirty="0">
                <a:solidFill>
                  <a:srgbClr val="134F5C"/>
                </a:solidFill>
              </a:rPr>
              <a:t>enzyme-substrate complex</a:t>
            </a:r>
          </a:p>
        </p:txBody>
      </p:sp>
      <p:pic>
        <p:nvPicPr>
          <p:cNvPr id="4" name="Picture 2" descr="Enzymes allow activation energies to be lowered. | Learn Science at Scitable">
            <a:extLst>
              <a:ext uri="{FF2B5EF4-FFF2-40B4-BE49-F238E27FC236}">
                <a16:creationId xmlns:a16="http://schemas.microsoft.com/office/drawing/2014/main" id="{F3B99AA9-00E2-E79C-186D-5797ADF8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17" y="1708783"/>
            <a:ext cx="3320733" cy="16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nzyme Substrates &amp; Reagents">
            <a:extLst>
              <a:ext uri="{FF2B5EF4-FFF2-40B4-BE49-F238E27FC236}">
                <a16:creationId xmlns:a16="http://schemas.microsoft.com/office/drawing/2014/main" id="{4FA64D3A-D6ED-87B4-9595-E99F2C2AB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2" b="11012"/>
          <a:stretch/>
        </p:blipFill>
        <p:spPr bwMode="auto">
          <a:xfrm>
            <a:off x="5435541" y="21107"/>
            <a:ext cx="3708460" cy="13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62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19"/>
    </mc:Choice>
    <mc:Fallback xmlns="">
      <p:transition spd="slow" advTm="1500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93E0-9AE7-C196-85C5-625A0069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40957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Induced Fit Model (3.2)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FE2D-E24C-108B-5CA4-788879F1D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21" y="1706904"/>
            <a:ext cx="7886700" cy="34365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Induced Fit Model </a:t>
            </a:r>
            <a:r>
              <a:rPr lang="en-US" dirty="0"/>
              <a:t>– the substrate and active site have matching shapes/attracting charges, when the substrate is attracted into the active site the enzyme makes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conformational change </a:t>
            </a:r>
            <a:r>
              <a:rPr lang="en-US" dirty="0"/>
              <a:t>to make them fit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Catabolic reaction </a:t>
            </a:r>
            <a:r>
              <a:rPr lang="en-US" dirty="0"/>
              <a:t>– breaking a molecule (releases energy)</a:t>
            </a:r>
          </a:p>
          <a:p>
            <a:pPr lvl="1"/>
            <a:r>
              <a:rPr lang="en-US" dirty="0"/>
              <a:t>Conformational change of the enzyme places stress upon the bond = lowered activation energy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Anabolic reaction </a:t>
            </a:r>
            <a:r>
              <a:rPr lang="en-US" dirty="0"/>
              <a:t>– making a molecules (consumes/stores energy)</a:t>
            </a:r>
          </a:p>
          <a:p>
            <a:pPr lvl="1"/>
            <a:r>
              <a:rPr lang="en-US" dirty="0"/>
              <a:t>Conformational change forces the two substrates together = lowered activation energy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Enzymes (A-Level) — the science sauce">
            <a:extLst>
              <a:ext uri="{FF2B5EF4-FFF2-40B4-BE49-F238E27FC236}">
                <a16:creationId xmlns:a16="http://schemas.microsoft.com/office/drawing/2014/main" id="{0C6F1905-2939-06BC-8314-7A23513A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0"/>
            <a:ext cx="4419600" cy="177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6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07"/>
    </mc:Choice>
    <mc:Fallback xmlns="">
      <p:transition spd="slow" advTm="1105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6370-03A5-0FAD-335E-614C5FF6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Environmental Impacts on Enzyme Function (3.3)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2873-E400-C42F-F179-1CCE5EF2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67872"/>
            <a:ext cx="7886699" cy="3263504"/>
          </a:xfrm>
        </p:spPr>
        <p:txBody>
          <a:bodyPr/>
          <a:lstStyle/>
          <a:p>
            <a:r>
              <a:rPr lang="en-US" dirty="0"/>
              <a:t>Enzymes can be </a:t>
            </a:r>
            <a:r>
              <a:rPr lang="en-US" b="1" dirty="0">
                <a:solidFill>
                  <a:srgbClr val="134F5C"/>
                </a:solidFill>
              </a:rPr>
              <a:t>denatured</a:t>
            </a:r>
            <a:r>
              <a:rPr lang="en-US" dirty="0"/>
              <a:t> (can be reversed) – each has optimal range of pH and temperature – reason for compartmentalization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4" descr="Factors Influencing Enzyme Action - ppt video online download">
            <a:extLst>
              <a:ext uri="{FF2B5EF4-FFF2-40B4-BE49-F238E27FC236}">
                <a16:creationId xmlns:a16="http://schemas.microsoft.com/office/drawing/2014/main" id="{29DFDDF9-2F76-8D33-E6FE-C3C4ED06E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2" t="3686" b="6737"/>
          <a:stretch/>
        </p:blipFill>
        <p:spPr bwMode="auto">
          <a:xfrm>
            <a:off x="4886118" y="1970614"/>
            <a:ext cx="2847389" cy="305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nzyme Catalysis: Analysis of Results">
            <a:extLst>
              <a:ext uri="{FF2B5EF4-FFF2-40B4-BE49-F238E27FC236}">
                <a16:creationId xmlns:a16="http://schemas.microsoft.com/office/drawing/2014/main" id="{D597C5C4-F79D-D0B8-8CC9-39E41CAD2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71" y="2571750"/>
            <a:ext cx="2996049" cy="244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4D205F-BB8A-355B-5474-5E9CEDEC3746}"/>
              </a:ext>
            </a:extLst>
          </p:cNvPr>
          <p:cNvSpPr txBox="1">
            <a:spLocks/>
          </p:cNvSpPr>
          <p:nvPr/>
        </p:nvSpPr>
        <p:spPr>
          <a:xfrm>
            <a:off x="628646" y="1876900"/>
            <a:ext cx="5386745" cy="69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Effects of enzyme and substrate concentration increases: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5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741"/>
    </mc:Choice>
    <mc:Fallback xmlns="">
      <p:transition spd="slow" advTm="2297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0532-B236-8F6E-FD86-A77C84B2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Cofactors and Coenzymes (3.3)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F9CA-66DC-2AAA-B342-C59821B7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Cofactors</a:t>
            </a:r>
            <a:r>
              <a:rPr lang="en-US" dirty="0"/>
              <a:t> – non protein helpers that bind to the active site (metal ions such as zinc, iron, copper)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Coenzymes</a:t>
            </a:r>
            <a:r>
              <a:rPr lang="en-US" dirty="0"/>
              <a:t> – organic cofactors that bind to the active site (vitamins)</a:t>
            </a:r>
          </a:p>
          <a:p>
            <a:endParaRPr lang="en-US" dirty="0"/>
          </a:p>
        </p:txBody>
      </p:sp>
      <p:pic>
        <p:nvPicPr>
          <p:cNvPr id="8" name="Picture 2" descr="Difference Between Coenzyme and Cofactor | Compare the Difference Between  Similar Terms">
            <a:extLst>
              <a:ext uri="{FF2B5EF4-FFF2-40B4-BE49-F238E27FC236}">
                <a16:creationId xmlns:a16="http://schemas.microsoft.com/office/drawing/2014/main" id="{49A341F2-B3CA-AD72-CF1C-CD0D3D6EB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50"/>
          <a:stretch/>
        </p:blipFill>
        <p:spPr bwMode="auto">
          <a:xfrm>
            <a:off x="2472871" y="2701358"/>
            <a:ext cx="5257800" cy="216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30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80"/>
    </mc:Choice>
    <mc:Fallback xmlns="">
      <p:transition spd="slow" advTm="4518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D5BDA-DE33-B8C9-079C-50F8AE147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050E-51FA-F876-45DF-3D5569A2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Inhibition (3.3)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8A1D-BC06-3D57-D490-7AB751E0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9998"/>
            <a:ext cx="9144000" cy="32635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Competitive inhibitors </a:t>
            </a:r>
            <a:r>
              <a:rPr lang="en-US" dirty="0"/>
              <a:t>– molecules that compete with the substrate for the active site on the enzyme – have the same shape as substrates</a:t>
            </a:r>
          </a:p>
          <a:p>
            <a:pPr lvl="1"/>
            <a:r>
              <a:rPr lang="en-US" dirty="0"/>
              <a:t>Can be irreversible 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Noncompetitive inhibitors </a:t>
            </a:r>
            <a:r>
              <a:rPr lang="en-US" dirty="0"/>
              <a:t>– molecules that impede with enzyme activity by binding to another part of the enzyme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allosteric site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Causes a change in shape of the active site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Feedback inhibition </a:t>
            </a:r>
            <a:r>
              <a:rPr lang="en-US" dirty="0"/>
              <a:t>– the end product of an enzymatic pathway can switch off the pathway by binding to the allosteric site of an enzyme in the pathway (for efficiency)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D114CD-8439-1A61-C583-55A15421B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" t="2962" r="4625" b="14074"/>
          <a:stretch/>
        </p:blipFill>
        <p:spPr bwMode="auto">
          <a:xfrm>
            <a:off x="2433781" y="3555809"/>
            <a:ext cx="2206232" cy="158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eedback Inhibition">
            <a:extLst>
              <a:ext uri="{FF2B5EF4-FFF2-40B4-BE49-F238E27FC236}">
                <a16:creationId xmlns:a16="http://schemas.microsoft.com/office/drawing/2014/main" id="{52DB41A9-3127-801B-080A-E9AA5CF5B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904" y="3550148"/>
            <a:ext cx="3922096" cy="159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1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18"/>
    </mc:Choice>
    <mc:Fallback xmlns="">
      <p:transition spd="slow" advTm="1064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B8C9B-671D-364D-1B84-EB637FAD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068F-BF50-9C2A-A425-078AD4C2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834153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Review: Thermodynamics and Free Energy (3.4)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F47E-5C83-D4C9-3C0B-A5E7AD7E5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6253"/>
            <a:ext cx="6619954" cy="416724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Metabolism</a:t>
            </a:r>
            <a:r>
              <a:rPr lang="en-US" dirty="0"/>
              <a:t> – the totality of an organism’s chemical reactions 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Energy</a:t>
            </a:r>
            <a:r>
              <a:rPr lang="en-US" dirty="0"/>
              <a:t> = ability to do work – life requires a constant input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Thermodynamics</a:t>
            </a:r>
            <a:r>
              <a:rPr lang="en-US" dirty="0"/>
              <a:t> – study of energy transfers in matter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b="1" baseline="30000" dirty="0">
                <a:solidFill>
                  <a:schemeClr val="accent2">
                    <a:lumMod val="50000"/>
                  </a:schemeClr>
                </a:solidFill>
              </a:rPr>
              <a:t>st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Law</a:t>
            </a:r>
            <a:r>
              <a:rPr lang="en-US" dirty="0"/>
              <a:t>: Energy cannot be created or destroyed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Law</a:t>
            </a:r>
            <a:r>
              <a:rPr lang="en-US" dirty="0"/>
              <a:t>: Every reaction reduces the amount of available </a:t>
            </a:r>
            <a:r>
              <a:rPr lang="en-US" u="sng" dirty="0"/>
              <a:t>usable</a:t>
            </a:r>
            <a:r>
              <a:rPr lang="en-US" dirty="0"/>
              <a:t> energy (lost as heat)/Law of </a:t>
            </a:r>
            <a:r>
              <a:rPr lang="en-US" b="1" dirty="0">
                <a:solidFill>
                  <a:srgbClr val="134F5C"/>
                </a:solidFill>
              </a:rPr>
              <a:t>Entropy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Free energy </a:t>
            </a:r>
            <a:r>
              <a:rPr lang="en-US" dirty="0"/>
              <a:t>– the part of a system’s energy that is able to perform work (</a:t>
            </a:r>
            <a:r>
              <a:rPr lang="en-US" dirty="0" err="1"/>
              <a:t>ie</a:t>
            </a:r>
            <a:r>
              <a:rPr lang="en-US" dirty="0"/>
              <a:t>. cause reactions </a:t>
            </a:r>
            <a:r>
              <a:rPr lang="en-US" dirty="0" err="1"/>
              <a:t>ie</a:t>
            </a:r>
            <a:r>
              <a:rPr lang="en-US" dirty="0"/>
              <a:t>. do things) - </a:t>
            </a:r>
            <a:r>
              <a:rPr lang="el-GR" dirty="0"/>
              <a:t>Δ</a:t>
            </a:r>
            <a:r>
              <a:rPr lang="en-US" dirty="0"/>
              <a:t>G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Endergonic reaction </a:t>
            </a:r>
            <a:r>
              <a:rPr lang="en-US" dirty="0"/>
              <a:t>– energy is stored through the formation of a bond = consumes free energy (</a:t>
            </a:r>
            <a:r>
              <a:rPr lang="el-GR" dirty="0"/>
              <a:t>Δ</a:t>
            </a:r>
            <a:r>
              <a:rPr lang="en-US" dirty="0"/>
              <a:t>G &gt; 0)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Exergonic reaction </a:t>
            </a:r>
            <a:r>
              <a:rPr lang="en-US" dirty="0"/>
              <a:t>– energy is released through the breaking of bonds = releases free energy (</a:t>
            </a:r>
            <a:r>
              <a:rPr lang="el-GR" dirty="0"/>
              <a:t>Δ</a:t>
            </a:r>
            <a:r>
              <a:rPr lang="en-US" dirty="0"/>
              <a:t>G &lt; 0)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Exothermic reactions release energy, whereas endothermic reactions absorb energy. These reactions can be coupled to minimize energy lost to heat">
            <a:extLst>
              <a:ext uri="{FF2B5EF4-FFF2-40B4-BE49-F238E27FC236}">
                <a16:creationId xmlns:a16="http://schemas.microsoft.com/office/drawing/2014/main" id="{FB05DAE1-388F-C198-E2EB-C09CC6378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5" r="6477"/>
          <a:stretch/>
        </p:blipFill>
        <p:spPr bwMode="auto">
          <a:xfrm>
            <a:off x="6619954" y="1059656"/>
            <a:ext cx="252404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0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967"/>
    </mc:Choice>
    <mc:Fallback xmlns="">
      <p:transition spd="slow" advTm="21396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7349E-979D-1E05-629F-9F4476126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B37D-4D88-115C-9B66-8CB8BEE7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ATP and Energy Coupling (3.4)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8D04-A5D0-F79C-AE33-EDFB8838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9998"/>
            <a:ext cx="9144000" cy="326350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ATP (Adenosine Triphosphate)</a:t>
            </a:r>
            <a:r>
              <a:rPr lang="en-US" dirty="0"/>
              <a:t> – primary source of energy for cells </a:t>
            </a:r>
          </a:p>
          <a:p>
            <a:pPr lvl="1"/>
            <a:r>
              <a:rPr lang="en-US" dirty="0"/>
              <a:t>Nucleic acid – adenine, ribose, 3 phosphates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group especially unstable</a:t>
            </a:r>
          </a:p>
          <a:p>
            <a:r>
              <a:rPr lang="en-US" dirty="0"/>
              <a:t>Work in the cell is done through hydrolysis of ATP – energy is released in the exergonic reaction, forming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ADP</a:t>
            </a:r>
            <a:r>
              <a:rPr lang="en-US" dirty="0"/>
              <a:t> </a:t>
            </a:r>
          </a:p>
          <a:p>
            <a:r>
              <a:rPr lang="en-US" dirty="0"/>
              <a:t>This energy can be used for an endergonic reaction –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energy coupling</a:t>
            </a:r>
          </a:p>
          <a:p>
            <a:endParaRPr lang="en-US" dirty="0"/>
          </a:p>
        </p:txBody>
      </p:sp>
      <p:pic>
        <p:nvPicPr>
          <p:cNvPr id="5" name="Picture 2" descr="biochemistry - In what two ways is ATP used in coupled reactions? - Biology  Stack Exchange">
            <a:extLst>
              <a:ext uri="{FF2B5EF4-FFF2-40B4-BE49-F238E27FC236}">
                <a16:creationId xmlns:a16="http://schemas.microsoft.com/office/drawing/2014/main" id="{EA6E9B08-8198-690A-BBBF-EDF619F00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446" y="2932126"/>
            <a:ext cx="5609336" cy="221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ATP (Adenosine Triphosphate) and What Does It Do?">
            <a:extLst>
              <a:ext uri="{FF2B5EF4-FFF2-40B4-BE49-F238E27FC236}">
                <a16:creationId xmlns:a16="http://schemas.microsoft.com/office/drawing/2014/main" id="{2E6C0989-06FA-2FDB-E67F-3A48C23E8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7" r="13927" b="15412"/>
          <a:stretch/>
        </p:blipFill>
        <p:spPr bwMode="auto">
          <a:xfrm>
            <a:off x="64235" y="3050110"/>
            <a:ext cx="3309977" cy="204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7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38"/>
    </mc:Choice>
    <mc:Fallback xmlns="">
      <p:transition spd="slow" advTm="99338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Unit 2 Review</Template>
  <TotalTime>9222</TotalTime>
  <Words>1837</Words>
  <Application>Microsoft Office PowerPoint</Application>
  <PresentationFormat>On-screen Show (16:9)</PresentationFormat>
  <Paragraphs>187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Fredericka the Great</vt:lpstr>
      <vt:lpstr>Kalam</vt:lpstr>
      <vt:lpstr>Kalam Bold</vt:lpstr>
      <vt:lpstr>FunkyShapesVTI</vt:lpstr>
      <vt:lpstr>AP Bio</vt:lpstr>
      <vt:lpstr>Unit 3: What You Need To Know</vt:lpstr>
      <vt:lpstr>Review: Enzymes (3.1)</vt:lpstr>
      <vt:lpstr>Review: Induced Fit Model (3.2)</vt:lpstr>
      <vt:lpstr>Review: Environmental Impacts on Enzyme Function (3.3)</vt:lpstr>
      <vt:lpstr>Review: Cofactors and Coenzymes (3.3)</vt:lpstr>
      <vt:lpstr>Review: Inhibition (3.3)</vt:lpstr>
      <vt:lpstr>Review: Thermodynamics and Free Energy (3.4)</vt:lpstr>
      <vt:lpstr>Review: ATP and Energy Coupling (3.4)</vt:lpstr>
      <vt:lpstr>Review: What is Photosynthesis? (3.5)</vt:lpstr>
      <vt:lpstr>Review: Light Dependent Reactions (3.5)</vt:lpstr>
      <vt:lpstr>Review: Light Dependent Reactions Cont. (3.5)</vt:lpstr>
      <vt:lpstr>Review: Light Independent Reactions (3.5)</vt:lpstr>
      <vt:lpstr>Review: Cellular Respiration (3.6)</vt:lpstr>
      <vt:lpstr>Review: Steps of Cellular Respiration (3.6)</vt:lpstr>
      <vt:lpstr>Review: Oxidative Phosphorylation (3.6)</vt:lpstr>
      <vt:lpstr>Review: Fermentation (3.6)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46</cp:revision>
  <dcterms:created xsi:type="dcterms:W3CDTF">2024-12-14T20:30:56Z</dcterms:created>
  <dcterms:modified xsi:type="dcterms:W3CDTF">2025-08-15T05:31:28Z</dcterms:modified>
</cp:coreProperties>
</file>