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11"/>
  </p:notesMasterIdLst>
  <p:handoutMasterIdLst>
    <p:handoutMasterId r:id="rId12"/>
  </p:handoutMasterIdLst>
  <p:sldIdLst>
    <p:sldId id="267" r:id="rId3"/>
    <p:sldId id="268" r:id="rId4"/>
    <p:sldId id="274" r:id="rId5"/>
    <p:sldId id="275" r:id="rId6"/>
    <p:sldId id="277" r:id="rId7"/>
    <p:sldId id="276" r:id="rId8"/>
    <p:sldId id="279" r:id="rId9"/>
    <p:sldId id="273" r:id="rId10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3"/>
      <p:bold r:id="rId14"/>
      <p:italic r:id="rId15"/>
      <p:boldItalic r:id="rId16"/>
    </p:embeddedFont>
    <p:embeddedFont>
      <p:font typeface="Fredericka the Great" panose="02000000000000000000" pitchFamily="2" charset="0"/>
      <p:regular r:id="rId17"/>
    </p:embeddedFont>
    <p:embeddedFont>
      <p:font typeface="Kalam" panose="02000000000000000000" pitchFamily="2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0" autoAdjust="0"/>
  </p:normalViewPr>
  <p:slideViewPr>
    <p:cSldViewPr snapToGrid="0">
      <p:cViewPr varScale="1">
        <p:scale>
          <a:sx n="106" d="100"/>
          <a:sy n="106" d="100"/>
        </p:scale>
        <p:origin x="806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8F97BC-3C0A-98CE-2635-4F6753474E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5A845-5078-9E47-EBD5-61885490B0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E996E-0320-4680-871D-1D3D840632F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95DEF-C59A-8690-8306-9C578C5F93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7AA1B-E79A-8D56-980E-AC52FFBAAC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53C1E-B61C-4740-B395-2C6B77CB9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67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8773d891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2c8773d8918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g2c8773d8918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c8773d8918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2c8773d8918_4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g2c8773d8918_4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c8773d8918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2c8773d8918_4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g2c8773d8918_4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4500" b="1" cap="none"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cap="none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211" name="Google Shape;211;p26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12" name="Google Shape;212;p2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17" name="Google Shape;217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25" name="Google Shape;225;p2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30" name="Google Shape;230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7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grpSp>
        <p:nvGrpSpPr>
          <p:cNvPr id="237" name="Google Shape;237;p28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38" name="Google Shape;238;p2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43" name="Google Shape;243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51" name="Google Shape;251;p29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52" name="Google Shape;252;p29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57" name="Google Shape;257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29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67" name="Google Shape;267;p30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68" name="Google Shape;268;p30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73" name="Google Shape;273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30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279" name="Google Shape;279;p31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80" name="Google Shape;280;p31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85" name="Google Shape;285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31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2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91" name="Google Shape;291;p32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96" name="Google Shape;296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32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grpSp>
        <p:nvGrpSpPr>
          <p:cNvPr id="304" name="Google Shape;304;p33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05" name="Google Shape;305;p33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10" name="Google Shape;310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33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3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grpSp>
        <p:nvGrpSpPr>
          <p:cNvPr id="318" name="Google Shape;318;p34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19" name="Google Shape;319;p3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24" name="Google Shape;324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34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35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331" name="Google Shape;331;p35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32" name="Google Shape;332;p35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37" name="Google Shape;337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35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344" name="Google Shape;344;p36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45" name="Google Shape;345;p3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50" name="Google Shape;350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36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  <a:defRPr sz="33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3" name="Google Shape;473;p48"/>
          <p:cNvSpPr/>
          <p:nvPr/>
        </p:nvSpPr>
        <p:spPr>
          <a:xfrm>
            <a:off x="1242468" y="676327"/>
            <a:ext cx="3727692" cy="289154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4" name="Google Shape;474;p48"/>
          <p:cNvSpPr/>
          <p:nvPr/>
        </p:nvSpPr>
        <p:spPr>
          <a:xfrm>
            <a:off x="1242468" y="676327"/>
            <a:ext cx="3727692" cy="2891548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0" y="0"/>
            <a:ext cx="2903617" cy="3072245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0" y="0"/>
            <a:ext cx="2903617" cy="3072245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0" y="1047674"/>
            <a:ext cx="1396390" cy="208334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0" y="1377475"/>
            <a:ext cx="1396390" cy="208334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9" name="Google Shape;479;p48"/>
          <p:cNvSpPr/>
          <p:nvPr/>
        </p:nvSpPr>
        <p:spPr>
          <a:xfrm>
            <a:off x="1161922" y="599240"/>
            <a:ext cx="3727692" cy="2891548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0" name="Google Shape;480;p48"/>
          <p:cNvSpPr txBox="1">
            <a:spLocks noGrp="1"/>
          </p:cNvSpPr>
          <p:nvPr>
            <p:ph type="ctrTitle"/>
          </p:nvPr>
        </p:nvSpPr>
        <p:spPr>
          <a:xfrm>
            <a:off x="1533726" y="736515"/>
            <a:ext cx="3081420" cy="123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5400"/>
              <a:buFont typeface="Fredericka the Great"/>
              <a:buNone/>
            </a:pPr>
            <a:r>
              <a:rPr lang="en" sz="5400" dirty="0">
                <a:solidFill>
                  <a:srgbClr val="CC4125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rPr>
              <a:t>AP BIO</a:t>
            </a:r>
            <a:endParaRPr sz="1100" dirty="0"/>
          </a:p>
        </p:txBody>
      </p:sp>
      <p:sp>
        <p:nvSpPr>
          <p:cNvPr id="481" name="Google Shape;481;p48"/>
          <p:cNvSpPr txBox="1">
            <a:spLocks noGrp="1"/>
          </p:cNvSpPr>
          <p:nvPr>
            <p:ph type="subTitle" idx="1"/>
          </p:nvPr>
        </p:nvSpPr>
        <p:spPr>
          <a:xfrm>
            <a:off x="1368164" y="2027533"/>
            <a:ext cx="3412544" cy="123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3900"/>
              <a:buNone/>
            </a:pPr>
            <a:r>
              <a:rPr lang="en" sz="39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TOPIC 3.1: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3900"/>
              <a:buNone/>
            </a:pPr>
            <a:r>
              <a:rPr lang="en" sz="2600" b="1" dirty="0">
                <a:solidFill>
                  <a:srgbClr val="134F5C"/>
                </a:solidFill>
                <a:latin typeface="Kalam"/>
                <a:cs typeface="Kalam"/>
                <a:sym typeface="Kalam"/>
              </a:rPr>
              <a:t>Enzymes</a:t>
            </a:r>
            <a:endParaRPr sz="2600" dirty="0"/>
          </a:p>
        </p:txBody>
      </p:sp>
      <p:sp>
        <p:nvSpPr>
          <p:cNvPr id="482" name="Google Shape;482;p48"/>
          <p:cNvSpPr/>
          <p:nvPr/>
        </p:nvSpPr>
        <p:spPr>
          <a:xfrm>
            <a:off x="1024586" y="2590321"/>
            <a:ext cx="239956" cy="239956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3" name="Google Shape;483;p48"/>
          <p:cNvSpPr/>
          <p:nvPr/>
        </p:nvSpPr>
        <p:spPr>
          <a:xfrm>
            <a:off x="1024586" y="2590321"/>
            <a:ext cx="239956" cy="239956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84" name="Google Shape;484;p48" descr="Green patterned leaves"/>
          <p:cNvPicPr preferRelativeResize="0"/>
          <p:nvPr/>
        </p:nvPicPr>
        <p:blipFill rotWithShape="1">
          <a:blip r:embed="rId3">
            <a:alphaModFix/>
          </a:blip>
          <a:srcRect t="18158" r="1" b="15675"/>
          <a:stretch/>
        </p:blipFill>
        <p:spPr>
          <a:xfrm>
            <a:off x="5206852" y="1347422"/>
            <a:ext cx="3707557" cy="1627603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8"/>
          <p:cNvSpPr/>
          <p:nvPr/>
        </p:nvSpPr>
        <p:spPr>
          <a:xfrm>
            <a:off x="6051536" y="736515"/>
            <a:ext cx="466854" cy="466854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6051536" y="736515"/>
            <a:ext cx="466854" cy="466854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48"/>
          <p:cNvSpPr/>
          <p:nvPr/>
        </p:nvSpPr>
        <p:spPr>
          <a:xfrm>
            <a:off x="7487264" y="3553943"/>
            <a:ext cx="1656736" cy="1589557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48"/>
          <p:cNvSpPr/>
          <p:nvPr/>
        </p:nvSpPr>
        <p:spPr>
          <a:xfrm>
            <a:off x="7487264" y="3553943"/>
            <a:ext cx="1656736" cy="1589557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89" name="Google Shape;489;p48"/>
          <p:cNvGrpSpPr/>
          <p:nvPr/>
        </p:nvGrpSpPr>
        <p:grpSpPr>
          <a:xfrm>
            <a:off x="7757615" y="4246828"/>
            <a:ext cx="790849" cy="352267"/>
            <a:chOff x="9841624" y="4115729"/>
            <a:chExt cx="602169" cy="268223"/>
          </a:xfrm>
        </p:grpSpPr>
        <p:sp>
          <p:nvSpPr>
            <p:cNvPr id="490" name="Google Shape;490;p4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pic>
        <p:nvPicPr>
          <p:cNvPr id="2" name="Picture 1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D8FE5971-CAB4-9A90-C742-8DDE018409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799" y="3023803"/>
            <a:ext cx="3475401" cy="1166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26"/>
    </mc:Choice>
    <mc:Fallback xmlns="">
      <p:transition spd="slow" advTm="76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</a:pPr>
            <a:r>
              <a:rPr lang="en" b="1" dirty="0">
                <a:latin typeface="Kalam"/>
                <a:ea typeface="Kalam"/>
                <a:cs typeface="Kalam"/>
                <a:sym typeface="Kalam"/>
              </a:rPr>
              <a:t>Objectives</a:t>
            </a:r>
            <a:endParaRPr dirty="0"/>
          </a:p>
        </p:txBody>
      </p:sp>
      <p:sp>
        <p:nvSpPr>
          <p:cNvPr id="501" name="Google Shape;501;p4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7E484A-999B-3DEA-FD66-79DC4421D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799" y="1426502"/>
            <a:ext cx="4661625" cy="32479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37501E-2798-592D-DFB5-9FC55982B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325" y="1396008"/>
            <a:ext cx="1657350" cy="3209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445"/>
    </mc:Choice>
    <mc:Fallback xmlns="">
      <p:transition spd="slow" advTm="4144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B88C-E063-4F91-30ED-3D14D4014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enzyme?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8D776-7913-26D3-8616-B7AC490636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Catalyst</a:t>
            </a:r>
            <a:r>
              <a:rPr lang="en-US" dirty="0"/>
              <a:t> – substances that change the rate of a reaction, aren’t used up in the process</a:t>
            </a:r>
          </a:p>
          <a:p>
            <a:pPr>
              <a:buSzPct val="100000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Enzyme</a:t>
            </a:r>
            <a:r>
              <a:rPr lang="en-US" dirty="0"/>
              <a:t> – biological catalysts (mostly proteins)</a:t>
            </a:r>
          </a:p>
          <a:p>
            <a:pPr lvl="1">
              <a:buSzPct val="100000"/>
            </a:pPr>
            <a:r>
              <a:rPr lang="en-US" dirty="0"/>
              <a:t>Ribozymes</a:t>
            </a:r>
          </a:p>
          <a:p>
            <a:pPr lvl="1">
              <a:buSzPct val="100000"/>
            </a:pPr>
            <a:r>
              <a:rPr lang="en-US" dirty="0"/>
              <a:t>Properties of proteins</a:t>
            </a:r>
          </a:p>
        </p:txBody>
      </p:sp>
      <p:pic>
        <p:nvPicPr>
          <p:cNvPr id="1026" name="Picture 2" descr="Enzymes allow activation energies to be lowered. | Learn Science at Scitable">
            <a:extLst>
              <a:ext uri="{FF2B5EF4-FFF2-40B4-BE49-F238E27FC236}">
                <a16:creationId xmlns:a16="http://schemas.microsoft.com/office/drawing/2014/main" id="{54CF9EE0-98D3-F334-CBB2-E6B1DBA0A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684409"/>
            <a:ext cx="4521200" cy="218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BFD82-BCE7-C929-CCFB-CA5AF28A9D07}"/>
              </a:ext>
            </a:extLst>
          </p:cNvPr>
          <p:cNvSpPr txBox="1"/>
          <p:nvPr/>
        </p:nvSpPr>
        <p:spPr>
          <a:xfrm>
            <a:off x="628650" y="3265714"/>
            <a:ext cx="3459844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  <a:sym typeface="Cambria"/>
              </a:rPr>
              <a:t>Enzymes lower the </a:t>
            </a: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ambria"/>
                <a:ea typeface="Cambria"/>
                <a:sym typeface="Cambria"/>
              </a:rPr>
              <a:t>activation energy 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  <a:sym typeface="Cambria"/>
              </a:rPr>
              <a:t>of a reaction – the amount of energy it takes to start a reaction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70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139"/>
    </mc:Choice>
    <mc:Fallback xmlns="">
      <p:transition spd="slow" advTm="6913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E1EB-C81F-4218-B8AF-C97F7D98E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enzymes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EDBB1-2143-2B3D-F8A1-67047E5F84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>
                <a:latin typeface="+mn-lt"/>
              </a:rPr>
              <a:t>Enzymes act upon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substrates</a:t>
            </a:r>
            <a:r>
              <a:rPr lang="en-US" dirty="0">
                <a:latin typeface="+mn-lt"/>
              </a:rPr>
              <a:t> – combine, separate, change</a:t>
            </a:r>
          </a:p>
          <a:p>
            <a:pPr>
              <a:buSzPct val="100000"/>
            </a:pPr>
            <a:r>
              <a:rPr lang="en-US" dirty="0"/>
              <a:t>The part of the enzyme that binds to the substrate is known as 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active site </a:t>
            </a:r>
            <a:r>
              <a:rPr lang="en-US" dirty="0"/>
              <a:t>-&gt; forms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enzyme-substrate complex</a:t>
            </a:r>
          </a:p>
          <a:p>
            <a:pPr>
              <a:buSzPct val="100000"/>
            </a:pPr>
            <a:r>
              <a:rPr lang="en-US" dirty="0"/>
              <a:t>The enzyme is not used in the reaction</a:t>
            </a:r>
          </a:p>
        </p:txBody>
      </p:sp>
      <p:pic>
        <p:nvPicPr>
          <p:cNvPr id="2050" name="Picture 2" descr="Enzyme Substrates &amp; Reagents">
            <a:extLst>
              <a:ext uri="{FF2B5EF4-FFF2-40B4-BE49-F238E27FC236}">
                <a16:creationId xmlns:a16="http://schemas.microsoft.com/office/drawing/2014/main" id="{2AEAF5A5-F115-B014-218E-6405AB1C3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00" y="2899268"/>
            <a:ext cx="4136571" cy="215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14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435"/>
    </mc:Choice>
    <mc:Fallback xmlns="">
      <p:transition spd="slow" advTm="5743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3CE97-A825-ED4A-EA98-14B822F5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Induced Fit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7CF67-1DCF-B758-B5A9-D3FAE0621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enzyme has specific substrate(s) it can form an enzyme-substrate complex with 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Induced Fit Model </a:t>
            </a:r>
            <a:r>
              <a:rPr lang="en-US" dirty="0"/>
              <a:t>– the substrate and active site have matching shapes and attracting charges, and as the substrate is attracted into the active site, the enzyme will make a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conformational change </a:t>
            </a:r>
            <a:r>
              <a:rPr lang="en-US" dirty="0"/>
              <a:t>to make them entirely compatible</a:t>
            </a:r>
          </a:p>
        </p:txBody>
      </p:sp>
      <p:pic>
        <p:nvPicPr>
          <p:cNvPr id="1026" name="Picture 2" descr="Enzymes (A-Level) — the science sauce">
            <a:extLst>
              <a:ext uri="{FF2B5EF4-FFF2-40B4-BE49-F238E27FC236}">
                <a16:creationId xmlns:a16="http://schemas.microsoft.com/office/drawing/2014/main" id="{A1ED5832-60AD-8B2C-8CA6-ADED9A8AA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800" y="3405858"/>
            <a:ext cx="4327200" cy="173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09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171"/>
    </mc:Choice>
    <mc:Fallback xmlns="">
      <p:transition spd="slow" advTm="6417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61E9-06AC-22C2-C967-C1D7A7FF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Enzymes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89B04-FB2C-A1F7-7533-8E276434B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Enzymes largely speed up the process of reactions</a:t>
            </a:r>
          </a:p>
          <a:p>
            <a:pPr>
              <a:buSzPct val="100000"/>
            </a:pPr>
            <a:r>
              <a:rPr lang="en-US" dirty="0"/>
              <a:t>Enzymes are specific – only certain substrate(s) can bind to specific enzyme active sites due to their shapes/charges</a:t>
            </a:r>
          </a:p>
          <a:p>
            <a:pPr>
              <a:buSzPct val="100000"/>
            </a:pPr>
            <a:r>
              <a:rPr lang="en-US" dirty="0"/>
              <a:t>The catalytic reactions are reversible – regulation ability</a:t>
            </a:r>
          </a:p>
          <a:p>
            <a:pPr>
              <a:buSzPct val="100000"/>
            </a:pPr>
            <a:r>
              <a:rPr lang="en-US" dirty="0"/>
              <a:t>Follow protein properties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SzPct val="100000"/>
            </a:pPr>
            <a:endParaRPr lang="en-US" dirty="0"/>
          </a:p>
        </p:txBody>
      </p:sp>
      <p:pic>
        <p:nvPicPr>
          <p:cNvPr id="3074" name="Picture 2" descr="Enzyme specificity - Properties of enzymes and use in industries - National  4 Biology Revision - BBC Bitesize">
            <a:extLst>
              <a:ext uri="{FF2B5EF4-FFF2-40B4-BE49-F238E27FC236}">
                <a16:creationId xmlns:a16="http://schemas.microsoft.com/office/drawing/2014/main" id="{B5DF30FF-0F21-1DE0-5437-2BAD44D0C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47"/>
          <a:stretch/>
        </p:blipFill>
        <p:spPr bwMode="auto">
          <a:xfrm>
            <a:off x="5566229" y="3285300"/>
            <a:ext cx="3577771" cy="185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12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24"/>
    </mc:Choice>
    <mc:Fallback xmlns="">
      <p:transition spd="slow" advTm="5132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E027-15A5-F564-0E8B-9BFE9B67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A06FB-50A8-BF5E-ECA6-B9DD31310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047352"/>
            <a:ext cx="7886700" cy="3263504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Catabolic reaction </a:t>
            </a:r>
            <a:r>
              <a:rPr lang="en-US" dirty="0"/>
              <a:t>– breaking a molecule (releases energy as the bonds are broken =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exergonic, exothermic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Conformational change of the enzyme places stress upon the bond = lowered activation energy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Anabolic reaction </a:t>
            </a:r>
            <a:r>
              <a:rPr lang="en-US" dirty="0"/>
              <a:t>– making a molecules (consumes/stores energy as the bonds are formed =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endergonic, endothermic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Conformational change forces the two substrates together = lowered activation energy</a:t>
            </a:r>
          </a:p>
        </p:txBody>
      </p:sp>
      <p:pic>
        <p:nvPicPr>
          <p:cNvPr id="4100" name="Picture 4" descr="National 4/5 Archive 7 - Mr Mann's Biology">
            <a:extLst>
              <a:ext uri="{FF2B5EF4-FFF2-40B4-BE49-F238E27FC236}">
                <a16:creationId xmlns:a16="http://schemas.microsoft.com/office/drawing/2014/main" id="{C79DAB55-F48B-D6AC-D26D-9F8A15681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286" y="3392366"/>
            <a:ext cx="3011714" cy="169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146D1D-7713-78B0-53E2-E57FF54013B4}"/>
              </a:ext>
            </a:extLst>
          </p:cNvPr>
          <p:cNvSpPr txBox="1"/>
          <p:nvPr/>
        </p:nvSpPr>
        <p:spPr>
          <a:xfrm>
            <a:off x="628650" y="3682992"/>
            <a:ext cx="4748893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  <a:sym typeface="Cambria"/>
              </a:rPr>
              <a:t>The overall change in energy whether or not enzymes are used is the same – enzymes just lower the activation energy</a:t>
            </a:r>
          </a:p>
        </p:txBody>
      </p:sp>
    </p:spTree>
    <p:extLst>
      <p:ext uri="{BB962C8B-B14F-4D97-AF65-F5344CB8AC3E}">
        <p14:creationId xmlns:p14="http://schemas.microsoft.com/office/powerpoint/2010/main" val="40998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860"/>
    </mc:Choice>
    <mc:Fallback xmlns="">
      <p:transition spd="slow" advTm="8386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</a:pPr>
            <a:r>
              <a:rPr lang="en" b="1" dirty="0">
                <a:latin typeface="Kalam"/>
                <a:ea typeface="Kalam"/>
                <a:cs typeface="Kalam"/>
                <a:sym typeface="Kalam"/>
              </a:rPr>
              <a:t>Enzyme Structure Review</a:t>
            </a:r>
            <a:endParaRPr dirty="0"/>
          </a:p>
        </p:txBody>
      </p:sp>
      <p:sp>
        <p:nvSpPr>
          <p:cNvPr id="542" name="Google Shape;542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810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lam"/>
              <a:buAutoNum type="arabicPeriod"/>
            </a:pPr>
            <a:r>
              <a:rPr lang="en-US" dirty="0"/>
              <a:t>What is an enzyme?</a:t>
            </a:r>
          </a:p>
          <a:p>
            <a:pPr marL="3810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lam"/>
              <a:buAutoNum type="arabicPeriod"/>
            </a:pPr>
            <a:r>
              <a:rPr lang="en-US" dirty="0"/>
              <a:t>Properties of enzymes</a:t>
            </a:r>
          </a:p>
          <a:p>
            <a:pPr marL="3810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lam"/>
              <a:buAutoNum type="arabicPeriod"/>
            </a:pPr>
            <a:r>
              <a:rPr lang="en-US" dirty="0"/>
              <a:t>Induced fit model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43"/>
    </mc:Choice>
    <mc:Fallback xmlns="">
      <p:transition spd="slow" advTm="11043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unkyShapesVTI">
  <a:themeElements>
    <a:clrScheme name="Custom 15">
      <a:dk1>
        <a:srgbClr val="000000"/>
      </a:dk1>
      <a:lt1>
        <a:srgbClr val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 Bio 2.11</Template>
  <TotalTime>31891</TotalTime>
  <Words>311</Words>
  <Application>Microsoft Office PowerPoint</Application>
  <PresentationFormat>On-screen Show (16:9)</PresentationFormat>
  <Paragraphs>35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Kalam</vt:lpstr>
      <vt:lpstr>Fredericka the Great</vt:lpstr>
      <vt:lpstr>Cambria</vt:lpstr>
      <vt:lpstr>Arial</vt:lpstr>
      <vt:lpstr>Simple Light</vt:lpstr>
      <vt:lpstr>FunkyShapesVTI</vt:lpstr>
      <vt:lpstr>AP BIO</vt:lpstr>
      <vt:lpstr>Objectives</vt:lpstr>
      <vt:lpstr>What is an enzyme?</vt:lpstr>
      <vt:lpstr>How do enzymes work?</vt:lpstr>
      <vt:lpstr>Induced Fit Model</vt:lpstr>
      <vt:lpstr>Properties of Enzymes</vt:lpstr>
      <vt:lpstr>Types of Reactions</vt:lpstr>
      <vt:lpstr>Enzyme Structure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Karpoukhin</dc:creator>
  <cp:lastModifiedBy>Daniel Karpoukhin</cp:lastModifiedBy>
  <cp:revision>23</cp:revision>
  <dcterms:created xsi:type="dcterms:W3CDTF">2024-08-09T18:31:21Z</dcterms:created>
  <dcterms:modified xsi:type="dcterms:W3CDTF">2025-08-15T04:59:23Z</dcterms:modified>
</cp:coreProperties>
</file>