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11"/>
  </p:notesMasterIdLst>
  <p:handoutMasterIdLst>
    <p:handoutMasterId r:id="rId12"/>
  </p:handoutMasterIdLst>
  <p:sldIdLst>
    <p:sldId id="267" r:id="rId3"/>
    <p:sldId id="268" r:id="rId4"/>
    <p:sldId id="274" r:id="rId5"/>
    <p:sldId id="278" r:id="rId6"/>
    <p:sldId id="277" r:id="rId7"/>
    <p:sldId id="276" r:id="rId8"/>
    <p:sldId id="279" r:id="rId9"/>
    <p:sldId id="273" r:id="rId10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3"/>
      <p:bold r:id="rId14"/>
      <p:italic r:id="rId15"/>
      <p:boldItalic r:id="rId16"/>
    </p:embeddedFont>
    <p:embeddedFont>
      <p:font typeface="Fredericka the Great" panose="02000000000000000000" pitchFamily="2" charset="0"/>
      <p:regular r:id="rId17"/>
    </p:embeddedFont>
    <p:embeddedFont>
      <p:font typeface="Kalam" panose="020000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6000" autoAdjust="0"/>
  </p:normalViewPr>
  <p:slideViewPr>
    <p:cSldViewPr snapToGrid="0">
      <p:cViewPr varScale="1">
        <p:scale>
          <a:sx n="112" d="100"/>
          <a:sy n="112" d="100"/>
        </p:scale>
        <p:origin x="638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8F97BC-3C0A-98CE-2635-4F6753474E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5A845-5078-9E47-EBD5-61885490B0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E996E-0320-4680-871D-1D3D840632F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95DEF-C59A-8690-8306-9C578C5F93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AA1B-E79A-8D56-980E-AC52FFBAAC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53C1E-B61C-4740-B395-2C6B77CB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6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Temperature increase = molecules move around</a:t>
            </a:r>
          </a:p>
        </p:txBody>
      </p:sp>
    </p:spTree>
    <p:extLst>
      <p:ext uri="{BB962C8B-B14F-4D97-AF65-F5344CB8AC3E}">
        <p14:creationId xmlns:p14="http://schemas.microsoft.com/office/powerpoint/2010/main" val="304161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7350" indent="-228600">
              <a:buAutoNum type="arabicPeriod"/>
            </a:pPr>
            <a:r>
              <a:rPr lang="en-US" dirty="0"/>
              <a:t>Faster spike</a:t>
            </a:r>
          </a:p>
          <a:p>
            <a:pPr marL="387350" indent="-228600">
              <a:buAutoNum type="arabicPeriod"/>
            </a:pPr>
            <a:r>
              <a:rPr lang="en-US" dirty="0"/>
              <a:t>More product</a:t>
            </a:r>
          </a:p>
        </p:txBody>
      </p:sp>
    </p:spTree>
    <p:extLst>
      <p:ext uri="{BB962C8B-B14F-4D97-AF65-F5344CB8AC3E}">
        <p14:creationId xmlns:p14="http://schemas.microsoft.com/office/powerpoint/2010/main" val="3718549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67" name="Google Shape;267;p30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04" name="Google Shape;304;p33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18" name="Google Shape;318;p34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31" name="Google Shape;331;p35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44" name="Google Shape;344;p3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047674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377475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161922" y="599240"/>
            <a:ext cx="3727692" cy="289154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1533726" y="736515"/>
            <a:ext cx="3081420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5400"/>
              <a:buFont typeface="Fredericka the Great"/>
              <a:buNone/>
            </a:pPr>
            <a:r>
              <a:rPr lang="en" sz="54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100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368164" y="2027533"/>
            <a:ext cx="3412544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39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3.2: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2600" b="1" dirty="0">
                <a:solidFill>
                  <a:srgbClr val="134F5C"/>
                </a:solidFill>
                <a:latin typeface="Kalam"/>
                <a:cs typeface="Kalam"/>
                <a:sym typeface="Kalam"/>
              </a:rPr>
              <a:t>Environmental Impacts on Enzyme Function</a:t>
            </a:r>
            <a:endParaRPr sz="2600" dirty="0"/>
          </a:p>
        </p:txBody>
      </p:sp>
      <p:sp>
        <p:nvSpPr>
          <p:cNvPr id="482" name="Google Shape;482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5206852" y="1347422"/>
            <a:ext cx="3707557" cy="162760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7757615" y="4246828"/>
            <a:ext cx="790849" cy="352267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2" name="Picture 1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5287D8E7-28C5-766C-1B7D-50256C1125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99" y="3023803"/>
            <a:ext cx="3475401" cy="1166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63"/>
    </mc:Choice>
    <mc:Fallback xmlns="">
      <p:transition spd="slow" advTm="81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2B9BE-D2DA-59B6-F606-70A21F4AB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58" y="2063100"/>
            <a:ext cx="1969154" cy="1861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CBB22F-E7B6-EEA7-13AA-4ECA9545F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286" y="1567865"/>
            <a:ext cx="2484064" cy="20077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07366E-093B-DE33-A83C-71492D5CD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212" y="983317"/>
            <a:ext cx="3783851" cy="4160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37"/>
    </mc:Choice>
    <mc:Fallback xmlns="">
      <p:transition spd="slow" advTm="2633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C97C-7C80-66A0-DE34-6FEA58E5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and 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E0B60-1126-F743-E534-1BA63D8E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4299857" cy="3601016"/>
          </a:xfrm>
        </p:spPr>
        <p:txBody>
          <a:bodyPr>
            <a:normAutofit/>
          </a:bodyPr>
          <a:lstStyle/>
          <a:p>
            <a:r>
              <a:rPr lang="en-US" dirty="0"/>
              <a:t>Enzymes are proteins with tertiary and quaternary structures = weak bonds that can be destroyed by pH and temperature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Denaturation</a:t>
            </a:r>
          </a:p>
          <a:p>
            <a:pPr lvl="1"/>
            <a:r>
              <a:rPr lang="en-US" dirty="0"/>
              <a:t>Each enzyme has an optimal zone</a:t>
            </a:r>
          </a:p>
          <a:p>
            <a:pPr lvl="1"/>
            <a:r>
              <a:rPr lang="en-US" dirty="0"/>
              <a:t>Compartmentalization </a:t>
            </a:r>
          </a:p>
          <a:p>
            <a:pPr lvl="1"/>
            <a:r>
              <a:rPr lang="en-US" dirty="0"/>
              <a:t>Sometimes denaturation is reversible</a:t>
            </a:r>
          </a:p>
        </p:txBody>
      </p:sp>
      <p:pic>
        <p:nvPicPr>
          <p:cNvPr id="1028" name="Picture 4" descr="Factors Influencing Enzyme Action - ppt video online download">
            <a:extLst>
              <a:ext uri="{FF2B5EF4-FFF2-40B4-BE49-F238E27FC236}">
                <a16:creationId xmlns:a16="http://schemas.microsoft.com/office/drawing/2014/main" id="{BC10E5A8-9B80-6A48-6264-E9FDBA95A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2" b="6737"/>
          <a:stretch/>
        </p:blipFill>
        <p:spPr bwMode="auto">
          <a:xfrm>
            <a:off x="4844143" y="173264"/>
            <a:ext cx="4299857" cy="47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76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162"/>
    </mc:Choice>
    <mc:Fallback xmlns="">
      <p:transition spd="slow" advTm="16916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156-636A-5A2C-CCD8-943396C3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Enzyme 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781A5-224A-DD4A-FC1A-1508679D1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3175680" cy="3263504"/>
          </a:xfrm>
        </p:spPr>
        <p:txBody>
          <a:bodyPr/>
          <a:lstStyle/>
          <a:p>
            <a:r>
              <a:rPr lang="en-US" dirty="0"/>
              <a:t>How would the graph change if enzyme concentration is increased?</a:t>
            </a:r>
          </a:p>
          <a:p>
            <a:r>
              <a:rPr lang="en-US" dirty="0"/>
              <a:t>If substrate concentration is increased?</a:t>
            </a:r>
          </a:p>
        </p:txBody>
      </p:sp>
      <p:pic>
        <p:nvPicPr>
          <p:cNvPr id="2052" name="Picture 4" descr="Enzyme Catalysis: Analysis of Results">
            <a:extLst>
              <a:ext uri="{FF2B5EF4-FFF2-40B4-BE49-F238E27FC236}">
                <a16:creationId xmlns:a16="http://schemas.microsoft.com/office/drawing/2014/main" id="{1F8FB81B-169B-F046-D567-5F94CB3DE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4" y="1042080"/>
            <a:ext cx="4680857" cy="382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12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51"/>
    </mc:Choice>
    <mc:Fallback xmlns="">
      <p:transition spd="slow" advTm="814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D0B4-A63A-F940-72ED-4D407367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Cofactors and Coenzymes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EC3D-1535-E54A-3D7D-9727A6285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Cofactors</a:t>
            </a:r>
            <a:r>
              <a:rPr lang="en-US" dirty="0"/>
              <a:t> – non proteins helpers that bind to the active site (metal ions such as zinc, iron, copper)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Coenzymes</a:t>
            </a:r>
            <a:r>
              <a:rPr lang="en-US" dirty="0"/>
              <a:t> – organic cofactors that bind to the active site (vitamins)</a:t>
            </a:r>
          </a:p>
        </p:txBody>
      </p:sp>
      <p:pic>
        <p:nvPicPr>
          <p:cNvPr id="2050" name="Picture 2" descr="Difference Between Coenzyme and Cofactor | Compare the Difference Between  Similar Terms">
            <a:extLst>
              <a:ext uri="{FF2B5EF4-FFF2-40B4-BE49-F238E27FC236}">
                <a16:creationId xmlns:a16="http://schemas.microsoft.com/office/drawing/2014/main" id="{A3E8376F-A002-5130-A282-C329BB2533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50"/>
          <a:stretch/>
        </p:blipFill>
        <p:spPr bwMode="auto">
          <a:xfrm>
            <a:off x="2472871" y="2701358"/>
            <a:ext cx="5257800" cy="216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32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37"/>
    </mc:Choice>
    <mc:Fallback xmlns="">
      <p:transition spd="slow" advTm="4363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6E72-7CEA-2235-AB66-5A6D60D7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Inhibition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DABC6-CE0F-08B3-BB15-F74E38895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58761"/>
            <a:ext cx="5314950" cy="37742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Competitive inhibitors </a:t>
            </a:r>
            <a:r>
              <a:rPr lang="en-US" dirty="0"/>
              <a:t>– molecules that compete with the substrate for the active site on the enzyme</a:t>
            </a:r>
          </a:p>
          <a:p>
            <a:pPr lvl="1"/>
            <a:r>
              <a:rPr lang="en-US" dirty="0"/>
              <a:t>Can be irreversible </a:t>
            </a:r>
          </a:p>
          <a:p>
            <a:pPr lvl="1"/>
            <a:r>
              <a:rPr lang="en-US" dirty="0"/>
              <a:t>Poisons</a:t>
            </a:r>
          </a:p>
          <a:p>
            <a:pPr lvl="1"/>
            <a:r>
              <a:rPr lang="en-US" dirty="0"/>
              <a:t>Often have the same shape as substrates and can reduce reaction efficiency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Noncompetitive inhibitors </a:t>
            </a:r>
            <a:r>
              <a:rPr lang="en-US" dirty="0"/>
              <a:t>– molecules that impede with enzyme activity by binding to another part of the enzyme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allosteric site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Causes a change in shape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A33F35-F001-C5C5-5B29-63DBBE2FD4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" t="2962" r="4625" b="14074"/>
          <a:stretch/>
        </p:blipFill>
        <p:spPr bwMode="auto">
          <a:xfrm>
            <a:off x="5842000" y="2036818"/>
            <a:ext cx="3302000" cy="236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1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949"/>
    </mc:Choice>
    <mc:Fallback xmlns="">
      <p:transition spd="slow" advTm="7994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16D2-A5C3-9278-D6C2-BE1C0AE5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Enzyme Regulation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19D4F-816A-7FEA-81B9-F86B1C99E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Substances that bind to the allosteric site can both inhibit and stimulate enzyme activity through the shape change it causes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Feedback inhibition </a:t>
            </a:r>
            <a:r>
              <a:rPr lang="en-US" dirty="0"/>
              <a:t>– the end product of an enzymatic pathway can switch off the pathway by binding to the allosteric site of an enzyme in the pathway</a:t>
            </a:r>
          </a:p>
          <a:p>
            <a:pPr lvl="1"/>
            <a:r>
              <a:rPr lang="en-US" dirty="0"/>
              <a:t>Turns off pathway when enough of product is present in the cell = efficiency </a:t>
            </a:r>
          </a:p>
        </p:txBody>
      </p:sp>
      <p:pic>
        <p:nvPicPr>
          <p:cNvPr id="4098" name="Picture 2" descr="Feedback Inhibition">
            <a:extLst>
              <a:ext uri="{FF2B5EF4-FFF2-40B4-BE49-F238E27FC236}">
                <a16:creationId xmlns:a16="http://schemas.microsoft.com/office/drawing/2014/main" id="{BF822C9D-59F3-6E02-C157-2042B5F73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171" y="3368675"/>
            <a:ext cx="4368800" cy="17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94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77"/>
    </mc:Choice>
    <mc:Fallback xmlns="">
      <p:transition spd="slow" advTm="9137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Environmental Impacts on Enzyme Function Review</a:t>
            </a:r>
            <a:endParaRPr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Enzyme denaturation and optimal ranges – pH and temperature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Effects of environmental temperature and concentration changes on enzyme activity 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Enzyme regulation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3"/>
    </mc:Choice>
    <mc:Fallback xmlns="">
      <p:transition spd="slow" advTm="50393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3.2</Template>
  <TotalTime>2748</TotalTime>
  <Words>264</Words>
  <Application>Microsoft Office PowerPoint</Application>
  <PresentationFormat>On-screen Show (16:9)</PresentationFormat>
  <Paragraphs>37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Kalam</vt:lpstr>
      <vt:lpstr>Fredericka the Great</vt:lpstr>
      <vt:lpstr>Cambria</vt:lpstr>
      <vt:lpstr>Arial</vt:lpstr>
      <vt:lpstr>Simple Light</vt:lpstr>
      <vt:lpstr>FunkyShapesVTI</vt:lpstr>
      <vt:lpstr>AP BIO</vt:lpstr>
      <vt:lpstr>Objectives</vt:lpstr>
      <vt:lpstr>Temperature and pH</vt:lpstr>
      <vt:lpstr>Enzyme Graphs</vt:lpstr>
      <vt:lpstr>Cofactors and Coenzymes</vt:lpstr>
      <vt:lpstr>Inhibition</vt:lpstr>
      <vt:lpstr>Enzyme Regulation</vt:lpstr>
      <vt:lpstr>Environmental Impacts on Enzyme Function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18</cp:revision>
  <dcterms:created xsi:type="dcterms:W3CDTF">2024-11-10T06:11:14Z</dcterms:created>
  <dcterms:modified xsi:type="dcterms:W3CDTF">2025-08-15T04:59:37Z</dcterms:modified>
</cp:coreProperties>
</file>