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10"/>
  </p:notesMasterIdLst>
  <p:handoutMasterIdLst>
    <p:handoutMasterId r:id="rId11"/>
  </p:handoutMasterIdLst>
  <p:sldIdLst>
    <p:sldId id="267" r:id="rId3"/>
    <p:sldId id="268" r:id="rId4"/>
    <p:sldId id="274" r:id="rId5"/>
    <p:sldId id="275" r:id="rId6"/>
    <p:sldId id="276" r:id="rId7"/>
    <p:sldId id="277" r:id="rId8"/>
    <p:sldId id="273" r:id="rId9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Fredericka the Great" panose="02000000000000000000" pitchFamily="2" charset="0"/>
      <p:regular r:id="rId16"/>
    </p:embeddedFont>
    <p:embeddedFont>
      <p:font typeface="Kalam" panose="02000000000000000000" pitchFamily="2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40903" autoAdjust="0"/>
  </p:normalViewPr>
  <p:slideViewPr>
    <p:cSldViewPr snapToGrid="0">
      <p:cViewPr varScale="1">
        <p:scale>
          <a:sx n="112" d="100"/>
          <a:sy n="112" d="100"/>
        </p:scale>
        <p:origin x="638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Moving energy low -&gt; high requires additional input of energy so it moves high to low </a:t>
            </a:r>
          </a:p>
        </p:txBody>
      </p:sp>
    </p:spTree>
    <p:extLst>
      <p:ext uri="{BB962C8B-B14F-4D97-AF65-F5344CB8AC3E}">
        <p14:creationId xmlns:p14="http://schemas.microsoft.com/office/powerpoint/2010/main" val="72468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Reactants by themselves + input of energy (sun) = product with more energy than initial reactants – when reaction took place some sun energy was lost, and some was stored as chemical energy in glucose – you end with more than you started</a:t>
            </a:r>
          </a:p>
          <a:p>
            <a:r>
              <a:rPr lang="en-US" dirty="0"/>
              <a:t>This means a positive change in free energy – product has more energy than reactants</a:t>
            </a:r>
          </a:p>
          <a:p>
            <a:r>
              <a:rPr lang="en-US" dirty="0"/>
              <a:t>Exergonic has reactants with stored energy, some energy is used to break apart bonds, but more energy released than it took to break the bond – you end with less than you started because all energy has been released</a:t>
            </a:r>
          </a:p>
          <a:p>
            <a:r>
              <a:rPr lang="en-US" dirty="0"/>
              <a:t>Negative change in free energy – product has less energy than in reactants (all has been released)</a:t>
            </a:r>
          </a:p>
          <a:p>
            <a:r>
              <a:rPr lang="en-US" dirty="0"/>
              <a:t>Enzymes: lower activation energy, separate anabolic and catabolic, similar processes located near each other</a:t>
            </a:r>
          </a:p>
        </p:txBody>
      </p:sp>
    </p:spTree>
    <p:extLst>
      <p:ext uri="{BB962C8B-B14F-4D97-AF65-F5344CB8AC3E}">
        <p14:creationId xmlns:p14="http://schemas.microsoft.com/office/powerpoint/2010/main" val="4140821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Photosynthesis -&gt; Cell Resp.</a:t>
            </a:r>
          </a:p>
          <a:p>
            <a:r>
              <a:rPr lang="en-US" dirty="0"/>
              <a:t>Sodium-Potassium pump – ATP used for active transport which is endergonic reaction, uses up energy and stores it</a:t>
            </a:r>
          </a:p>
        </p:txBody>
      </p:sp>
    </p:spTree>
    <p:extLst>
      <p:ext uri="{BB962C8B-B14F-4D97-AF65-F5344CB8AC3E}">
        <p14:creationId xmlns:p14="http://schemas.microsoft.com/office/powerpoint/2010/main" val="884677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368164" y="2027533"/>
            <a:ext cx="3412544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3.3: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26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Cellular Energy</a:t>
            </a:r>
            <a:endParaRPr sz="26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D598EB45-A5A8-C0E4-01F4-49CFD02FF88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799" y="3023803"/>
            <a:ext cx="3475401" cy="1166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05"/>
    </mc:Choice>
    <mc:Fallback xmlns="">
      <p:transition spd="slow" advTm="73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5E0E89-2015-DA4E-6C04-CB08F44A8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557" y="3217190"/>
            <a:ext cx="1857375" cy="16097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A2EFCC-D3E8-90B2-1236-6B225B239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88" y="987926"/>
            <a:ext cx="3856704" cy="41267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CB88AF-8009-2C51-08E0-08059C0A0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192" y="1627234"/>
            <a:ext cx="3931375" cy="13319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832"/>
    </mc:Choice>
    <mc:Fallback xmlns="">
      <p:transition spd="slow" advTm="208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3B05-A015-B6BE-5D3B-02B521FDB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and Thermodynamics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91428-A19B-0CCE-712D-689551899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467736"/>
            <a:ext cx="7886700" cy="3263504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Metabolism</a:t>
            </a:r>
            <a:r>
              <a:rPr lang="en-US" dirty="0"/>
              <a:t> – the totality of an organism’s chemical reactions 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Energy</a:t>
            </a:r>
            <a:r>
              <a:rPr lang="en-US" dirty="0"/>
              <a:t> = ability to do work</a:t>
            </a:r>
          </a:p>
          <a:p>
            <a:pPr lvl="1"/>
            <a:r>
              <a:rPr lang="en-US" dirty="0"/>
              <a:t>Life requires constant inputs of energy to survive </a:t>
            </a:r>
          </a:p>
          <a:p>
            <a:pPr lvl="1"/>
            <a:r>
              <a:rPr lang="en-US" dirty="0"/>
              <a:t>Energy is transferred through catabolic and anabolic pathways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Thermodynamics</a:t>
            </a:r>
            <a:r>
              <a:rPr lang="en-US" dirty="0"/>
              <a:t> – study of energy transfers in matter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b="1" baseline="30000" dirty="0">
                <a:solidFill>
                  <a:schemeClr val="accent2">
                    <a:lumMod val="50000"/>
                  </a:schemeClr>
                </a:solidFill>
              </a:rPr>
              <a:t>st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Law</a:t>
            </a:r>
            <a:r>
              <a:rPr lang="en-US" dirty="0"/>
              <a:t>: Energy cannot be created or destroyed</a:t>
            </a:r>
          </a:p>
          <a:p>
            <a:pPr lvl="1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b="1" baseline="30000" dirty="0">
                <a:solidFill>
                  <a:schemeClr val="accent2">
                    <a:lumMod val="50000"/>
                  </a:schemeClr>
                </a:solidFill>
              </a:rPr>
              <a:t>nd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Law</a:t>
            </a:r>
            <a:r>
              <a:rPr lang="en-US" dirty="0"/>
              <a:t>: Every reaction reduces the amount of available </a:t>
            </a:r>
            <a:r>
              <a:rPr lang="en-US" u="sng" dirty="0"/>
              <a:t>usable</a:t>
            </a:r>
            <a:r>
              <a:rPr lang="en-US" dirty="0"/>
              <a:t> energy (lost as heat)</a:t>
            </a:r>
          </a:p>
          <a:p>
            <a:pPr lvl="2"/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Entropy</a:t>
            </a:r>
            <a:r>
              <a:rPr lang="en-US" dirty="0"/>
              <a:t> – energy always diffuses, “disorder”</a:t>
            </a:r>
          </a:p>
          <a:p>
            <a:pPr lvl="1"/>
            <a:endParaRPr lang="en-US" dirty="0"/>
          </a:p>
        </p:txBody>
      </p:sp>
      <p:pic>
        <p:nvPicPr>
          <p:cNvPr id="1026" name="Picture 2" descr="What is Metabolism? - Definition, Types, Process, FAQs - GeeksforGeeks">
            <a:extLst>
              <a:ext uri="{FF2B5EF4-FFF2-40B4-BE49-F238E27FC236}">
                <a16:creationId xmlns:a16="http://schemas.microsoft.com/office/drawing/2014/main" id="{6AE6734A-EA64-245A-CE56-F6543A6E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286" y="-1"/>
            <a:ext cx="2249715" cy="1644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79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65"/>
    </mc:Choice>
    <mc:Fallback xmlns="">
      <p:transition spd="slow" advTm="1150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B109-8673-8A72-41A2-27B37A7A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Energy and Types of Reactions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08168D-25C9-B297-EE09-72EA5FCD0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5213350" cy="3774281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Free energy </a:t>
            </a:r>
            <a:r>
              <a:rPr lang="en-US" dirty="0"/>
              <a:t>– the part of a system’s energy that is able to perform work (</a:t>
            </a:r>
            <a:r>
              <a:rPr lang="en-US" dirty="0" err="1"/>
              <a:t>ie</a:t>
            </a:r>
            <a:r>
              <a:rPr lang="en-US" dirty="0"/>
              <a:t>. cause reactions </a:t>
            </a:r>
            <a:r>
              <a:rPr lang="en-US" dirty="0" err="1"/>
              <a:t>ie</a:t>
            </a:r>
            <a:r>
              <a:rPr lang="en-US" dirty="0"/>
              <a:t>. do things)</a:t>
            </a:r>
          </a:p>
          <a:p>
            <a:pPr lvl="1"/>
            <a:r>
              <a:rPr lang="en-US" dirty="0"/>
              <a:t>Changes in free energy are notated with </a:t>
            </a:r>
            <a:r>
              <a:rPr lang="el-GR" dirty="0"/>
              <a:t>Δ</a:t>
            </a:r>
            <a:r>
              <a:rPr lang="en-US" dirty="0"/>
              <a:t>G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Endergonic reaction </a:t>
            </a:r>
            <a:r>
              <a:rPr lang="en-US" dirty="0"/>
              <a:t>– energy is stored through the formation of a bond = consumes free energy (</a:t>
            </a:r>
            <a:r>
              <a:rPr lang="el-GR" dirty="0"/>
              <a:t>Δ</a:t>
            </a:r>
            <a:r>
              <a:rPr lang="en-US" dirty="0"/>
              <a:t>G &gt; 0)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Exergonic reaction </a:t>
            </a:r>
            <a:r>
              <a:rPr lang="en-US" dirty="0"/>
              <a:t>– energy is released through the breaking of bonds = releases free energy (</a:t>
            </a:r>
            <a:r>
              <a:rPr lang="el-GR" dirty="0"/>
              <a:t>Δ</a:t>
            </a:r>
            <a:r>
              <a:rPr lang="en-US" dirty="0"/>
              <a:t>G &lt; 0)</a:t>
            </a:r>
          </a:p>
          <a:p>
            <a:r>
              <a:rPr lang="en-US" dirty="0"/>
              <a:t>Enzymes assist in these processes</a:t>
            </a:r>
          </a:p>
        </p:txBody>
      </p:sp>
      <p:pic>
        <p:nvPicPr>
          <p:cNvPr id="2050" name="Picture 2" descr="Exothermic reactions release energy, whereas endothermic reactions absorb energy. These reactions can be coupled to minimize energy lost to heat">
            <a:extLst>
              <a:ext uri="{FF2B5EF4-FFF2-40B4-BE49-F238E27FC236}">
                <a16:creationId xmlns:a16="http://schemas.microsoft.com/office/drawing/2014/main" id="{60E6EFD0-7996-29A6-CC1F-649C081332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r="6476"/>
          <a:stretch/>
        </p:blipFill>
        <p:spPr bwMode="auto">
          <a:xfrm>
            <a:off x="5747656" y="1268016"/>
            <a:ext cx="3345543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93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085"/>
    </mc:Choice>
    <mc:Fallback xmlns="">
      <p:transition spd="slow" advTm="18208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2ABA-E944-0900-46AE-B158D173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5E4FF-D1D9-B8FE-247B-7FCA146BF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ATP (Adenosine Triphosphate)</a:t>
            </a:r>
            <a:r>
              <a:rPr lang="en-US" dirty="0"/>
              <a:t> – primary source of energy for cells </a:t>
            </a:r>
          </a:p>
          <a:p>
            <a:pPr lvl="1"/>
            <a:r>
              <a:rPr lang="en-US" dirty="0"/>
              <a:t>Nucleic acid – adenine, ribose, 3 phosphates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group especially unstable</a:t>
            </a:r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3074" name="Picture 2" descr="bond - ATP break down and energy release? - Chemistry Stack Exchange">
            <a:extLst>
              <a:ext uri="{FF2B5EF4-FFF2-40B4-BE49-F238E27FC236}">
                <a16:creationId xmlns:a16="http://schemas.microsoft.com/office/drawing/2014/main" id="{72EEE4EE-FC15-3208-C180-5816E7AD8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127" y="2450844"/>
            <a:ext cx="3261014" cy="2474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5DC21BB-2F46-15C5-3352-B5209688AA7F}"/>
              </a:ext>
            </a:extLst>
          </p:cNvPr>
          <p:cNvSpPr txBox="1">
            <a:spLocks/>
          </p:cNvSpPr>
          <p:nvPr/>
        </p:nvSpPr>
        <p:spPr>
          <a:xfrm>
            <a:off x="628650" y="2759170"/>
            <a:ext cx="5231823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r>
              <a:rPr lang="en-US" dirty="0"/>
              <a:t>Work in the cell is done through hydrolysis of ATP – energy is released in the exergonic reaction, forming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ADP</a:t>
            </a:r>
            <a:r>
              <a:rPr lang="en-US" dirty="0"/>
              <a:t> </a:t>
            </a:r>
          </a:p>
          <a:p>
            <a:r>
              <a:rPr lang="en-US" dirty="0"/>
              <a:t>This energy can be used for an endergonic reaction –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energy coupling</a:t>
            </a:r>
          </a:p>
          <a:p>
            <a:pPr marL="13970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664"/>
    </mc:Choice>
    <mc:Fallback xmlns="">
      <p:transition spd="slow" advTm="10166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6CC-178F-EC89-50CA-08C2AF8F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Coupling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991BA-94DB-04AA-0288-072DFE5DD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biochemistry - In what two ways is ATP used in coupled reactions? - Biology  Stack Exchange">
            <a:extLst>
              <a:ext uri="{FF2B5EF4-FFF2-40B4-BE49-F238E27FC236}">
                <a16:creationId xmlns:a16="http://schemas.microsoft.com/office/drawing/2014/main" id="{4D20739D-CCB8-AAB9-A996-99711CE4F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369219"/>
            <a:ext cx="8278154" cy="326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BAA40F9-41F2-4299-AD2C-874A551E2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3591" y="61722"/>
            <a:ext cx="3268687" cy="167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90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938"/>
    </mc:Choice>
    <mc:Fallback xmlns="">
      <p:transition spd="slow" advTm="11493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Cellular Energy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Laws of Thermodynamics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Gibbs Free Energy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ATP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Energy Coupling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13"/>
    </mc:Choice>
    <mc:Fallback xmlns="">
      <p:transition spd="slow" advTm="45013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3.3</Template>
  <TotalTime>29349</TotalTime>
  <Words>427</Words>
  <Application>Microsoft Office PowerPoint</Application>
  <PresentationFormat>On-screen Show (16:9)</PresentationFormat>
  <Paragraphs>42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Kalam</vt:lpstr>
      <vt:lpstr>Fredericka the Great</vt:lpstr>
      <vt:lpstr>Cambria</vt:lpstr>
      <vt:lpstr>Arial</vt:lpstr>
      <vt:lpstr>Simple Light</vt:lpstr>
      <vt:lpstr>FunkyShapesVTI</vt:lpstr>
      <vt:lpstr>AP BIO</vt:lpstr>
      <vt:lpstr>Objectives</vt:lpstr>
      <vt:lpstr>Energy and Thermodynamics</vt:lpstr>
      <vt:lpstr>Free Energy and Types of Reactions</vt:lpstr>
      <vt:lpstr>ATP</vt:lpstr>
      <vt:lpstr>Energy Coupling</vt:lpstr>
      <vt:lpstr>Cellular Energy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17</cp:revision>
  <dcterms:created xsi:type="dcterms:W3CDTF">2024-11-10T22:07:30Z</dcterms:created>
  <dcterms:modified xsi:type="dcterms:W3CDTF">2025-08-15T04:59:48Z</dcterms:modified>
</cp:coreProperties>
</file>