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5"/>
  </p:notesMasterIdLst>
  <p:handoutMasterIdLst>
    <p:handoutMasterId r:id="rId16"/>
  </p:handoutMasterIdLst>
  <p:sldIdLst>
    <p:sldId id="267" r:id="rId3"/>
    <p:sldId id="268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79" r:id="rId13"/>
    <p:sldId id="273" r:id="rId14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Fredericka the Great" panose="02000000000000000000" pitchFamily="2" charset="0"/>
      <p:regular r:id="rId21"/>
    </p:embeddedFont>
    <p:embeddedFont>
      <p:font typeface="Kalam" panose="020000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0903" autoAdjust="0"/>
  </p:normalViewPr>
  <p:slideViewPr>
    <p:cSldViewPr snapToGrid="0">
      <p:cViewPr varScale="1">
        <p:scale>
          <a:sx n="112" d="100"/>
          <a:sy n="112" d="100"/>
        </p:scale>
        <p:origin x="63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have to be glucose</a:t>
            </a:r>
          </a:p>
        </p:txBody>
      </p:sp>
    </p:spTree>
    <p:extLst>
      <p:ext uri="{BB962C8B-B14F-4D97-AF65-F5344CB8AC3E}">
        <p14:creationId xmlns:p14="http://schemas.microsoft.com/office/powerpoint/2010/main" val="115175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Substrate level phosphorylation</a:t>
            </a:r>
          </a:p>
          <a:p>
            <a:r>
              <a:rPr lang="en-US" dirty="0"/>
              <a:t>Why aren’t we still using it?</a:t>
            </a:r>
          </a:p>
          <a:p>
            <a:r>
              <a:rPr lang="en-US" dirty="0"/>
              <a:t>Allosteric regulator = turns 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7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known as pyruvate oxidation, citric acid cycle</a:t>
            </a:r>
          </a:p>
          <a:p>
            <a:r>
              <a:rPr lang="en-US" dirty="0"/>
              <a:t>4 carbon citric acid cycle</a:t>
            </a:r>
          </a:p>
          <a:p>
            <a:r>
              <a:rPr lang="en-US" dirty="0"/>
              <a:t>Co2 exhaled</a:t>
            </a:r>
          </a:p>
        </p:txBody>
      </p:sp>
    </p:spTree>
    <p:extLst>
      <p:ext uri="{BB962C8B-B14F-4D97-AF65-F5344CB8AC3E}">
        <p14:creationId xmlns:p14="http://schemas.microsoft.com/office/powerpoint/2010/main" val="279085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membrane = endosymbiotic, taken up after oxygen in atmosphere</a:t>
            </a:r>
          </a:p>
          <a:p>
            <a:r>
              <a:rPr lang="en-US" dirty="0"/>
              <a:t>More energy from NADH (3 vs 2 ATP) because enters ETC sooner = enters at higher energy level and pumps more protons </a:t>
            </a:r>
          </a:p>
        </p:txBody>
      </p:sp>
    </p:spTree>
    <p:extLst>
      <p:ext uri="{BB962C8B-B14F-4D97-AF65-F5344CB8AC3E}">
        <p14:creationId xmlns:p14="http://schemas.microsoft.com/office/powerpoint/2010/main" val="3727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NAD+ and FAD go back to be reused</a:t>
            </a:r>
          </a:p>
          <a:p>
            <a:r>
              <a:rPr lang="en-US" dirty="0"/>
              <a:t>H+ now back in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0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481389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you cramp when running</a:t>
            </a:r>
          </a:p>
        </p:txBody>
      </p:sp>
    </p:spTree>
    <p:extLst>
      <p:ext uri="{BB962C8B-B14F-4D97-AF65-F5344CB8AC3E}">
        <p14:creationId xmlns:p14="http://schemas.microsoft.com/office/powerpoint/2010/main" val="280425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368164" y="2027533"/>
            <a:ext cx="3412544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3.5: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2600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Cellular Respiration</a:t>
            </a:r>
            <a:endParaRPr sz="2600" dirty="0"/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BCCD57D1-BBE2-62C0-162F-8AF71290CC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99" y="3023803"/>
            <a:ext cx="3475401" cy="1166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0"/>
    </mc:Choice>
    <mc:Fallback xmlns="">
      <p:transition spd="slow" advTm="77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E698-2F92-A7F4-D3BB-9261D3F7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Photosynthesis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08AC3-CB96-A1AC-913F-F6C9042D0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2578677" cy="3263504"/>
          </a:xfrm>
        </p:spPr>
        <p:txBody>
          <a:bodyPr/>
          <a:lstStyle/>
          <a:p>
            <a:r>
              <a:rPr lang="en-US" dirty="0"/>
              <a:t>Equations are inverse</a:t>
            </a:r>
          </a:p>
          <a:p>
            <a:r>
              <a:rPr lang="en-US" dirty="0"/>
              <a:t>One produces oxygen, one consumes</a:t>
            </a:r>
          </a:p>
          <a:p>
            <a:r>
              <a:rPr lang="en-US" dirty="0"/>
              <a:t>One produces carbon dioxide, one consumes</a:t>
            </a:r>
          </a:p>
          <a:p>
            <a:endParaRPr lang="en-US" dirty="0"/>
          </a:p>
        </p:txBody>
      </p:sp>
      <p:pic>
        <p:nvPicPr>
          <p:cNvPr id="6148" name="Picture 4" descr="Photosynthesis vs Respiration | BioNinja">
            <a:extLst>
              <a:ext uri="{FF2B5EF4-FFF2-40B4-BE49-F238E27FC236}">
                <a16:creationId xmlns:a16="http://schemas.microsoft.com/office/drawing/2014/main" id="{00E4B7BD-3B3A-ED5F-7067-E138BAF6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164" y="1162806"/>
            <a:ext cx="6071635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78"/>
    </mc:Choice>
    <mc:Fallback xmlns="">
      <p:transition spd="slow" advTm="6907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2C5F-6193-6F72-12DA-860A66D3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Anaerobic Respiration (Fermentation)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40DC0-FC42-F7E7-4412-5022BF24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5855277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Fermentation uses the early evolved anaerobic process of glycolysis – gives little energy</a:t>
            </a:r>
          </a:p>
          <a:p>
            <a:pPr lvl="1"/>
            <a:r>
              <a:rPr lang="en-US" dirty="0"/>
              <a:t>Only issue is that NAD+ carriers get filled with electrons, not glycolysis can’t repeat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Alcohol fermentation </a:t>
            </a:r>
            <a:r>
              <a:rPr lang="en-US" dirty="0"/>
              <a:t>– pyruvate converted to ethanol, releases carbon dioxide, and oxidizes NADH (like yeast)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Lactic acid fermentation </a:t>
            </a:r>
            <a:r>
              <a:rPr lang="en-US" dirty="0"/>
              <a:t>– forms lactate as waste product, oxidizes NADH</a:t>
            </a:r>
          </a:p>
          <a:p>
            <a:pPr lvl="1"/>
            <a:r>
              <a:rPr lang="en-US" dirty="0"/>
              <a:t>Used in humans when out of breath</a:t>
            </a:r>
          </a:p>
        </p:txBody>
      </p:sp>
      <p:pic>
        <p:nvPicPr>
          <p:cNvPr id="7170" name="Picture 2" descr="The science behind fermentation: understanding the role of bacteria and  yeasts - KEFIRKO">
            <a:extLst>
              <a:ext uri="{FF2B5EF4-FFF2-40B4-BE49-F238E27FC236}">
                <a16:creationId xmlns:a16="http://schemas.microsoft.com/office/drawing/2014/main" id="{18860B2F-EAA0-EB78-8828-2636AC0C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65" y="2634205"/>
            <a:ext cx="2838635" cy="199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80"/>
    </mc:Choice>
    <mc:Fallback xmlns="">
      <p:transition spd="slow" advTm="11158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Cellular Respiration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indent="-381000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Equation: C</a:t>
            </a:r>
            <a:r>
              <a:rPr lang="pt-BR" i="0" baseline="-25000" dirty="0">
                <a:solidFill>
                  <a:schemeClr val="tx1"/>
                </a:solidFill>
                <a:effectLst/>
                <a:latin typeface="+mn-lt"/>
              </a:rPr>
              <a:t>6</a:t>
            </a: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H</a:t>
            </a:r>
            <a:r>
              <a:rPr lang="pt-BR" i="0" baseline="-25000" dirty="0">
                <a:solidFill>
                  <a:schemeClr val="tx1"/>
                </a:solidFill>
                <a:effectLst/>
                <a:latin typeface="+mn-lt"/>
              </a:rPr>
              <a:t>12</a:t>
            </a: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O</a:t>
            </a:r>
            <a:r>
              <a:rPr lang="pt-BR" i="0" baseline="-25000" dirty="0">
                <a:solidFill>
                  <a:schemeClr val="tx1"/>
                </a:solidFill>
                <a:effectLst/>
                <a:latin typeface="+mn-lt"/>
              </a:rPr>
              <a:t>6</a:t>
            </a: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 + 6O</a:t>
            </a:r>
            <a:r>
              <a:rPr lang="pt-BR" i="0" baseline="-25000" dirty="0">
                <a:solidFill>
                  <a:schemeClr val="tx1"/>
                </a:solidFill>
                <a:effectLst/>
                <a:latin typeface="+mn-lt"/>
              </a:rPr>
              <a:t>2</a:t>
            </a: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 --&gt; 6CO</a:t>
            </a:r>
            <a:r>
              <a:rPr lang="pt-BR" i="0" baseline="-25000" dirty="0">
                <a:solidFill>
                  <a:schemeClr val="tx1"/>
                </a:solidFill>
                <a:effectLst/>
                <a:latin typeface="+mn-lt"/>
              </a:rPr>
              <a:t>2</a:t>
            </a: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 + 6H</a:t>
            </a:r>
            <a:r>
              <a:rPr lang="pt-BR" i="0" baseline="-25000" dirty="0">
                <a:solidFill>
                  <a:schemeClr val="tx1"/>
                </a:solidFill>
                <a:effectLst/>
                <a:latin typeface="+mn-lt"/>
              </a:rPr>
              <a:t>2</a:t>
            </a: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O + Chemical Energy (686 kcal/mol of glucose)</a:t>
            </a:r>
            <a:endParaRPr lang="en-US" dirty="0">
              <a:solidFill>
                <a:schemeClr val="tx1"/>
              </a:solidFill>
            </a:endParaRP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Glycolysis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Krebs Cycle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Oxidative Phosphorylation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Fermentation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69"/>
    </mc:Choice>
    <mc:Fallback xmlns="">
      <p:transition spd="slow" advTm="757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F2388-B066-7F41-E16E-30EFB765A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0"/>
            <a:ext cx="2047875" cy="487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0E7AF1-35EA-122D-2823-504E1396F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6" y="1627497"/>
            <a:ext cx="3230081" cy="3333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785CC3-90CF-6601-211E-EA33C55B2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784" y="1659083"/>
            <a:ext cx="1762401" cy="3333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430271-E441-708B-7868-57757FE8A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820" y="4712"/>
            <a:ext cx="3216592" cy="16227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264731-5CF4-8DB2-7B5D-8DFD9DCB7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3435" y="1601675"/>
            <a:ext cx="1973977" cy="3031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49"/>
    </mc:Choice>
    <mc:Fallback xmlns="">
      <p:transition spd="slow" advTm="540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8D6F-76B7-8AC7-535D-21448A95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cellular respiration?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AE79-0156-736E-0178-07A6943E8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living organisms to gain energy: 2 catabolic pathways used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Fermentation</a:t>
            </a:r>
            <a:r>
              <a:rPr lang="en-US" dirty="0"/>
              <a:t> – partial degradation of sugars, no oxygen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Cellular (Aerobic) respiration </a:t>
            </a:r>
            <a:r>
              <a:rPr lang="en-US" dirty="0"/>
              <a:t>– uses oxygen, turns macromolecules into ATP (primarily glucose)</a:t>
            </a:r>
          </a:p>
          <a:p>
            <a:r>
              <a:rPr lang="en-US" dirty="0"/>
              <a:t>Exergonic release of energy from glucose used to phosphorylate ADP to turn it into ATP</a:t>
            </a:r>
          </a:p>
          <a:p>
            <a:r>
              <a:rPr lang="en-US" dirty="0"/>
              <a:t>Just like photosynthesis, it’s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redox</a:t>
            </a:r>
            <a:r>
              <a:rPr lang="en-US" dirty="0"/>
              <a:t> reaction (reduction-oxidation) – tied to losing and gaining hydrogens</a:t>
            </a:r>
          </a:p>
          <a:p>
            <a:r>
              <a:rPr lang="en-US" dirty="0"/>
              <a:t>Cellular respiration equation: 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C</a:t>
            </a:r>
            <a:r>
              <a:rPr lang="pt-BR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6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H</a:t>
            </a:r>
            <a:r>
              <a:rPr lang="pt-BR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12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</a:t>
            </a:r>
            <a:r>
              <a:rPr lang="pt-BR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6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 + 6O</a:t>
            </a:r>
            <a:r>
              <a:rPr lang="pt-BR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2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 --&gt; 6CO</a:t>
            </a:r>
            <a:r>
              <a:rPr lang="pt-BR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2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 + 6H</a:t>
            </a:r>
            <a:r>
              <a:rPr lang="pt-BR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2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 + Chemical Energy (686 kcal/mol of glucose)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399"/>
    </mc:Choice>
    <mc:Fallback xmlns="">
      <p:transition spd="slow" advTm="1323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1323-8E1D-BD9F-171F-AD6444FA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B6B9-FEFB-A047-36A2-429101164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5072813" cy="377428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Glycolysis</a:t>
            </a:r>
            <a:r>
              <a:rPr lang="en-US" dirty="0"/>
              <a:t> – occurs in cytosol and is anaerobic, evolved first, pre oxygen in atmosphere</a:t>
            </a:r>
          </a:p>
          <a:p>
            <a:r>
              <a:rPr lang="en-US" dirty="0"/>
              <a:t>Requires an input of 2 ATP, gain 4 ATP</a:t>
            </a:r>
          </a:p>
          <a:p>
            <a:r>
              <a:rPr lang="en-US" dirty="0"/>
              <a:t>Fills 2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NAD+ </a:t>
            </a:r>
            <a:r>
              <a:rPr lang="en-US" dirty="0"/>
              <a:t>electron carriers (reduces them)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NADH</a:t>
            </a:r>
            <a:r>
              <a:rPr lang="en-US" dirty="0"/>
              <a:t> (</a:t>
            </a:r>
            <a:r>
              <a:rPr lang="en-US" u="sng" dirty="0"/>
              <a:t>NOT</a:t>
            </a:r>
            <a:r>
              <a:rPr lang="en-US" dirty="0"/>
              <a:t> NADPH)</a:t>
            </a:r>
          </a:p>
          <a:p>
            <a:r>
              <a:rPr lang="en-US" dirty="0"/>
              <a:t>Turns the 6-carbon glucose into 2x 3 carbon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pyruvate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Phosphofructokinase</a:t>
            </a:r>
            <a:r>
              <a:rPr lang="en-US" dirty="0"/>
              <a:t> – allosteric regulator of glycolysis</a:t>
            </a:r>
          </a:p>
          <a:p>
            <a:r>
              <a:rPr lang="en-US" dirty="0"/>
              <a:t>Total production = 2 pyruvate, 2 ATP, 2 NADH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F1DB82-C087-EF26-2A09-73EA9B5FB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463" y="1943639"/>
            <a:ext cx="3442537" cy="26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987"/>
    </mc:Choice>
    <mc:Fallback xmlns="">
      <p:transition spd="slow" advTm="1389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433D-B226-7B5F-1391-2FA3D62F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Reaction and Krebs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47A3F-17CB-0422-55DA-1950A755E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pyruvate is moved through the membrane of the mitochondria into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matrix</a:t>
            </a:r>
          </a:p>
          <a:p>
            <a:r>
              <a:rPr lang="en-US" dirty="0"/>
              <a:t>From each pyruvate, a CO</a:t>
            </a:r>
            <a:r>
              <a:rPr lang="en-US" baseline="-25000" dirty="0"/>
              <a:t>2 </a:t>
            </a:r>
            <a:r>
              <a:rPr lang="en-US" dirty="0"/>
              <a:t>molecule is removed, electrons are used to reduce more NAD+ to NADH, and the remaining two carbon structure becomes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acetyl-CoA</a:t>
            </a:r>
          </a:p>
          <a:p>
            <a:pPr lvl="1"/>
            <a:r>
              <a:rPr lang="en-US" dirty="0"/>
              <a:t>Total production = 2 acetyl-CoA, 2 CO</a:t>
            </a:r>
            <a:r>
              <a:rPr lang="en-US" baseline="-25000" dirty="0"/>
              <a:t>2</a:t>
            </a:r>
            <a:r>
              <a:rPr lang="en-US" dirty="0"/>
              <a:t>, 2 NADH</a:t>
            </a:r>
          </a:p>
          <a:p>
            <a:r>
              <a:rPr lang="en-US" dirty="0"/>
              <a:t>The molecules now enter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Krebs cycle</a:t>
            </a:r>
            <a:r>
              <a:rPr lang="en-US" dirty="0"/>
              <a:t>, where the breakdown is complete by converting the acetyl-CoA into carbon dioxide</a:t>
            </a:r>
          </a:p>
          <a:p>
            <a:pPr lvl="1"/>
            <a:r>
              <a:rPr lang="en-US" dirty="0"/>
              <a:t>(Two turns for one molecule of glucose – 2 acetyl-CoA)</a:t>
            </a:r>
          </a:p>
          <a:p>
            <a:pPr lvl="1"/>
            <a:r>
              <a:rPr lang="en-US" dirty="0"/>
              <a:t>More NAD+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FAD</a:t>
            </a:r>
            <a:r>
              <a:rPr lang="en-US" dirty="0"/>
              <a:t> become reduced</a:t>
            </a:r>
          </a:p>
          <a:p>
            <a:pPr lvl="1"/>
            <a:r>
              <a:rPr lang="en-US" dirty="0"/>
              <a:t>Total production = 4 CO</a:t>
            </a:r>
            <a:r>
              <a:rPr lang="en-US" baseline="-25000" dirty="0"/>
              <a:t>2</a:t>
            </a:r>
            <a:r>
              <a:rPr lang="en-US" dirty="0"/>
              <a:t>, 6 NADH, 2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FADH</a:t>
            </a:r>
            <a:r>
              <a:rPr lang="en-US" b="1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/>
              <a:t>, 2 ATP</a:t>
            </a:r>
          </a:p>
        </p:txBody>
      </p:sp>
    </p:spTree>
    <p:extLst>
      <p:ext uri="{BB962C8B-B14F-4D97-AF65-F5344CB8AC3E}">
        <p14:creationId xmlns:p14="http://schemas.microsoft.com/office/powerpoint/2010/main" val="17357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711"/>
    </mc:Choice>
    <mc:Fallback xmlns="">
      <p:transition spd="slow" advTm="1407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5758-33CF-B541-5074-04152E8E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Reaction and Krebs Cycle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41E9-60D3-D355-26B1-074B16925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076575" cy="3263504"/>
          </a:xfrm>
        </p:spPr>
        <p:txBody>
          <a:bodyPr/>
          <a:lstStyle/>
          <a:p>
            <a:r>
              <a:rPr lang="en-US" dirty="0"/>
              <a:t>All 6 carbons from the glucose have been released as CO</a:t>
            </a:r>
            <a:r>
              <a:rPr lang="en-US" baseline="-25000" dirty="0"/>
              <a:t>2</a:t>
            </a:r>
          </a:p>
          <a:p>
            <a:r>
              <a:rPr lang="en-US" dirty="0"/>
              <a:t>Where does the energy come from?</a:t>
            </a:r>
          </a:p>
        </p:txBody>
      </p:sp>
      <p:pic>
        <p:nvPicPr>
          <p:cNvPr id="2050" name="Picture 2" descr="Diagram of 12.2 - Link Reaction &amp; Krebs Cycle | Quizlet">
            <a:extLst>
              <a:ext uri="{FF2B5EF4-FFF2-40B4-BE49-F238E27FC236}">
                <a16:creationId xmlns:a16="http://schemas.microsoft.com/office/drawing/2014/main" id="{6577CDA7-3058-08FB-B4C9-B4C59D18F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1034058"/>
            <a:ext cx="5438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5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40"/>
    </mc:Choice>
    <mc:Fallback xmlns="">
      <p:transition spd="slow" advTm="769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DF01-E3EC-4594-D74E-BB6AF213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Oxidative Phosphorylation: ETC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3772-2B05-0CA1-1A9E-C5648C2F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136072"/>
            <a:ext cx="5501994" cy="37926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inner membrane of mitochondria (mitochondria is double membraned organelle) there is an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electron transport chain </a:t>
            </a:r>
            <a:r>
              <a:rPr lang="en-US" dirty="0"/>
              <a:t>(just like in thylakoid membranes) consisting of transmembrane proteins</a:t>
            </a:r>
          </a:p>
          <a:p>
            <a:r>
              <a:rPr lang="en-US" dirty="0"/>
              <a:t>Powered by electrons from carriers (NADH and FADH</a:t>
            </a:r>
            <a:r>
              <a:rPr lang="en-US" baseline="-25000" dirty="0"/>
              <a:t>2</a:t>
            </a:r>
            <a:r>
              <a:rPr lang="en-US" dirty="0"/>
              <a:t>) -&gt; powers pumping of hydrogen ions across membrane from matrix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intermembrane space</a:t>
            </a:r>
          </a:p>
          <a:p>
            <a:pPr lvl="1"/>
            <a:r>
              <a:rPr lang="en-US" dirty="0"/>
              <a:t>Electrons are attracted to the final electron acceptor, the electronegative O</a:t>
            </a:r>
            <a:r>
              <a:rPr lang="en-US" baseline="-25000" dirty="0"/>
              <a:t>2</a:t>
            </a:r>
            <a:r>
              <a:rPr lang="en-US" dirty="0"/>
              <a:t>, combination forms water</a:t>
            </a:r>
          </a:p>
          <a:p>
            <a:pPr lvl="1"/>
            <a:r>
              <a:rPr lang="en-US" dirty="0"/>
              <a:t>Why oxygen is necessary for cellular respiration</a:t>
            </a:r>
          </a:p>
        </p:txBody>
      </p:sp>
      <p:pic>
        <p:nvPicPr>
          <p:cNvPr id="3074" name="Picture 2" descr="Oxidative phosphorylation | Biology (article) | Khan Academy">
            <a:extLst>
              <a:ext uri="{FF2B5EF4-FFF2-40B4-BE49-F238E27FC236}">
                <a16:creationId xmlns:a16="http://schemas.microsoft.com/office/drawing/2014/main" id="{0CAC4E67-3164-97CE-1ED1-2B814A4C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93" y="1433945"/>
            <a:ext cx="3642006" cy="30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41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891"/>
    </mc:Choice>
    <mc:Fallback xmlns="">
      <p:transition spd="slow" advTm="11389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53F0-2B7D-9AA9-65E0-4DAEA742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Oxidative Phosphorylation: Chemiosmosis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4CFC4-8D3A-94AD-4352-A57726106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708" y="1013439"/>
            <a:ext cx="5100110" cy="4130061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/>
              <a:t>The hydrogen ions in the intermembrane space form an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electrochemical gradient</a:t>
            </a:r>
            <a:r>
              <a:rPr lang="en-US" sz="2300" dirty="0"/>
              <a:t>, can’t cross membrane because they are ions, but want to follow concentration gradient = have to go through the transmembrane protein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ATP synthase</a:t>
            </a:r>
          </a:p>
          <a:p>
            <a:r>
              <a:rPr lang="en-US" sz="2300" dirty="0"/>
              <a:t>As protons travel through ATP synthase, it phosphorylates ADP into ATP</a:t>
            </a:r>
          </a:p>
          <a:p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Oxidative phosphorylation </a:t>
            </a:r>
            <a:r>
              <a:rPr lang="en-US" sz="2300" dirty="0"/>
              <a:t>= ETC +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chemiosmosis</a:t>
            </a:r>
          </a:p>
          <a:p>
            <a:r>
              <a:rPr lang="en-US" sz="2300" dirty="0"/>
              <a:t>Total production: around 34 ATP, 6 H</a:t>
            </a:r>
            <a:r>
              <a:rPr lang="en-US" sz="2300" baseline="-25000" dirty="0"/>
              <a:t>2</a:t>
            </a:r>
            <a:r>
              <a:rPr lang="en-US" sz="2300" dirty="0"/>
              <a:t>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14"/>
    </mc:Choice>
    <mc:Fallback xmlns="">
      <p:transition spd="slow" advTm="816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CD9E-82D8-DFEF-F4E2-322D9C92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Respiration Overview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74397-BF59-2236-C86F-3FCC8851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943350" cy="3263504"/>
          </a:xfrm>
        </p:spPr>
        <p:txBody>
          <a:bodyPr/>
          <a:lstStyle/>
          <a:p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C</a:t>
            </a:r>
            <a:r>
              <a:rPr lang="pt-BR" i="0" baseline="-25000" dirty="0">
                <a:solidFill>
                  <a:schemeClr val="tx1"/>
                </a:solidFill>
                <a:effectLst/>
                <a:latin typeface="+mn-lt"/>
              </a:rPr>
              <a:t>6</a:t>
            </a: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H</a:t>
            </a:r>
            <a:r>
              <a:rPr lang="pt-BR" i="0" baseline="-25000" dirty="0">
                <a:solidFill>
                  <a:schemeClr val="tx1"/>
                </a:solidFill>
                <a:effectLst/>
                <a:latin typeface="+mn-lt"/>
              </a:rPr>
              <a:t>12</a:t>
            </a: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O</a:t>
            </a:r>
            <a:r>
              <a:rPr lang="pt-BR" i="0" baseline="-25000" dirty="0">
                <a:solidFill>
                  <a:schemeClr val="tx1"/>
                </a:solidFill>
                <a:effectLst/>
                <a:latin typeface="+mn-lt"/>
              </a:rPr>
              <a:t>6</a:t>
            </a: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 + 6O</a:t>
            </a:r>
            <a:r>
              <a:rPr lang="pt-BR" i="0" baseline="-25000" dirty="0">
                <a:solidFill>
                  <a:schemeClr val="tx1"/>
                </a:solidFill>
                <a:effectLst/>
                <a:latin typeface="+mn-lt"/>
              </a:rPr>
              <a:t>2</a:t>
            </a: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 --&gt; 6CO</a:t>
            </a:r>
            <a:r>
              <a:rPr lang="pt-BR" i="0" baseline="-25000" dirty="0">
                <a:solidFill>
                  <a:schemeClr val="tx1"/>
                </a:solidFill>
                <a:effectLst/>
                <a:latin typeface="+mn-lt"/>
              </a:rPr>
              <a:t>2</a:t>
            </a: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 + 6H</a:t>
            </a:r>
            <a:r>
              <a:rPr lang="pt-BR" i="0" baseline="-25000" dirty="0">
                <a:solidFill>
                  <a:schemeClr val="tx1"/>
                </a:solidFill>
                <a:effectLst/>
                <a:latin typeface="+mn-lt"/>
              </a:rPr>
              <a:t>2</a:t>
            </a:r>
            <a:r>
              <a:rPr lang="pt-BR" i="0" dirty="0">
                <a:solidFill>
                  <a:schemeClr val="tx1"/>
                </a:solidFill>
                <a:effectLst/>
                <a:latin typeface="+mn-lt"/>
              </a:rPr>
              <a:t>O + Chemical Energy (686 kcal/mol of glucose)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Total production: about 38 ATP (ranges from 30-38, different sources say different things, usually 36-38 range)</a:t>
            </a:r>
          </a:p>
        </p:txBody>
      </p:sp>
      <p:pic>
        <p:nvPicPr>
          <p:cNvPr id="6146" name="Picture 2" descr="Cellular Respiration | A-Level Biology Revision Notes">
            <a:extLst>
              <a:ext uri="{FF2B5EF4-FFF2-40B4-BE49-F238E27FC236}">
                <a16:creationId xmlns:a16="http://schemas.microsoft.com/office/drawing/2014/main" id="{8DA2E22B-598E-BE79-A978-BEF95FCB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18" y="1254162"/>
            <a:ext cx="4378851" cy="286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6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50"/>
    </mc:Choice>
    <mc:Fallback xmlns="">
      <p:transition spd="slow" advTm="94350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3.5</Template>
  <TotalTime>3423</TotalTime>
  <Words>712</Words>
  <Application>Microsoft Office PowerPoint</Application>
  <PresentationFormat>On-screen Show (16:9)</PresentationFormat>
  <Paragraphs>74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Kalam</vt:lpstr>
      <vt:lpstr>Fredericka the Great</vt:lpstr>
      <vt:lpstr>Cambria</vt:lpstr>
      <vt:lpstr>Arial</vt:lpstr>
      <vt:lpstr>Simple Light</vt:lpstr>
      <vt:lpstr>FunkyShapesVTI</vt:lpstr>
      <vt:lpstr>AP BIO</vt:lpstr>
      <vt:lpstr>Objectives</vt:lpstr>
      <vt:lpstr>What is cellular respiration?</vt:lpstr>
      <vt:lpstr>Glycolysis</vt:lpstr>
      <vt:lpstr>Link Reaction and Krebs Cycle</vt:lpstr>
      <vt:lpstr>Link Reaction and Krebs Cycle Diagram</vt:lpstr>
      <vt:lpstr>Oxidative Phosphorylation: ETC</vt:lpstr>
      <vt:lpstr>Oxidative Phosphorylation: Chemiosmosis</vt:lpstr>
      <vt:lpstr>Cellular Respiration Overview </vt:lpstr>
      <vt:lpstr>Comparison to Photosynthesis</vt:lpstr>
      <vt:lpstr>Anaerobic Respiration (Fermentation)</vt:lpstr>
      <vt:lpstr>Cellular Respiration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32</cp:revision>
  <dcterms:created xsi:type="dcterms:W3CDTF">2024-11-29T00:09:07Z</dcterms:created>
  <dcterms:modified xsi:type="dcterms:W3CDTF">2025-08-15T05:00:17Z</dcterms:modified>
</cp:coreProperties>
</file>