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9AD574-70DA-45E9-9D21-F208DED07613}" v="2" dt="2025-04-06T23:55:46.1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46065" autoAdjust="0"/>
  </p:normalViewPr>
  <p:slideViewPr>
    <p:cSldViewPr snapToGrid="0">
      <p:cViewPr varScale="1">
        <p:scale>
          <a:sx n="98" d="100"/>
          <a:sy n="98" d="100"/>
        </p:scale>
        <p:origin x="588" y="3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2977C-190E-41A6-9545-C28550949597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A9E5F-8766-4885-AE50-E2F5F510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7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Ligand, autocrine, paracrine, </a:t>
            </a:r>
            <a:r>
              <a:rPr lang="en-US" dirty="0" err="1"/>
              <a:t>juxtacrine</a:t>
            </a:r>
            <a:r>
              <a:rPr lang="en-US" dirty="0"/>
              <a:t>, endocrine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Tumor, benign, malignant, metastasis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7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Steroid = hydrophobic</a:t>
            </a:r>
          </a:p>
          <a:p>
            <a:r>
              <a:rPr lang="en-US" dirty="0"/>
              <a:t>Steroid and intracellular</a:t>
            </a:r>
          </a:p>
          <a:p>
            <a:r>
              <a:rPr lang="en-US" dirty="0"/>
              <a:t>Cell surface – ligand gated ion channel, g coupled protein receptor, receptor tyrosine kinases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94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Kinase, phosphatase</a:t>
            </a:r>
          </a:p>
          <a:p>
            <a:r>
              <a:rPr lang="en-US" dirty="0"/>
              <a:t>cAMP, calcium 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92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 expression</a:t>
            </a:r>
          </a:p>
          <a:p>
            <a:r>
              <a:rPr lang="en-US" dirty="0"/>
              <a:t>Metabolic response</a:t>
            </a:r>
          </a:p>
          <a:p>
            <a:r>
              <a:rPr lang="en-US" dirty="0"/>
              <a:t>Apoptosis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Apoptosis triggered by signals that activate cascade of suicide proteins - necessary for nervous, immune system, morphogenesis of hands and feet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90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Mutations, denaturation</a:t>
            </a:r>
          </a:p>
          <a:p>
            <a:r>
              <a:rPr lang="en-US" dirty="0"/>
              <a:t>Inhibitors and activators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48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Homeostasis</a:t>
            </a:r>
          </a:p>
          <a:p>
            <a:r>
              <a:rPr lang="en-US" dirty="0"/>
              <a:t>Negative feedback – insulin, glucagon, diabetes</a:t>
            </a:r>
          </a:p>
          <a:p>
            <a:r>
              <a:rPr lang="en-US" dirty="0"/>
              <a:t>Positive feedback – ethylene, childbirth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Insulin</a:t>
            </a:r>
            <a:r>
              <a:rPr lang="en-US" dirty="0"/>
              <a:t> – causes blood sugar to be taken up, glucose converted to glycogen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Glucagon</a:t>
            </a:r>
            <a:r>
              <a:rPr lang="en-US" dirty="0"/>
              <a:t> – causes glycogen to be released to increase blood sugar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Diabetes</a:t>
            </a:r>
            <a:r>
              <a:rPr lang="en-US" dirty="0"/>
              <a:t> = not enough insulin production or body doesn’t react to it -&gt; cells don’t get fuel, increased urination and thirst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89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Interphase, g1, s phase, g2</a:t>
            </a:r>
          </a:p>
          <a:p>
            <a:r>
              <a:rPr lang="en-US" dirty="0"/>
              <a:t>G0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Diploid, haploid, centromere, sister chromatids, chromosomes</a:t>
            </a:r>
          </a:p>
          <a:p>
            <a:endParaRPr lang="en-US" dirty="0"/>
          </a:p>
          <a:p>
            <a:r>
              <a:rPr lang="en-US" dirty="0"/>
              <a:t>Somatic cells – 46 chromosomes (23 pairs)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6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Mitosis, cytokinesis</a:t>
            </a:r>
          </a:p>
          <a:p>
            <a:r>
              <a:rPr lang="en-US" dirty="0"/>
              <a:t>Binary fission</a:t>
            </a:r>
          </a:p>
          <a:p>
            <a:r>
              <a:rPr lang="en-US" dirty="0"/>
              <a:t>PMAT mitotic spindles, kinetochore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9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G1, s, g2 checkpoints</a:t>
            </a:r>
          </a:p>
          <a:p>
            <a:r>
              <a:rPr lang="en-US" dirty="0"/>
              <a:t>CDK</a:t>
            </a:r>
          </a:p>
          <a:p>
            <a:r>
              <a:rPr lang="en-US" dirty="0"/>
              <a:t>Density dependent</a:t>
            </a:r>
          </a:p>
          <a:p>
            <a:r>
              <a:rPr lang="en-US" dirty="0"/>
              <a:t>Anchorage</a:t>
            </a:r>
          </a:p>
          <a:p>
            <a:r>
              <a:rPr lang="en-US" dirty="0"/>
              <a:t>Growth factors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3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 b="1" cap="all" spc="1125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 cap="all" spc="300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13974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300753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20716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57562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81661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90877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324038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400006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176671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69289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37944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75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75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75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FB1D5CC7-31D1-4E22-A813-58A58E0D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567997C-1F1F-4881-B5BA-DD2B0C3E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970F45A-B7CD-4B32-95EF-849531E69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4F8484A2-9B2C-4822-B096-6718E6CE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903617" cy="3072245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solidFill>
                <a:schemeClr val="accent1"/>
              </a:solidFill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58D39B85-7449-406D-9486-2E01E9362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903617" cy="3072245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solidFill>
                <a:schemeClr val="accent1"/>
              </a:solidFill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12638833-5608-4FD5-A4EB-58F1A95D9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47674"/>
            <a:ext cx="1396391" cy="208334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013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20896541-5597-4AC1-A368-BD8251506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7475"/>
            <a:ext cx="1396391" cy="208334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013"/>
          </a:p>
        </p:txBody>
      </p:sp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525295DF-CC03-4EFE-BCB0-908091ACC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922" y="599240"/>
            <a:ext cx="3727692" cy="289154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726" y="736516"/>
            <a:ext cx="3081420" cy="1230830"/>
          </a:xfrm>
        </p:spPr>
        <p:txBody>
          <a:bodyPr>
            <a:normAutofit/>
          </a:bodyPr>
          <a:lstStyle/>
          <a:p>
            <a:r>
              <a:rPr lang="en-US" sz="5400" spc="225">
                <a:solidFill>
                  <a:srgbClr val="CC4125"/>
                </a:solidFill>
                <a:latin typeface="Fredericka the Great" panose="02000000000000000000" pitchFamily="2" charset="0"/>
                <a:ea typeface="Source Sans Pro SemiBold"/>
                <a:cs typeface="Kalam" panose="02000000000000000000" pitchFamily="2" charset="0"/>
              </a:rPr>
              <a:t>AP Bio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7071" y="2122101"/>
            <a:ext cx="3138076" cy="1108753"/>
          </a:xfrm>
        </p:spPr>
        <p:txBody>
          <a:bodyPr vert="horz" lIns="68580" tIns="34290" rIns="68580" bIns="34290" rtlCol="0" anchor="t">
            <a:normAutofit fontScale="77500" lnSpcReduction="20000"/>
          </a:bodyPr>
          <a:lstStyle/>
          <a:p>
            <a:r>
              <a:rPr lang="en-US" sz="3900" b="1" dirty="0">
                <a:solidFill>
                  <a:srgbClr val="134F5C"/>
                </a:solidFill>
                <a:latin typeface="Kalam"/>
                <a:ea typeface="Cambria"/>
                <a:cs typeface="Kalam" panose="02000000000000000000" pitchFamily="2" charset="0"/>
              </a:rPr>
              <a:t>Unit 4:</a:t>
            </a:r>
          </a:p>
          <a:p>
            <a:r>
              <a:rPr lang="en-US" sz="2100" b="1" dirty="0">
                <a:solidFill>
                  <a:srgbClr val="134F5C"/>
                </a:solidFill>
                <a:latin typeface="Kalam"/>
                <a:ea typeface="Cambria"/>
                <a:cs typeface="Kalam" panose="02000000000000000000" pitchFamily="2" charset="0"/>
              </a:rPr>
              <a:t>Cell Communication and Cell Cycle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EF0CF7B-B7C5-4388-80C3-83B1D2759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587" y="2590321"/>
            <a:ext cx="239956" cy="23995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E46289A-A61F-440B-9FDE-5ECDF9DD7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587" y="2590321"/>
            <a:ext cx="239956" cy="239956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4" name="Picture 3" descr="Green patterned leaves">
            <a:extLst>
              <a:ext uri="{FF2B5EF4-FFF2-40B4-BE49-F238E27FC236}">
                <a16:creationId xmlns:a16="http://schemas.microsoft.com/office/drawing/2014/main" id="{579015B8-6A8B-8D77-BAE8-CD8691CF4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58" r="1" b="15675"/>
          <a:stretch/>
        </p:blipFill>
        <p:spPr>
          <a:xfrm>
            <a:off x="5206853" y="1347422"/>
            <a:ext cx="3707557" cy="1627603"/>
          </a:xfrm>
          <a:prstGeom prst="rect">
            <a:avLst/>
          </a:prstGeom>
        </p:spPr>
      </p:pic>
      <p:sp>
        <p:nvSpPr>
          <p:cNvPr id="152" name="Graphic 212">
            <a:extLst>
              <a:ext uri="{FF2B5EF4-FFF2-40B4-BE49-F238E27FC236}">
                <a16:creationId xmlns:a16="http://schemas.microsoft.com/office/drawing/2014/main" id="{DD8EBB1F-14FA-4F51-A5D2-56C3EFB37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536" y="736515"/>
            <a:ext cx="466854" cy="46685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54" name="Graphic 212">
            <a:extLst>
              <a:ext uri="{FF2B5EF4-FFF2-40B4-BE49-F238E27FC236}">
                <a16:creationId xmlns:a16="http://schemas.microsoft.com/office/drawing/2014/main" id="{808A01CC-0F77-401A-8A7C-C9811B109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536" y="736515"/>
            <a:ext cx="466854" cy="46685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6D1BD83D-C3F0-438D-A050-E5C5E0AE9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87265" y="3553944"/>
            <a:ext cx="1656736" cy="1589557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54AFCA83-2AFA-4A6A-B027-FD819DB0E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87265" y="3553944"/>
            <a:ext cx="1656736" cy="1589557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grpSp>
        <p:nvGrpSpPr>
          <p:cNvPr id="160" name="Graphic 185">
            <a:extLst>
              <a:ext uri="{FF2B5EF4-FFF2-40B4-BE49-F238E27FC236}">
                <a16:creationId xmlns:a16="http://schemas.microsoft.com/office/drawing/2014/main" id="{071E3174-0472-4CE6-861A-9A6178A6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57615" y="4246828"/>
            <a:ext cx="790850" cy="352267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4B388F6-08B6-454A-B322-B8DDFF18E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8166392-5CEC-45E1-8E52-4BF9B3349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81E81D8-F936-48FA-8C92-771BA9ECA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92716ED-E84A-43FF-90B5-11CA9E49C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E37CAB5-46A7-4FF2-8FA0-1152E9F70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pic>
        <p:nvPicPr>
          <p:cNvPr id="5" name="Picture 4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7CC86AB9-6CF2-1FFC-9F40-B96409CA47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262" y="3053119"/>
            <a:ext cx="3132737" cy="105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3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73"/>
    </mc:Choice>
    <mc:Fallback xmlns="">
      <p:transition spd="slow" advTm="84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985B-9AAE-B4F5-50B9-794178BD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Cycle (4.5)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222E1-C16E-4A2C-1B2F-4D7DF4761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9610"/>
            <a:ext cx="7886700" cy="3263504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Cell cycle </a:t>
            </a:r>
            <a:r>
              <a:rPr lang="en-US" dirty="0"/>
              <a:t>– the life of a cell from formation (from a dividing parent cell) until it divides itself</a:t>
            </a:r>
          </a:p>
          <a:p>
            <a:r>
              <a:rPr lang="en-US" dirty="0"/>
              <a:t>90% of the cell cycle (which doesn’t involve dividing) is known as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interphase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G1 phase</a:t>
            </a:r>
            <a:r>
              <a:rPr lang="en-US" dirty="0"/>
              <a:t> – cell grows and carries out cellular function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phase </a:t>
            </a:r>
            <a:r>
              <a:rPr lang="en-US" dirty="0"/>
              <a:t>– duplicates its chromosomes (its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genome</a:t>
            </a:r>
            <a:r>
              <a:rPr lang="en-US" dirty="0"/>
              <a:t> – genetic information) - each chromosome will become two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sister chromatids </a:t>
            </a:r>
            <a:r>
              <a:rPr lang="en-US" dirty="0"/>
              <a:t>attached by a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centromere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G2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phase </a:t>
            </a:r>
            <a:r>
              <a:rPr lang="en-US" dirty="0"/>
              <a:t>– cell continues growth </a:t>
            </a:r>
          </a:p>
        </p:txBody>
      </p:sp>
      <p:pic>
        <p:nvPicPr>
          <p:cNvPr id="4" name="Picture 2" descr="Sister Chromatids: Formation, Separation, Functions">
            <a:extLst>
              <a:ext uri="{FF2B5EF4-FFF2-40B4-BE49-F238E27FC236}">
                <a16:creationId xmlns:a16="http://schemas.microsoft.com/office/drawing/2014/main" id="{8B3F9D88-A8B7-0698-1CC1-97C3EB218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883" y="3331221"/>
            <a:ext cx="3461117" cy="181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E5E0817-28B3-5D50-9BA4-EBC47DC89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704" y="0"/>
            <a:ext cx="2093296" cy="118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82683A-814A-FE62-D01B-DC4272847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1560" y="3778674"/>
            <a:ext cx="1740879" cy="136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50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BCB6-9D6D-92D4-DB44-05EA0E13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Mitosis (4.5)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AE50-B499-9612-4F3F-474E19891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7490"/>
            <a:ext cx="5708073" cy="40860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Mitosis is involved in growth, tissue repair, and asexual reproduction 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Mitosis </a:t>
            </a:r>
            <a:r>
              <a:rPr lang="en-US" dirty="0"/>
              <a:t>– the division of the cell’s nucleus (followed by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cytokinesis</a:t>
            </a:r>
            <a:r>
              <a:rPr lang="en-US" dirty="0"/>
              <a:t> – division of the cell’s cytoplasm)</a:t>
            </a:r>
          </a:p>
          <a:p>
            <a:pPr lvl="1"/>
            <a:r>
              <a:rPr lang="en-US" dirty="0"/>
              <a:t>Cytokinesis happens via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cleavage furrow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cell plate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Binary fission </a:t>
            </a:r>
            <a:r>
              <a:rPr lang="en-US" dirty="0"/>
              <a:t>– prokaryote division; 1 strand of DNA duplicates, then division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Prophase</a:t>
            </a:r>
            <a:r>
              <a:rPr lang="en-US" dirty="0"/>
              <a:t> – chromatin -&gt; chromosomes, nucleus fragments,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mitotic spindle </a:t>
            </a:r>
            <a:r>
              <a:rPr lang="en-US" dirty="0"/>
              <a:t>forms (microtubules from spindle attach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kinetochores</a:t>
            </a:r>
            <a:r>
              <a:rPr lang="en-US" dirty="0"/>
              <a:t> of chromatids)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Metaphase</a:t>
            </a:r>
            <a:r>
              <a:rPr lang="en-US" dirty="0"/>
              <a:t> – all chromosomes are lined up in center at metaphase plate 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Anaphase</a:t>
            </a:r>
            <a:r>
              <a:rPr lang="en-US" dirty="0"/>
              <a:t> – sister chromatids get separated by the microtubules 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Telophase</a:t>
            </a:r>
            <a:r>
              <a:rPr lang="en-US" dirty="0"/>
              <a:t> – Nuclei reform</a:t>
            </a:r>
          </a:p>
          <a:p>
            <a:endParaRPr lang="en-US" dirty="0"/>
          </a:p>
        </p:txBody>
      </p:sp>
      <p:pic>
        <p:nvPicPr>
          <p:cNvPr id="4" name="Picture 4" descr="Cytokinesis | Biology for Majors I">
            <a:extLst>
              <a:ext uri="{FF2B5EF4-FFF2-40B4-BE49-F238E27FC236}">
                <a16:creationId xmlns:a16="http://schemas.microsoft.com/office/drawing/2014/main" id="{F86C6809-A279-578E-A1B7-D6A499B1E7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57"/>
          <a:stretch/>
        </p:blipFill>
        <p:spPr bwMode="auto">
          <a:xfrm>
            <a:off x="6712527" y="30342"/>
            <a:ext cx="2363279" cy="11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ytokinesis | Biology for Majors I">
            <a:extLst>
              <a:ext uri="{FF2B5EF4-FFF2-40B4-BE49-F238E27FC236}">
                <a16:creationId xmlns:a16="http://schemas.microsoft.com/office/drawing/2014/main" id="{DA8DC698-23D8-6EE5-B11D-F04AD2654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23"/>
          <a:stretch/>
        </p:blipFill>
        <p:spPr bwMode="auto">
          <a:xfrm>
            <a:off x="6945234" y="1154911"/>
            <a:ext cx="2130572" cy="11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itosis - Labster">
            <a:extLst>
              <a:ext uri="{FF2B5EF4-FFF2-40B4-BE49-F238E27FC236}">
                <a16:creationId xmlns:a16="http://schemas.microsoft.com/office/drawing/2014/main" id="{8E8B1F50-89A3-6293-8270-3091D724B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929" y="2486261"/>
            <a:ext cx="3559997" cy="263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739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FAAC-4772-B3AF-98D1-63D467DA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Regulation of Cell Cycle (4.6)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5235C-59F2-9413-6A47-B98B6D690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354" y="1087720"/>
            <a:ext cx="8735291" cy="2253116"/>
          </a:xfrm>
        </p:spPr>
        <p:txBody>
          <a:bodyPr>
            <a:normAutofit/>
          </a:bodyPr>
          <a:lstStyle/>
          <a:p>
            <a:r>
              <a:rPr lang="en-US" dirty="0"/>
              <a:t>There are certain checkpoints during the cell cycle that check whether certain conditions are met before the next stage can occur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G1 phase checkpoint </a:t>
            </a:r>
            <a:r>
              <a:rPr lang="en-US" dirty="0"/>
              <a:t>– is the DNA correct; can the cell keep growing and have enough energy to continue in the cycle?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G2 phase checkpoint </a:t>
            </a:r>
            <a:r>
              <a:rPr lang="en-US" dirty="0"/>
              <a:t>– has all DNA been replicated properly?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 phase checkpoint </a:t>
            </a:r>
            <a:r>
              <a:rPr lang="en-US" dirty="0"/>
              <a:t>– have all chromatids been attached to microtubules properly?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Cell Checkpoints | BioNinja">
            <a:extLst>
              <a:ext uri="{FF2B5EF4-FFF2-40B4-BE49-F238E27FC236}">
                <a16:creationId xmlns:a16="http://schemas.microsoft.com/office/drawing/2014/main" id="{6ED39582-9115-6C45-8423-E28BABA9D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120" y="3160540"/>
            <a:ext cx="3224880" cy="187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A8AC7A-6F9C-790A-A5FF-CA9BBB72AD63}"/>
              </a:ext>
            </a:extLst>
          </p:cNvPr>
          <p:cNvSpPr txBox="1"/>
          <p:nvPr/>
        </p:nvSpPr>
        <p:spPr>
          <a:xfrm>
            <a:off x="204354" y="3160540"/>
            <a:ext cx="5576454" cy="1971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If G1 checkpoint failed, cell gets sent to 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134F5C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G0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 - where it no longer moves through the cell cycle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Some cells can leave G0 and continue through the cell cycle if necessary (liver cells) while others can’t (muscle, neural)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35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CB12-1E1E-4002-61C0-67BD1EFB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Cancer (4.6)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2DA9-38D3-3A15-CB9C-9550503C3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28789"/>
            <a:ext cx="9144000" cy="34147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Cell cycle controlled by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cyclin-dependent kinases </a:t>
            </a:r>
            <a:r>
              <a:rPr lang="en-US" dirty="0"/>
              <a:t>– active only when connected to cyclin proteins</a:t>
            </a:r>
          </a:p>
          <a:p>
            <a:pPr lvl="1"/>
            <a:r>
              <a:rPr lang="en-US" dirty="0"/>
              <a:t>If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growth factors </a:t>
            </a:r>
            <a:r>
              <a:rPr lang="en-US" dirty="0"/>
              <a:t>are present, then other cells will be stimulated to divide – enough nutrients 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Density-dependent inhibition </a:t>
            </a:r>
            <a:r>
              <a:rPr lang="en-US" dirty="0"/>
              <a:t>– crowded cells stop dividing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Anchorage dependency </a:t>
            </a:r>
            <a:r>
              <a:rPr lang="en-US" dirty="0"/>
              <a:t>– normal cells must be anchored to something to divide</a:t>
            </a:r>
          </a:p>
          <a:p>
            <a:r>
              <a:rPr lang="en-US" dirty="0"/>
              <a:t>Cancer cells have no limits on division – are not density dependent, don’t care about anchorage, will divide even if DNA mutations, will steal resources from other cells to divide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Tumor</a:t>
            </a:r>
            <a:r>
              <a:rPr lang="en-US" dirty="0"/>
              <a:t> – mass of abnormal cells within normal tissue – </a:t>
            </a:r>
            <a:r>
              <a:rPr lang="en-US" b="1" dirty="0">
                <a:solidFill>
                  <a:srgbClr val="134F5C"/>
                </a:solidFill>
              </a:rPr>
              <a:t>benign or malignant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Metastasis</a:t>
            </a:r>
            <a:r>
              <a:rPr lang="en-US" dirty="0"/>
              <a:t> – when malignant tumor travels</a:t>
            </a:r>
          </a:p>
          <a:p>
            <a:endParaRPr lang="en-US" dirty="0"/>
          </a:p>
        </p:txBody>
      </p:sp>
      <p:pic>
        <p:nvPicPr>
          <p:cNvPr id="5122" name="Picture 2" descr="Cancer Biology | The Biology of Sex and Death (Bio 1220)">
            <a:extLst>
              <a:ext uri="{FF2B5EF4-FFF2-40B4-BE49-F238E27FC236}">
                <a16:creationId xmlns:a16="http://schemas.microsoft.com/office/drawing/2014/main" id="{1D935E24-AAC4-B5C2-A33D-FDD260829C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1" r="18524"/>
          <a:stretch/>
        </p:blipFill>
        <p:spPr bwMode="auto">
          <a:xfrm>
            <a:off x="5479257" y="0"/>
            <a:ext cx="3401075" cy="186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03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6" name="Rectangle 22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674188" cy="1771418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solidFill>
                <a:schemeClr val="accent1"/>
              </a:solidFill>
            </a:endParaRP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674188" cy="1771418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solidFill>
                <a:schemeClr val="accent1"/>
              </a:solidFill>
            </a:endParaRPr>
          </a:p>
        </p:txBody>
      </p: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9493"/>
            <a:ext cx="1396391" cy="208334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013"/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9294"/>
            <a:ext cx="1396391" cy="208334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912AC-1AD1-700E-780D-5264AAA7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098" y="549294"/>
            <a:ext cx="4143101" cy="986247"/>
          </a:xfrm>
        </p:spPr>
        <p:txBody>
          <a:bodyPr vert="horz" lIns="68580" tIns="34290" rIns="68580" bIns="34290" rtlCol="0" anchor="b">
            <a:noAutofit/>
          </a:bodyPr>
          <a:lstStyle/>
          <a:p>
            <a:r>
              <a:rPr lang="en-US" b="1" dirty="0">
                <a:latin typeface="Kalam"/>
                <a:ea typeface="Source Sans Pro"/>
                <a:cs typeface="Kalam" panose="02000000000000000000" pitchFamily="2" charset="0"/>
              </a:rPr>
              <a:t>Unit 4: What You Need To Know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43C236-7B8E-CB23-BDB7-AEC650E5A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143" y="1456951"/>
            <a:ext cx="4261714" cy="3033347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sz="1800" dirty="0">
                <a:latin typeface="Cambria"/>
                <a:ea typeface="Cambria"/>
              </a:rPr>
              <a:t>Signal Transduction Pathway</a:t>
            </a:r>
          </a:p>
          <a:p>
            <a:r>
              <a:rPr lang="en-US" sz="1800" dirty="0">
                <a:latin typeface="Cambria"/>
                <a:ea typeface="Cambria"/>
              </a:rPr>
              <a:t>Types of receptors</a:t>
            </a:r>
          </a:p>
          <a:p>
            <a:r>
              <a:rPr lang="en-US" sz="1800" dirty="0">
                <a:latin typeface="Cambria"/>
                <a:ea typeface="Cambria"/>
              </a:rPr>
              <a:t>Types of signaling pathways</a:t>
            </a:r>
          </a:p>
          <a:p>
            <a:r>
              <a:rPr lang="en-US" sz="1800" dirty="0">
                <a:latin typeface="Cambria"/>
                <a:ea typeface="Cambria"/>
              </a:rPr>
              <a:t>How changes of the pathway affect the response</a:t>
            </a:r>
          </a:p>
          <a:p>
            <a:r>
              <a:rPr lang="en-US" sz="1800" dirty="0">
                <a:latin typeface="Cambria"/>
                <a:ea typeface="Cambria"/>
              </a:rPr>
              <a:t>Positive vs negative feedback</a:t>
            </a:r>
          </a:p>
          <a:p>
            <a:r>
              <a:rPr lang="en-US" sz="1800" dirty="0">
                <a:latin typeface="Cambria"/>
                <a:ea typeface="Cambria"/>
              </a:rPr>
              <a:t>Cell cycle</a:t>
            </a:r>
          </a:p>
          <a:p>
            <a:r>
              <a:rPr lang="en-US" sz="1800" dirty="0">
                <a:latin typeface="Cambria"/>
                <a:ea typeface="Cambria"/>
              </a:rPr>
              <a:t>Mitosis</a:t>
            </a:r>
          </a:p>
          <a:p>
            <a:r>
              <a:rPr lang="en-US" sz="1800" dirty="0">
                <a:latin typeface="Cambria"/>
                <a:ea typeface="Cambria"/>
              </a:rPr>
              <a:t>Regulation of cell cycle</a:t>
            </a:r>
          </a:p>
        </p:txBody>
      </p:sp>
      <p:grpSp>
        <p:nvGrpSpPr>
          <p:cNvPr id="236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21475" y="4490298"/>
            <a:ext cx="790850" cy="352267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D95FF03-B992-C35B-A53F-4654D1204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22" y="887844"/>
            <a:ext cx="2388098" cy="360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7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71"/>
    </mc:Choice>
    <mc:Fallback xmlns="">
      <p:transition spd="slow" advTm="2537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3BC6E-5D05-938B-69DE-B826D0B6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5259532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Cell Signaling (4.1)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0DCC6-78BD-71B6-D371-A4B5EC8D2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59" y="1391181"/>
            <a:ext cx="7886700" cy="36946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Autocrine</a:t>
            </a:r>
            <a:r>
              <a:rPr lang="en-US" dirty="0"/>
              <a:t> – chemical signal affects sender</a:t>
            </a:r>
          </a:p>
          <a:p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Juxtacrine</a:t>
            </a:r>
            <a:r>
              <a:rPr lang="en-US" dirty="0"/>
              <a:t> – signals that travel by cell contact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Plasmodesmata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gap junctions</a:t>
            </a:r>
          </a:p>
          <a:p>
            <a:pPr lvl="1"/>
            <a:r>
              <a:rPr lang="en-US" dirty="0"/>
              <a:t>Immune system – helper T cells are trained through contact, killer T cells kill infected cells through contact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Paracrine</a:t>
            </a:r>
            <a:r>
              <a:rPr lang="en-US" dirty="0"/>
              <a:t> – short distances (coordinate with neighbors)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Quorum sensing </a:t>
            </a:r>
            <a:r>
              <a:rPr lang="en-US" dirty="0"/>
              <a:t>– bacteria determine population density of the species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Synaptic signaling </a:t>
            </a:r>
            <a:r>
              <a:rPr lang="en-US" dirty="0"/>
              <a:t>– release of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neurotransmitters</a:t>
            </a:r>
            <a:r>
              <a:rPr lang="en-US" dirty="0"/>
              <a:t> between neurons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Endocrine</a:t>
            </a:r>
            <a:r>
              <a:rPr lang="en-US" dirty="0"/>
              <a:t> – long distance, through bloodstream, hormones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Insulin</a:t>
            </a:r>
            <a:r>
              <a:rPr lang="en-US" dirty="0"/>
              <a:t> – regulates blood glucose levels</a:t>
            </a:r>
          </a:p>
          <a:p>
            <a:pPr lvl="1"/>
            <a:r>
              <a:rPr lang="en-US" dirty="0"/>
              <a:t>Estrogen + Testosterone </a:t>
            </a:r>
          </a:p>
        </p:txBody>
      </p:sp>
      <p:pic>
        <p:nvPicPr>
          <p:cNvPr id="1026" name="Picture 2" descr="11.2 Types of Cell Signaling – College Biology I">
            <a:extLst>
              <a:ext uri="{FF2B5EF4-FFF2-40B4-BE49-F238E27FC236}">
                <a16:creationId xmlns:a16="http://schemas.microsoft.com/office/drawing/2014/main" id="{1710ED8A-E008-43A7-E9BB-086321BC0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459" y="129297"/>
            <a:ext cx="3606541" cy="223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53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A964-6042-2A00-5985-E3933DD7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Transduction Pathway (4.2)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0866F-15F0-6DD2-D635-1D0A99930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Signal transduction pathway </a:t>
            </a:r>
            <a:r>
              <a:rPr lang="en-US" dirty="0"/>
              <a:t>– the stages in which cells receive, amplify, and respond to chemical signal 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ligands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Bind only to specific target cells that have receptors that can take in ligand shape</a:t>
            </a:r>
          </a:p>
        </p:txBody>
      </p:sp>
      <p:pic>
        <p:nvPicPr>
          <p:cNvPr id="4" name="Picture 2" descr="Three Stages of Cell Signaling | WINNACUNNET BIOLOGY">
            <a:extLst>
              <a:ext uri="{FF2B5EF4-FFF2-40B4-BE49-F238E27FC236}">
                <a16:creationId xmlns:a16="http://schemas.microsoft.com/office/drawing/2014/main" id="{153C16D3-78F3-0D00-B483-C1F2ADA2B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4" t="27654" r="3863" b="15485"/>
          <a:stretch/>
        </p:blipFill>
        <p:spPr bwMode="auto">
          <a:xfrm>
            <a:off x="3430650" y="2473511"/>
            <a:ext cx="4688114" cy="215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65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4E5A-72FF-9CEC-3651-4998AC32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5016448" cy="994172"/>
          </a:xfrm>
        </p:spPr>
        <p:txBody>
          <a:bodyPr/>
          <a:lstStyle/>
          <a:p>
            <a:r>
              <a:rPr lang="en-US" dirty="0"/>
              <a:t>Types of Receptors (4.2)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DB874-D1A9-79A2-3EFE-2305550FF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24" y="1017672"/>
            <a:ext cx="5105400" cy="4203502"/>
          </a:xfrm>
        </p:spPr>
        <p:txBody>
          <a:bodyPr>
            <a:normAutofit/>
          </a:bodyPr>
          <a:lstStyle/>
          <a:p>
            <a:r>
              <a:rPr lang="en-US" dirty="0"/>
              <a:t>Intracellular – bound to by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steroid hormones</a:t>
            </a:r>
            <a:r>
              <a:rPr lang="en-US" dirty="0"/>
              <a:t> –&gt; gene expression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Cell Surface Receptors </a:t>
            </a:r>
            <a:r>
              <a:rPr lang="en-US" dirty="0"/>
              <a:t>– binding outside of the cell with an intracellular domain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Ligand-gated ion channels </a:t>
            </a:r>
            <a:r>
              <a:rPr lang="en-US" dirty="0"/>
              <a:t>– when ligand attaches, gate opens (/closes) allowing ions to pass through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 protein-coupled receptors </a:t>
            </a:r>
            <a:r>
              <a:rPr lang="en-US" dirty="0"/>
              <a:t>– transmit signal through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 protein </a:t>
            </a:r>
            <a:r>
              <a:rPr lang="en-US" dirty="0"/>
              <a:t>– bind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GTP</a:t>
            </a:r>
            <a:r>
              <a:rPr lang="en-US" dirty="0"/>
              <a:t> (active) or hydrolyzed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GDP</a:t>
            </a:r>
            <a:r>
              <a:rPr lang="en-US" dirty="0"/>
              <a:t> (inactive) – ligand activates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Receptor tyrosine kinases </a:t>
            </a:r>
            <a:r>
              <a:rPr lang="en-US" dirty="0"/>
              <a:t>– enzyme linked receptor that transfers phosphate groups to tyrosine (bind to growth factors)</a:t>
            </a:r>
          </a:p>
          <a:p>
            <a:endParaRPr lang="en-US" dirty="0"/>
          </a:p>
        </p:txBody>
      </p:sp>
      <p:pic>
        <p:nvPicPr>
          <p:cNvPr id="2050" name="Picture 2" descr="Signaling Molecules and Cellular Receptors | Biology for Majors I">
            <a:extLst>
              <a:ext uri="{FF2B5EF4-FFF2-40B4-BE49-F238E27FC236}">
                <a16:creationId xmlns:a16="http://schemas.microsoft.com/office/drawing/2014/main" id="{DDCC1E76-78BD-7BB9-E7DC-96B09F96D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073" y="0"/>
            <a:ext cx="1857138" cy="175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-Protein Coupled Receptor - Cell Biology Flashcards | ditki medical and  biological sciences">
            <a:extLst>
              <a:ext uri="{FF2B5EF4-FFF2-40B4-BE49-F238E27FC236}">
                <a16:creationId xmlns:a16="http://schemas.microsoft.com/office/drawing/2014/main" id="{E7D57E1C-0286-D30D-5C8A-8D06AA6414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7" r="11229"/>
          <a:stretch/>
        </p:blipFill>
        <p:spPr bwMode="auto">
          <a:xfrm>
            <a:off x="6937348" y="2396499"/>
            <a:ext cx="2082329" cy="259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Ligand-Gated Ion Channel - an overview | ScienceDirect Topics">
            <a:extLst>
              <a:ext uri="{FF2B5EF4-FFF2-40B4-BE49-F238E27FC236}">
                <a16:creationId xmlns:a16="http://schemas.microsoft.com/office/drawing/2014/main" id="{871D0BE0-DA27-3F22-A196-1D1767289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508" y="1017672"/>
            <a:ext cx="1802457" cy="176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71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00E2-8614-EF57-F6CD-EB0271EC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Phosphorylation Cascade + Second Messengers (4.2)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366B-EBCB-901E-FB66-BC5E7A76B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6000750" cy="37742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Signal now amplified and carried through cell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Phosphorylation cascade </a:t>
            </a:r>
            <a:r>
              <a:rPr lang="en-US" dirty="0"/>
              <a:t>– one way to activate proteins in a chain, through addition of phosphate group (adds negativity)</a:t>
            </a:r>
          </a:p>
          <a:p>
            <a:pPr lvl="1"/>
            <a:r>
              <a:rPr lang="en-US" dirty="0"/>
              <a:t>Transfer of phosphate is catalyzed by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kinase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Removed by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phosphatases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Second messengers </a:t>
            </a:r>
            <a:r>
              <a:rPr lang="en-US" dirty="0"/>
              <a:t>– small non-protein molecules that pass along the signal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Calcium ions (Ca</a:t>
            </a:r>
            <a:r>
              <a:rPr lang="en-US" b="1" baseline="30000" dirty="0">
                <a:solidFill>
                  <a:schemeClr val="accent2">
                    <a:lumMod val="50000"/>
                  </a:schemeClr>
                </a:solidFill>
              </a:rPr>
              <a:t>2+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en-US" dirty="0"/>
              <a:t>– not many in cell, proteins have binding sites for the ions -&gt; changes their shape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Cyclic adenosine monophosphate (cyclic AMP or cAMP) </a:t>
            </a:r>
            <a:r>
              <a:rPr lang="en-US" dirty="0"/>
              <a:t>– can activate protein kinase A (PKA), phosphorylating its targets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Phosphorylation Cascade Diagram | Quizlet">
            <a:extLst>
              <a:ext uri="{FF2B5EF4-FFF2-40B4-BE49-F238E27FC236}">
                <a16:creationId xmlns:a16="http://schemas.microsoft.com/office/drawing/2014/main" id="{BCA52B9B-C597-EC9F-AA0C-BE97458B6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7"/>
          <a:stretch/>
        </p:blipFill>
        <p:spPr bwMode="auto">
          <a:xfrm>
            <a:off x="6265153" y="914400"/>
            <a:ext cx="2749882" cy="203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ignal Transduction | Jacksonville High">
            <a:extLst>
              <a:ext uri="{FF2B5EF4-FFF2-40B4-BE49-F238E27FC236}">
                <a16:creationId xmlns:a16="http://schemas.microsoft.com/office/drawing/2014/main" id="{83C4FA9C-3397-9F4F-3557-D7B78011D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708" y="3127610"/>
            <a:ext cx="2445327" cy="183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52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EAF1-F7E4-09F3-29AB-F331C6A1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Cellular Response to Signal Transduction (4.3)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068B9-A8B9-3AE4-CDC8-6140C6777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8"/>
            <a:ext cx="5280314" cy="37153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Gene expression: many pathways ultimately regulate protein synthesis (transcription factors) </a:t>
            </a:r>
          </a:p>
          <a:p>
            <a:pPr lvl="1"/>
            <a:r>
              <a:rPr lang="en-US" dirty="0"/>
              <a:t>Changes in environment resulting in signal transduction can alter phenotype</a:t>
            </a:r>
          </a:p>
          <a:p>
            <a:r>
              <a:rPr lang="en-US" dirty="0"/>
              <a:t>Metabolic response: in cytoplasm pathways affect protein activity (enzymes) 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Apoptosis</a:t>
            </a:r>
            <a:r>
              <a:rPr lang="en-US" dirty="0"/>
              <a:t> – programmed cell death, systematically and prevents damage to neighboring cells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Epinephrine</a:t>
            </a:r>
            <a:r>
              <a:rPr lang="en-US" dirty="0"/>
              <a:t> = adrenaline – stimulates break down of glycogen to increase blood glucose as part of “flight or fight”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 descr="Ameoba Sisters: 27-53 Bio Unit 4 Flashcards | Quizlet">
            <a:extLst>
              <a:ext uri="{FF2B5EF4-FFF2-40B4-BE49-F238E27FC236}">
                <a16:creationId xmlns:a16="http://schemas.microsoft.com/office/drawing/2014/main" id="{602FA294-443D-E546-5121-9C4AE199B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3" r="16915" b="10741"/>
          <a:stretch/>
        </p:blipFill>
        <p:spPr bwMode="auto">
          <a:xfrm>
            <a:off x="5720768" y="997528"/>
            <a:ext cx="3373352" cy="249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56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2CDC-50A1-8FA7-2595-0420A6E8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Changes in Signal Transduction Pathways (4.3)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804C-B23F-C80F-1DE2-10CF03073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1070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pH and temperature can affect the proteins – receptors, kinases –&gt; denaturation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Mutations</a:t>
            </a:r>
            <a:r>
              <a:rPr lang="en-US" dirty="0"/>
              <a:t> in genes can also affect the proteins of the pathway (change in the DNA sequence) -&gt; changes protein synthesis and what proteins are being produced</a:t>
            </a:r>
          </a:p>
          <a:p>
            <a:r>
              <a:rPr lang="en-US" dirty="0"/>
              <a:t>Made out of enzymes – can be inhibited (either in active site or allosteric site) –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inhibitor/activator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Unit 2.2 - Protein synthesis - Discover Math and Science Now">
            <a:extLst>
              <a:ext uri="{FF2B5EF4-FFF2-40B4-BE49-F238E27FC236}">
                <a16:creationId xmlns:a16="http://schemas.microsoft.com/office/drawing/2014/main" id="{3007C066-8F9F-6C93-F4E2-E2F1E29FD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725" y="3277024"/>
            <a:ext cx="3036604" cy="175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65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B026-90DA-FA23-A241-3BA065FF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(4.4)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C910C-768B-A4ED-6851-86E4E091B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9998"/>
            <a:ext cx="4350327" cy="420350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Homeostasis</a:t>
            </a:r>
            <a:r>
              <a:rPr lang="en-US" dirty="0"/>
              <a:t> – the tendency to resist change in order to maintain a steady and stable environment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Negative feedback </a:t>
            </a:r>
            <a:r>
              <a:rPr lang="en-US" dirty="0"/>
              <a:t>loops – oppose stimulus</a:t>
            </a:r>
          </a:p>
          <a:p>
            <a:pPr lvl="1"/>
            <a:r>
              <a:rPr lang="en-US" dirty="0"/>
              <a:t>Most systems have two negative loops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Positive feedback </a:t>
            </a:r>
            <a:r>
              <a:rPr lang="en-US" dirty="0"/>
              <a:t>loops amplify the signal and move away from the set point</a:t>
            </a:r>
          </a:p>
          <a:p>
            <a:pPr lvl="1"/>
            <a:r>
              <a:rPr lang="en-US" dirty="0"/>
              <a:t>Onset of labor in childbirth</a:t>
            </a:r>
          </a:p>
          <a:p>
            <a:pPr lvl="1"/>
            <a:r>
              <a:rPr lang="en-US" dirty="0"/>
              <a:t>Ripening of fruit (ethylene)</a:t>
            </a:r>
          </a:p>
          <a:p>
            <a:endParaRPr lang="en-US" dirty="0"/>
          </a:p>
        </p:txBody>
      </p:sp>
      <p:pic>
        <p:nvPicPr>
          <p:cNvPr id="4" name="Picture 4" descr="4. Regulation of Blood Glucose | ATrain Education">
            <a:extLst>
              <a:ext uri="{FF2B5EF4-FFF2-40B4-BE49-F238E27FC236}">
                <a16:creationId xmlns:a16="http://schemas.microsoft.com/office/drawing/2014/main" id="{18EF38D8-F322-9B7C-2E14-CBA134357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5720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ositive and Negative Feedback Loops: Explanation and Examples">
            <a:extLst>
              <a:ext uri="{FF2B5EF4-FFF2-40B4-BE49-F238E27FC236}">
                <a16:creationId xmlns:a16="http://schemas.microsoft.com/office/drawing/2014/main" id="{61A3B323-A082-5FAB-5B27-6D2FDA379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091" y="3874045"/>
            <a:ext cx="4399817" cy="126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347778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Unit 3 Review</Template>
  <TotalTime>15816</TotalTime>
  <Words>1187</Words>
  <Application>Microsoft Office PowerPoint</Application>
  <PresentationFormat>On-screen Show (16:9)</PresentationFormat>
  <Paragraphs>129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</vt:lpstr>
      <vt:lpstr>Fredericka the Great</vt:lpstr>
      <vt:lpstr>Kalam</vt:lpstr>
      <vt:lpstr>Kalam Bold</vt:lpstr>
      <vt:lpstr>FunkyShapesVTI</vt:lpstr>
      <vt:lpstr>AP Bio</vt:lpstr>
      <vt:lpstr>Unit 4: What You Need To Know</vt:lpstr>
      <vt:lpstr>Types of Cell Signaling (4.1)</vt:lpstr>
      <vt:lpstr>Signal Transduction Pathway (4.2)</vt:lpstr>
      <vt:lpstr>Types of Receptors (4.2)</vt:lpstr>
      <vt:lpstr>Phosphorylation Cascade + Second Messengers (4.2)</vt:lpstr>
      <vt:lpstr>Cellular Response to Signal Transduction (4.3)</vt:lpstr>
      <vt:lpstr>Changes in Signal Transduction Pathways (4.3)</vt:lpstr>
      <vt:lpstr>Feedback (4.4)</vt:lpstr>
      <vt:lpstr>Cell Cycle (4.5)</vt:lpstr>
      <vt:lpstr>Mitosis (4.5)</vt:lpstr>
      <vt:lpstr>Regulation of Cell Cycle (4.6)</vt:lpstr>
      <vt:lpstr>Cancer (4.6)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Zohar Brand</cp:lastModifiedBy>
  <cp:revision>21</cp:revision>
  <dcterms:created xsi:type="dcterms:W3CDTF">2025-03-13T03:47:09Z</dcterms:created>
  <dcterms:modified xsi:type="dcterms:W3CDTF">2025-08-17T00:54:51Z</dcterms:modified>
</cp:coreProperties>
</file>