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3" r:id="rId2"/>
  </p:sldMasterIdLst>
  <p:notesMasterIdLst>
    <p:notesMasterId r:id="rId10"/>
  </p:notesMasterIdLst>
  <p:handoutMasterIdLst>
    <p:handoutMasterId r:id="rId11"/>
  </p:handoutMasterIdLst>
  <p:sldIdLst>
    <p:sldId id="267" r:id="rId3"/>
    <p:sldId id="268" r:id="rId4"/>
    <p:sldId id="274" r:id="rId5"/>
    <p:sldId id="275" r:id="rId6"/>
    <p:sldId id="276" r:id="rId7"/>
    <p:sldId id="277" r:id="rId8"/>
    <p:sldId id="273" r:id="rId9"/>
  </p:sldIdLst>
  <p:sldSz cx="9144000" cy="5143500" type="screen16x9"/>
  <p:notesSz cx="6858000" cy="9144000"/>
  <p:embeddedFontLst>
    <p:embeddedFont>
      <p:font typeface="Cambria" panose="02040503050406030204" pitchFamily="18" charset="0"/>
      <p:regular r:id="rId12"/>
      <p:bold r:id="rId13"/>
      <p:italic r:id="rId14"/>
      <p:boldItalic r:id="rId15"/>
    </p:embeddedFont>
    <p:embeddedFont>
      <p:font typeface="Fredericka the Great" panose="02000000000000000000" pitchFamily="2" charset="0"/>
      <p:regular r:id="rId16"/>
    </p:embeddedFont>
    <p:embeddedFont>
      <p:font typeface="Kalam" panose="02000000000000000000" pitchFamily="2"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047" autoAdjust="0"/>
  </p:normalViewPr>
  <p:slideViewPr>
    <p:cSldViewPr snapToGrid="0">
      <p:cViewPr varScale="1">
        <p:scale>
          <a:sx n="76" d="100"/>
          <a:sy n="76" d="100"/>
        </p:scale>
        <p:origin x="1670" y="58"/>
      </p:cViewPr>
      <p:guideLst>
        <p:guide orient="horz" pos="162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8F97BC-3C0A-98CE-2635-4F6753474E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F5A845-5078-9E47-EBD5-61885490B0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6E996E-0320-4680-871D-1D3D840632F4}" type="datetimeFigureOut">
              <a:rPr lang="en-US" smtClean="0"/>
              <a:t>8/14/2025</a:t>
            </a:fld>
            <a:endParaRPr lang="en-US"/>
          </a:p>
        </p:txBody>
      </p:sp>
      <p:sp>
        <p:nvSpPr>
          <p:cNvPr id="4" name="Footer Placeholder 3">
            <a:extLst>
              <a:ext uri="{FF2B5EF4-FFF2-40B4-BE49-F238E27FC236}">
                <a16:creationId xmlns:a16="http://schemas.microsoft.com/office/drawing/2014/main" id="{66495DEF-C59A-8690-8306-9C578C5F93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97AA1B-E79A-8D56-980E-AC52FFBAAC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C53C1E-B61C-4740-B395-2C6B77CB9C19}" type="slidenum">
              <a:rPr lang="en-US" smtClean="0"/>
              <a:t>‹#›</a:t>
            </a:fld>
            <a:endParaRPr lang="en-US"/>
          </a:p>
        </p:txBody>
      </p:sp>
    </p:spTree>
    <p:extLst>
      <p:ext uri="{BB962C8B-B14F-4D97-AF65-F5344CB8AC3E}">
        <p14:creationId xmlns:p14="http://schemas.microsoft.com/office/powerpoint/2010/main" val="42462679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c8773d8918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g2c8773d8918_4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Welcome to AP Bio with AP Study! For most of you, this will be your first lesson. If you want some more background on chemistry before starting this unit, we have another video to help with that. Today we will be covering topic 1.1, all about water. </a:t>
            </a:r>
            <a:endParaRPr/>
          </a:p>
        </p:txBody>
      </p:sp>
      <p:sp>
        <p:nvSpPr>
          <p:cNvPr id="470" name="Google Shape;470;g2c8773d8918_4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c8773d8918_4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g2c8773d8918_4_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The main objectives of this lesson are the hydrogen bonds which form water molecules, and the reasons why life depends on water. The college board wants you to be able to use your knowledge of water and its properties to describe or model it. </a:t>
            </a:r>
            <a:endParaRPr/>
          </a:p>
        </p:txBody>
      </p:sp>
      <p:sp>
        <p:nvSpPr>
          <p:cNvPr id="498" name="Google Shape;498;g2c8773d8918_4_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binding of signaling molecule changes intracellular domain of receptor protein allowing transduction to start – converts signal to something that can bring about cellular response</a:t>
            </a:r>
          </a:p>
        </p:txBody>
      </p:sp>
    </p:spTree>
    <p:extLst>
      <p:ext uri="{BB962C8B-B14F-4D97-AF65-F5344CB8AC3E}">
        <p14:creationId xmlns:p14="http://schemas.microsoft.com/office/powerpoint/2010/main" val="3645632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 the immune system, helper T cells are trained by contact with antigen-presenting cells (APCs), killer T cells kill infected cells with direct contact</a:t>
            </a:r>
          </a:p>
          <a:p>
            <a:endParaRPr lang="en-US" dirty="0"/>
          </a:p>
        </p:txBody>
      </p:sp>
    </p:spTree>
    <p:extLst>
      <p:ext uri="{BB962C8B-B14F-4D97-AF65-F5344CB8AC3E}">
        <p14:creationId xmlns:p14="http://schemas.microsoft.com/office/powerpoint/2010/main" val="411554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c8773d8918_4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8" name="Google Shape;538;g2c8773d8918_4_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Basic review</a:t>
            </a:r>
            <a:endParaRPr/>
          </a:p>
          <a:p>
            <a:pPr marL="0" lvl="0" indent="0" algn="l" rtl="0">
              <a:spcBef>
                <a:spcPts val="0"/>
              </a:spcBef>
              <a:spcAft>
                <a:spcPts val="0"/>
              </a:spcAft>
              <a:buNone/>
            </a:pPr>
            <a:r>
              <a:rPr lang="en"/>
              <a:t>Next up: Carbon and its effects on life</a:t>
            </a:r>
            <a:endParaRPr/>
          </a:p>
        </p:txBody>
      </p:sp>
      <p:sp>
        <p:nvSpPr>
          <p:cNvPr id="539" name="Google Shape;539;g2c8773d8918_4_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8"/>
        <p:cNvGrpSpPr/>
        <p:nvPr/>
      </p:nvGrpSpPr>
      <p:grpSpPr>
        <a:xfrm>
          <a:off x="0" y="0"/>
          <a:ext cx="0" cy="0"/>
          <a:chOff x="0" y="0"/>
          <a:chExt cx="0" cy="0"/>
        </a:xfrm>
      </p:grpSpPr>
      <p:sp>
        <p:nvSpPr>
          <p:cNvPr id="209" name="Google Shape;209;p26"/>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Kalam"/>
              <a:buNone/>
              <a:defRPr sz="4500" b="1" cap="none">
                <a:latin typeface="Kalam"/>
                <a:ea typeface="Kalam"/>
                <a:cs typeface="Kalam"/>
                <a:sym typeface="Kalam"/>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0" name="Google Shape;210;p26"/>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cap="none"/>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grpSp>
        <p:nvGrpSpPr>
          <p:cNvPr id="211" name="Google Shape;211;p26"/>
          <p:cNvGrpSpPr/>
          <p:nvPr/>
        </p:nvGrpSpPr>
        <p:grpSpPr>
          <a:xfrm>
            <a:off x="8249672" y="4490298"/>
            <a:ext cx="790849" cy="352267"/>
            <a:chOff x="9841624" y="4115729"/>
            <a:chExt cx="602169" cy="268223"/>
          </a:xfrm>
        </p:grpSpPr>
        <p:sp>
          <p:nvSpPr>
            <p:cNvPr id="212" name="Google Shape;212;p26"/>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13" name="Google Shape;213;p26"/>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14" name="Google Shape;214;p26"/>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15" name="Google Shape;215;p26"/>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16" name="Google Shape;216;p26"/>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17" name="Google Shape;217;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8" name="Google Shape;218;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9" name="Google Shape;219;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20" name="Google Shape;220;p26"/>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3" name="Google Shape;223;p2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224" name="Google Shape;224;p27"/>
          <p:cNvGrpSpPr/>
          <p:nvPr/>
        </p:nvGrpSpPr>
        <p:grpSpPr>
          <a:xfrm>
            <a:off x="8249672" y="4490298"/>
            <a:ext cx="790849" cy="352267"/>
            <a:chOff x="9841624" y="4115729"/>
            <a:chExt cx="602169" cy="268223"/>
          </a:xfrm>
        </p:grpSpPr>
        <p:sp>
          <p:nvSpPr>
            <p:cNvPr id="225" name="Google Shape;225;p27"/>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26" name="Google Shape;226;p27"/>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27" name="Google Shape;227;p27"/>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28" name="Google Shape;228;p27"/>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29" name="Google Shape;229;p27"/>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30" name="Google Shape;230;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1" name="Google Shape;231;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2" name="Google Shape;232;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33" name="Google Shape;233;p27"/>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Kalam"/>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6" name="Google Shape;236;p28"/>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grpSp>
        <p:nvGrpSpPr>
          <p:cNvPr id="237" name="Google Shape;237;p28"/>
          <p:cNvGrpSpPr/>
          <p:nvPr/>
        </p:nvGrpSpPr>
        <p:grpSpPr>
          <a:xfrm>
            <a:off x="8249672" y="4490298"/>
            <a:ext cx="790849" cy="352267"/>
            <a:chOff x="9841624" y="4115729"/>
            <a:chExt cx="602169" cy="268223"/>
          </a:xfrm>
        </p:grpSpPr>
        <p:sp>
          <p:nvSpPr>
            <p:cNvPr id="238" name="Google Shape;238;p28"/>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39" name="Google Shape;239;p28"/>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40" name="Google Shape;240;p28"/>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41" name="Google Shape;241;p28"/>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42" name="Google Shape;242;p28"/>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43" name="Google Shape;243;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4" name="Google Shape;244;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5" name="Google Shape;245;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46" name="Google Shape;246;p28"/>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9" name="Google Shape;249;p29"/>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50" name="Google Shape;250;p29"/>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251" name="Google Shape;251;p29"/>
          <p:cNvGrpSpPr/>
          <p:nvPr/>
        </p:nvGrpSpPr>
        <p:grpSpPr>
          <a:xfrm>
            <a:off x="8249672" y="4490298"/>
            <a:ext cx="790849" cy="352267"/>
            <a:chOff x="9841624" y="4115729"/>
            <a:chExt cx="602169" cy="268223"/>
          </a:xfrm>
        </p:grpSpPr>
        <p:sp>
          <p:nvSpPr>
            <p:cNvPr id="252" name="Google Shape;252;p29"/>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53" name="Google Shape;253;p29"/>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54" name="Google Shape;254;p29"/>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55" name="Google Shape;255;p29"/>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56" name="Google Shape;256;p29"/>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57" name="Google Shape;257;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8" name="Google Shape;258;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9" name="Google Shape;259;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60" name="Google Shape;260;p29"/>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1"/>
        <p:cNvGrpSpPr/>
        <p:nvPr/>
      </p:nvGrpSpPr>
      <p:grpSpPr>
        <a:xfrm>
          <a:off x="0" y="0"/>
          <a:ext cx="0" cy="0"/>
          <a:chOff x="0" y="0"/>
          <a:chExt cx="0" cy="0"/>
        </a:xfrm>
      </p:grpSpPr>
      <p:sp>
        <p:nvSpPr>
          <p:cNvPr id="262" name="Google Shape;262;p30"/>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63" name="Google Shape;263;p30"/>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64" name="Google Shape;264;p30"/>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65" name="Google Shape;265;p30"/>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66" name="Google Shape;266;p30"/>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267" name="Google Shape;267;p30"/>
          <p:cNvGrpSpPr/>
          <p:nvPr/>
        </p:nvGrpSpPr>
        <p:grpSpPr>
          <a:xfrm>
            <a:off x="8249672" y="4490298"/>
            <a:ext cx="790849" cy="352267"/>
            <a:chOff x="9841624" y="4115729"/>
            <a:chExt cx="602169" cy="268223"/>
          </a:xfrm>
        </p:grpSpPr>
        <p:sp>
          <p:nvSpPr>
            <p:cNvPr id="268" name="Google Shape;268;p30"/>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69" name="Google Shape;269;p30"/>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70" name="Google Shape;270;p30"/>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71" name="Google Shape;271;p30"/>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72" name="Google Shape;272;p30"/>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73" name="Google Shape;273;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4" name="Google Shape;274;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5" name="Google Shape;275;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76" name="Google Shape;276;p30"/>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7"/>
        <p:cNvGrpSpPr/>
        <p:nvPr/>
      </p:nvGrpSpPr>
      <p:grpSpPr>
        <a:xfrm>
          <a:off x="0" y="0"/>
          <a:ext cx="0" cy="0"/>
          <a:chOff x="0" y="0"/>
          <a:chExt cx="0" cy="0"/>
        </a:xfrm>
      </p:grpSpPr>
      <p:sp>
        <p:nvSpPr>
          <p:cNvPr id="278" name="Google Shape;278;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279" name="Google Shape;279;p31"/>
          <p:cNvGrpSpPr/>
          <p:nvPr/>
        </p:nvGrpSpPr>
        <p:grpSpPr>
          <a:xfrm>
            <a:off x="8249672" y="4490298"/>
            <a:ext cx="790849" cy="352267"/>
            <a:chOff x="9841624" y="4115729"/>
            <a:chExt cx="602169" cy="268223"/>
          </a:xfrm>
        </p:grpSpPr>
        <p:sp>
          <p:nvSpPr>
            <p:cNvPr id="280" name="Google Shape;280;p31"/>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81" name="Google Shape;281;p31"/>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82" name="Google Shape;282;p31"/>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83" name="Google Shape;283;p31"/>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84" name="Google Shape;284;p31"/>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85" name="Google Shape;285;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6" name="Google Shape;286;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7" name="Google Shape;287;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88" name="Google Shape;288;p31"/>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9"/>
        <p:cNvGrpSpPr/>
        <p:nvPr/>
      </p:nvGrpSpPr>
      <p:grpSpPr>
        <a:xfrm>
          <a:off x="0" y="0"/>
          <a:ext cx="0" cy="0"/>
          <a:chOff x="0" y="0"/>
          <a:chExt cx="0" cy="0"/>
        </a:xfrm>
      </p:grpSpPr>
      <p:grpSp>
        <p:nvGrpSpPr>
          <p:cNvPr id="290" name="Google Shape;290;p32"/>
          <p:cNvGrpSpPr/>
          <p:nvPr/>
        </p:nvGrpSpPr>
        <p:grpSpPr>
          <a:xfrm>
            <a:off x="8249672" y="4490298"/>
            <a:ext cx="790849" cy="352267"/>
            <a:chOff x="9841624" y="4115729"/>
            <a:chExt cx="602169" cy="268223"/>
          </a:xfrm>
        </p:grpSpPr>
        <p:sp>
          <p:nvSpPr>
            <p:cNvPr id="291" name="Google Shape;291;p32"/>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92" name="Google Shape;292;p32"/>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93" name="Google Shape;293;p32"/>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94" name="Google Shape;294;p32"/>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95" name="Google Shape;295;p32"/>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96" name="Google Shape;296;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7" name="Google Shape;297;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8" name="Google Shape;298;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99" name="Google Shape;299;p32"/>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0"/>
        <p:cNvGrpSpPr/>
        <p:nvPr/>
      </p:nvGrpSpPr>
      <p:grpSpPr>
        <a:xfrm>
          <a:off x="0" y="0"/>
          <a:ext cx="0" cy="0"/>
          <a:chOff x="0" y="0"/>
          <a:chExt cx="0" cy="0"/>
        </a:xfrm>
      </p:grpSpPr>
      <p:sp>
        <p:nvSpPr>
          <p:cNvPr id="301" name="Google Shape;301;p3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Kalam"/>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2" name="Google Shape;302;p33"/>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303" name="Google Shape;303;p33"/>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grpSp>
        <p:nvGrpSpPr>
          <p:cNvPr id="304" name="Google Shape;304;p33"/>
          <p:cNvGrpSpPr/>
          <p:nvPr/>
        </p:nvGrpSpPr>
        <p:grpSpPr>
          <a:xfrm>
            <a:off x="8249672" y="4490298"/>
            <a:ext cx="790849" cy="352267"/>
            <a:chOff x="9841624" y="4115729"/>
            <a:chExt cx="602169" cy="268223"/>
          </a:xfrm>
        </p:grpSpPr>
        <p:sp>
          <p:nvSpPr>
            <p:cNvPr id="305" name="Google Shape;305;p33"/>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06" name="Google Shape;306;p33"/>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07" name="Google Shape;307;p33"/>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08" name="Google Shape;308;p33"/>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09" name="Google Shape;309;p33"/>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310" name="Google Shape;310;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1" name="Google Shape;311;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2" name="Google Shape;312;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13" name="Google Shape;313;p33"/>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4"/>
        <p:cNvGrpSpPr/>
        <p:nvPr/>
      </p:nvGrpSpPr>
      <p:grpSpPr>
        <a:xfrm>
          <a:off x="0" y="0"/>
          <a:ext cx="0" cy="0"/>
          <a:chOff x="0" y="0"/>
          <a:chExt cx="0" cy="0"/>
        </a:xfrm>
      </p:grpSpPr>
      <p:sp>
        <p:nvSpPr>
          <p:cNvPr id="315" name="Google Shape;315;p3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Kalam"/>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6" name="Google Shape;316;p34"/>
          <p:cNvSpPr>
            <a:spLocks noGrp="1"/>
          </p:cNvSpPr>
          <p:nvPr>
            <p:ph type="pic" idx="2"/>
          </p:nvPr>
        </p:nvSpPr>
        <p:spPr>
          <a:xfrm>
            <a:off x="3887391" y="740569"/>
            <a:ext cx="4629150" cy="3655219"/>
          </a:xfrm>
          <a:prstGeom prst="rect">
            <a:avLst/>
          </a:prstGeom>
          <a:noFill/>
          <a:ln>
            <a:noFill/>
          </a:ln>
        </p:spPr>
      </p:sp>
      <p:sp>
        <p:nvSpPr>
          <p:cNvPr id="317" name="Google Shape;317;p3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grpSp>
        <p:nvGrpSpPr>
          <p:cNvPr id="318" name="Google Shape;318;p34"/>
          <p:cNvGrpSpPr/>
          <p:nvPr/>
        </p:nvGrpSpPr>
        <p:grpSpPr>
          <a:xfrm>
            <a:off x="8249672" y="4490298"/>
            <a:ext cx="790849" cy="352267"/>
            <a:chOff x="9841624" y="4115729"/>
            <a:chExt cx="602169" cy="268223"/>
          </a:xfrm>
        </p:grpSpPr>
        <p:sp>
          <p:nvSpPr>
            <p:cNvPr id="319" name="Google Shape;319;p34"/>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20" name="Google Shape;320;p34"/>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21" name="Google Shape;321;p34"/>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22" name="Google Shape;322;p34"/>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23" name="Google Shape;323;p34"/>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324" name="Google Shape;324;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5" name="Google Shape;325;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6" name="Google Shape;326;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27" name="Google Shape;327;p34"/>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8"/>
        <p:cNvGrpSpPr/>
        <p:nvPr/>
      </p:nvGrpSpPr>
      <p:grpSpPr>
        <a:xfrm>
          <a:off x="0" y="0"/>
          <a:ext cx="0" cy="0"/>
          <a:chOff x="0" y="0"/>
          <a:chExt cx="0" cy="0"/>
        </a:xfrm>
      </p:grpSpPr>
      <p:sp>
        <p:nvSpPr>
          <p:cNvPr id="329" name="Google Shape;329;p3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0" name="Google Shape;330;p35"/>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331" name="Google Shape;331;p35"/>
          <p:cNvGrpSpPr/>
          <p:nvPr/>
        </p:nvGrpSpPr>
        <p:grpSpPr>
          <a:xfrm>
            <a:off x="8249672" y="4490298"/>
            <a:ext cx="790849" cy="352267"/>
            <a:chOff x="9841624" y="4115729"/>
            <a:chExt cx="602169" cy="268223"/>
          </a:xfrm>
        </p:grpSpPr>
        <p:sp>
          <p:nvSpPr>
            <p:cNvPr id="332" name="Google Shape;332;p35"/>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33" name="Google Shape;333;p35"/>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34" name="Google Shape;334;p35"/>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35" name="Google Shape;335;p35"/>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36" name="Google Shape;336;p35"/>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337" name="Google Shape;337;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8" name="Google Shape;338;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9" name="Google Shape;339;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40" name="Google Shape;340;p35"/>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3" name="Google Shape;343;p36"/>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344" name="Google Shape;344;p36"/>
          <p:cNvGrpSpPr/>
          <p:nvPr/>
        </p:nvGrpSpPr>
        <p:grpSpPr>
          <a:xfrm>
            <a:off x="8249672" y="4490298"/>
            <a:ext cx="790849" cy="352267"/>
            <a:chOff x="9841624" y="4115729"/>
            <a:chExt cx="602169" cy="268223"/>
          </a:xfrm>
        </p:grpSpPr>
        <p:sp>
          <p:nvSpPr>
            <p:cNvPr id="345" name="Google Shape;345;p36"/>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46" name="Google Shape;346;p36"/>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47" name="Google Shape;347;p36"/>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48" name="Google Shape;348;p36"/>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49" name="Google Shape;349;p36"/>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350" name="Google Shape;350;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1" name="Google Shape;351;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2" name="Google Shape;352;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53" name="Google Shape;353;p36"/>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Kalam"/>
              <a:buNone/>
              <a:defRPr sz="3300" b="1" i="0" u="none" strike="noStrike" cap="none">
                <a:solidFill>
                  <a:schemeClr val="dk1"/>
                </a:solidFill>
                <a:latin typeface="Kalam"/>
                <a:ea typeface="Kalam"/>
                <a:cs typeface="Kalam"/>
                <a:sym typeface="Kalam"/>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04" name="Google Shape;204;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a:ea typeface="Cambria"/>
                <a:cs typeface="Cambria"/>
                <a:sym typeface="Cambria"/>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mbria"/>
                <a:ea typeface="Cambria"/>
                <a:cs typeface="Cambria"/>
                <a:sym typeface="Cambria"/>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9pPr>
          </a:lstStyle>
          <a:p>
            <a:endParaRPr/>
          </a:p>
        </p:txBody>
      </p:sp>
      <p:sp>
        <p:nvSpPr>
          <p:cNvPr id="205" name="Google Shape;205;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1" i="0" u="none" strike="noStrike" cap="none">
                <a:solidFill>
                  <a:srgbClr val="888888"/>
                </a:solidFill>
                <a:latin typeface="Cambria"/>
                <a:ea typeface="Cambria"/>
                <a:cs typeface="Cambria"/>
                <a:sym typeface="Cambria"/>
              </a:defRPr>
            </a:lvl1pPr>
            <a:lvl2pPr marR="0" lvl="1"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9pPr>
          </a:lstStyle>
          <a:p>
            <a:endParaRPr/>
          </a:p>
        </p:txBody>
      </p:sp>
      <p:sp>
        <p:nvSpPr>
          <p:cNvPr id="206" name="Google Shape;206;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1" i="0" u="none" strike="noStrike" cap="none">
                <a:solidFill>
                  <a:srgbClr val="888888"/>
                </a:solidFill>
                <a:latin typeface="Cambria"/>
                <a:ea typeface="Cambria"/>
                <a:cs typeface="Cambria"/>
                <a:sym typeface="Cambria"/>
              </a:defRPr>
            </a:lvl1pPr>
            <a:lvl2pPr marR="0" lvl="1"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9pPr>
          </a:lstStyle>
          <a:p>
            <a:endParaRPr/>
          </a:p>
        </p:txBody>
      </p:sp>
      <p:sp>
        <p:nvSpPr>
          <p:cNvPr id="207" name="Google Shape;207;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rgbClr val="888888"/>
                </a:solidFill>
                <a:latin typeface="Cambria"/>
                <a:ea typeface="Cambria"/>
                <a:cs typeface="Cambria"/>
                <a:sym typeface="Cambria"/>
              </a:defRPr>
            </a:lvl1pPr>
            <a:lvl2pPr marL="0" marR="0" lvl="1" indent="0" algn="r" rtl="0">
              <a:spcBef>
                <a:spcPts val="0"/>
              </a:spcBef>
              <a:buNone/>
              <a:defRPr sz="900" b="1" i="0" u="none" strike="noStrike" cap="none">
                <a:solidFill>
                  <a:srgbClr val="888888"/>
                </a:solidFill>
                <a:latin typeface="Cambria"/>
                <a:ea typeface="Cambria"/>
                <a:cs typeface="Cambria"/>
                <a:sym typeface="Cambria"/>
              </a:defRPr>
            </a:lvl2pPr>
            <a:lvl3pPr marL="0" marR="0" lvl="2" indent="0" algn="r" rtl="0">
              <a:spcBef>
                <a:spcPts val="0"/>
              </a:spcBef>
              <a:buNone/>
              <a:defRPr sz="900" b="1" i="0" u="none" strike="noStrike" cap="none">
                <a:solidFill>
                  <a:srgbClr val="888888"/>
                </a:solidFill>
                <a:latin typeface="Cambria"/>
                <a:ea typeface="Cambria"/>
                <a:cs typeface="Cambria"/>
                <a:sym typeface="Cambria"/>
              </a:defRPr>
            </a:lvl3pPr>
            <a:lvl4pPr marL="0" marR="0" lvl="3" indent="0" algn="r" rtl="0">
              <a:spcBef>
                <a:spcPts val="0"/>
              </a:spcBef>
              <a:buNone/>
              <a:defRPr sz="900" b="1" i="0" u="none" strike="noStrike" cap="none">
                <a:solidFill>
                  <a:srgbClr val="888888"/>
                </a:solidFill>
                <a:latin typeface="Cambria"/>
                <a:ea typeface="Cambria"/>
                <a:cs typeface="Cambria"/>
                <a:sym typeface="Cambria"/>
              </a:defRPr>
            </a:lvl4pPr>
            <a:lvl5pPr marL="0" marR="0" lvl="4" indent="0" algn="r" rtl="0">
              <a:spcBef>
                <a:spcPts val="0"/>
              </a:spcBef>
              <a:buNone/>
              <a:defRPr sz="900" b="1" i="0" u="none" strike="noStrike" cap="none">
                <a:solidFill>
                  <a:srgbClr val="888888"/>
                </a:solidFill>
                <a:latin typeface="Cambria"/>
                <a:ea typeface="Cambria"/>
                <a:cs typeface="Cambria"/>
                <a:sym typeface="Cambria"/>
              </a:defRPr>
            </a:lvl5pPr>
            <a:lvl6pPr marL="0" marR="0" lvl="5" indent="0" algn="r" rtl="0">
              <a:spcBef>
                <a:spcPts val="0"/>
              </a:spcBef>
              <a:buNone/>
              <a:defRPr sz="900" b="1" i="0" u="none" strike="noStrike" cap="none">
                <a:solidFill>
                  <a:srgbClr val="888888"/>
                </a:solidFill>
                <a:latin typeface="Cambria"/>
                <a:ea typeface="Cambria"/>
                <a:cs typeface="Cambria"/>
                <a:sym typeface="Cambria"/>
              </a:defRPr>
            </a:lvl6pPr>
            <a:lvl7pPr marL="0" marR="0" lvl="6" indent="0" algn="r" rtl="0">
              <a:spcBef>
                <a:spcPts val="0"/>
              </a:spcBef>
              <a:buNone/>
              <a:defRPr sz="900" b="1" i="0" u="none" strike="noStrike" cap="none">
                <a:solidFill>
                  <a:srgbClr val="888888"/>
                </a:solidFill>
                <a:latin typeface="Cambria"/>
                <a:ea typeface="Cambria"/>
                <a:cs typeface="Cambria"/>
                <a:sym typeface="Cambria"/>
              </a:defRPr>
            </a:lvl7pPr>
            <a:lvl8pPr marL="0" marR="0" lvl="7" indent="0" algn="r" rtl="0">
              <a:spcBef>
                <a:spcPts val="0"/>
              </a:spcBef>
              <a:buNone/>
              <a:defRPr sz="900" b="1" i="0" u="none" strike="noStrike" cap="none">
                <a:solidFill>
                  <a:srgbClr val="888888"/>
                </a:solidFill>
                <a:latin typeface="Cambria"/>
                <a:ea typeface="Cambria"/>
                <a:cs typeface="Cambria"/>
                <a:sym typeface="Cambria"/>
              </a:defRPr>
            </a:lvl8pPr>
            <a:lvl9pPr marL="0" marR="0" lvl="8" indent="0" algn="r" rtl="0">
              <a:spcBef>
                <a:spcPts val="0"/>
              </a:spcBef>
              <a:buNone/>
              <a:defRPr sz="900" b="1"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1"/>
        <p:cNvGrpSpPr/>
        <p:nvPr/>
      </p:nvGrpSpPr>
      <p:grpSpPr>
        <a:xfrm>
          <a:off x="0" y="0"/>
          <a:ext cx="0" cy="0"/>
          <a:chOff x="0" y="0"/>
          <a:chExt cx="0" cy="0"/>
        </a:xfrm>
      </p:grpSpPr>
      <p:sp>
        <p:nvSpPr>
          <p:cNvPr id="472" name="Google Shape;472;p4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73" name="Google Shape;473;p48"/>
          <p:cNvSpPr/>
          <p:nvPr/>
        </p:nvSpPr>
        <p:spPr>
          <a:xfrm>
            <a:off x="1242468" y="676327"/>
            <a:ext cx="3727692" cy="2891548"/>
          </a:xfrm>
          <a:prstGeom prst="rect">
            <a:avLst/>
          </a:prstGeom>
          <a:solidFill>
            <a:srgbClr val="FFFFFF"/>
          </a:solid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74" name="Google Shape;474;p48"/>
          <p:cNvSpPr/>
          <p:nvPr/>
        </p:nvSpPr>
        <p:spPr>
          <a:xfrm>
            <a:off x="1242468" y="676327"/>
            <a:ext cx="3727692" cy="2891548"/>
          </a:xfrm>
          <a:prstGeom prst="rect">
            <a:avLst/>
          </a:prstGeom>
          <a:solidFill>
            <a:schemeClr val="accent3">
              <a:alpha val="20000"/>
            </a:schemeClr>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75" name="Google Shape;475;p48"/>
          <p:cNvSpPr/>
          <p:nvPr/>
        </p:nvSpPr>
        <p:spPr>
          <a:xfrm>
            <a:off x="0" y="0"/>
            <a:ext cx="2903617" cy="3072245"/>
          </a:xfrm>
          <a:custGeom>
            <a:avLst/>
            <a:gdLst/>
            <a:ahLst/>
            <a:cxnLst/>
            <a:rect l="l" t="t" r="r" b="b"/>
            <a:pathLst>
              <a:path w="3871489" h="4096327" extrusionOk="0">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accent1"/>
              </a:solidFill>
              <a:latin typeface="Cambria"/>
              <a:ea typeface="Cambria"/>
              <a:cs typeface="Cambria"/>
              <a:sym typeface="Cambria"/>
            </a:endParaRPr>
          </a:p>
        </p:txBody>
      </p:sp>
      <p:sp>
        <p:nvSpPr>
          <p:cNvPr id="476" name="Google Shape;476;p48"/>
          <p:cNvSpPr/>
          <p:nvPr/>
        </p:nvSpPr>
        <p:spPr>
          <a:xfrm>
            <a:off x="0" y="0"/>
            <a:ext cx="2903617" cy="3072245"/>
          </a:xfrm>
          <a:custGeom>
            <a:avLst/>
            <a:gdLst/>
            <a:ahLst/>
            <a:cxnLst/>
            <a:rect l="l" t="t" r="r" b="b"/>
            <a:pathLst>
              <a:path w="3871489" h="4096327" extrusionOk="0">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accent1"/>
              </a:solidFill>
              <a:latin typeface="Cambria"/>
              <a:ea typeface="Cambria"/>
              <a:cs typeface="Cambria"/>
              <a:sym typeface="Cambria"/>
            </a:endParaRPr>
          </a:p>
        </p:txBody>
      </p:sp>
      <p:sp>
        <p:nvSpPr>
          <p:cNvPr id="477" name="Google Shape;477;p48"/>
          <p:cNvSpPr/>
          <p:nvPr/>
        </p:nvSpPr>
        <p:spPr>
          <a:xfrm>
            <a:off x="0" y="1047674"/>
            <a:ext cx="1396390" cy="208334"/>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78" name="Google Shape;478;p48"/>
          <p:cNvSpPr/>
          <p:nvPr/>
        </p:nvSpPr>
        <p:spPr>
          <a:xfrm>
            <a:off x="0" y="1377475"/>
            <a:ext cx="1396390" cy="208334"/>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79" name="Google Shape;479;p48"/>
          <p:cNvSpPr/>
          <p:nvPr/>
        </p:nvSpPr>
        <p:spPr>
          <a:xfrm>
            <a:off x="1161922" y="599240"/>
            <a:ext cx="3727692" cy="2891548"/>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80" name="Google Shape;480;p48"/>
          <p:cNvSpPr txBox="1">
            <a:spLocks noGrp="1"/>
          </p:cNvSpPr>
          <p:nvPr>
            <p:ph type="ctrTitle"/>
          </p:nvPr>
        </p:nvSpPr>
        <p:spPr>
          <a:xfrm>
            <a:off x="1533726" y="736515"/>
            <a:ext cx="3081420" cy="123083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CC4125"/>
              </a:buClr>
              <a:buSzPts val="5400"/>
              <a:buFont typeface="Fredericka the Great"/>
              <a:buNone/>
            </a:pPr>
            <a:r>
              <a:rPr lang="en" sz="5400" dirty="0">
                <a:solidFill>
                  <a:srgbClr val="CC4125"/>
                </a:solidFill>
                <a:latin typeface="Fredericka the Great"/>
                <a:ea typeface="Fredericka the Great"/>
                <a:cs typeface="Fredericka the Great"/>
                <a:sym typeface="Fredericka the Great"/>
              </a:rPr>
              <a:t>AP BIO</a:t>
            </a:r>
            <a:endParaRPr sz="1100" dirty="0"/>
          </a:p>
        </p:txBody>
      </p:sp>
      <p:sp>
        <p:nvSpPr>
          <p:cNvPr id="481" name="Google Shape;481;p48"/>
          <p:cNvSpPr txBox="1">
            <a:spLocks noGrp="1"/>
          </p:cNvSpPr>
          <p:nvPr>
            <p:ph type="subTitle" idx="1"/>
          </p:nvPr>
        </p:nvSpPr>
        <p:spPr>
          <a:xfrm>
            <a:off x="1368164" y="2027533"/>
            <a:ext cx="3412544" cy="123083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rgbClr val="134F5C"/>
              </a:buClr>
              <a:buSzPts val="3900"/>
              <a:buNone/>
            </a:pPr>
            <a:r>
              <a:rPr lang="en" sz="3900" b="1" dirty="0">
                <a:solidFill>
                  <a:srgbClr val="134F5C"/>
                </a:solidFill>
                <a:latin typeface="Kalam"/>
                <a:ea typeface="Kalam"/>
                <a:cs typeface="Kalam"/>
                <a:sym typeface="Kalam"/>
              </a:rPr>
              <a:t>TOPIC 4.1:</a:t>
            </a:r>
          </a:p>
          <a:p>
            <a:pPr marL="0" lvl="0" indent="0" algn="ctr" rtl="0">
              <a:lnSpc>
                <a:spcPct val="90000"/>
              </a:lnSpc>
              <a:spcBef>
                <a:spcPts val="0"/>
              </a:spcBef>
              <a:spcAft>
                <a:spcPts val="0"/>
              </a:spcAft>
              <a:buClr>
                <a:srgbClr val="134F5C"/>
              </a:buClr>
              <a:buSzPts val="3900"/>
              <a:buNone/>
            </a:pPr>
            <a:r>
              <a:rPr lang="en" sz="2600" b="1" dirty="0">
                <a:solidFill>
                  <a:srgbClr val="134F5C"/>
                </a:solidFill>
                <a:latin typeface="Kalam"/>
                <a:cs typeface="Kalam"/>
                <a:sym typeface="Kalam"/>
              </a:rPr>
              <a:t>Cell Communication</a:t>
            </a:r>
            <a:endParaRPr sz="2600" dirty="0"/>
          </a:p>
        </p:txBody>
      </p:sp>
      <p:sp>
        <p:nvSpPr>
          <p:cNvPr id="482" name="Google Shape;482;p48"/>
          <p:cNvSpPr/>
          <p:nvPr/>
        </p:nvSpPr>
        <p:spPr>
          <a:xfrm>
            <a:off x="1024586" y="2590321"/>
            <a:ext cx="239956" cy="239956"/>
          </a:xfrm>
          <a:prstGeom prst="ellipse">
            <a:avLst/>
          </a:prstGeom>
          <a:solidFill>
            <a:srgbClr val="FFFFFF"/>
          </a:solid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83" name="Google Shape;483;p48"/>
          <p:cNvSpPr/>
          <p:nvPr/>
        </p:nvSpPr>
        <p:spPr>
          <a:xfrm>
            <a:off x="1024586" y="2590321"/>
            <a:ext cx="239956" cy="239956"/>
          </a:xfrm>
          <a:prstGeom prst="ellipse">
            <a:avLst/>
          </a:prstGeom>
          <a:solidFill>
            <a:schemeClr val="accent3">
              <a:alpha val="20000"/>
            </a:schemeClr>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pic>
        <p:nvPicPr>
          <p:cNvPr id="484" name="Google Shape;484;p48" descr="Green patterned leaves"/>
          <p:cNvPicPr preferRelativeResize="0"/>
          <p:nvPr/>
        </p:nvPicPr>
        <p:blipFill rotWithShape="1">
          <a:blip r:embed="rId3">
            <a:alphaModFix/>
          </a:blip>
          <a:srcRect t="18158" r="1" b="15675"/>
          <a:stretch/>
        </p:blipFill>
        <p:spPr>
          <a:xfrm>
            <a:off x="5206852" y="1347422"/>
            <a:ext cx="3707557" cy="1627603"/>
          </a:xfrm>
          <a:prstGeom prst="rect">
            <a:avLst/>
          </a:prstGeom>
          <a:noFill/>
          <a:ln>
            <a:noFill/>
          </a:ln>
        </p:spPr>
      </p:pic>
      <p:sp>
        <p:nvSpPr>
          <p:cNvPr id="485" name="Google Shape;485;p48"/>
          <p:cNvSpPr/>
          <p:nvPr/>
        </p:nvSpPr>
        <p:spPr>
          <a:xfrm>
            <a:off x="6051536" y="736515"/>
            <a:ext cx="466854" cy="466854"/>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86" name="Google Shape;486;p48"/>
          <p:cNvSpPr/>
          <p:nvPr/>
        </p:nvSpPr>
        <p:spPr>
          <a:xfrm>
            <a:off x="6051536" y="736515"/>
            <a:ext cx="466854" cy="466854"/>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87" name="Google Shape;487;p48"/>
          <p:cNvSpPr/>
          <p:nvPr/>
        </p:nvSpPr>
        <p:spPr>
          <a:xfrm>
            <a:off x="7487264" y="3553943"/>
            <a:ext cx="1656736" cy="1589557"/>
          </a:xfrm>
          <a:custGeom>
            <a:avLst/>
            <a:gdLst/>
            <a:ahLst/>
            <a:cxnLst/>
            <a:rect l="l" t="t" r="r" b="b"/>
            <a:pathLst>
              <a:path w="3432581" h="3293393" extrusionOk="0">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88" name="Google Shape;488;p48"/>
          <p:cNvSpPr/>
          <p:nvPr/>
        </p:nvSpPr>
        <p:spPr>
          <a:xfrm>
            <a:off x="7487264" y="3553943"/>
            <a:ext cx="1656736" cy="1589557"/>
          </a:xfrm>
          <a:custGeom>
            <a:avLst/>
            <a:gdLst/>
            <a:ahLst/>
            <a:cxnLst/>
            <a:rect l="l" t="t" r="r" b="b"/>
            <a:pathLst>
              <a:path w="3432581" h="3293393" extrusionOk="0">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grpSp>
        <p:nvGrpSpPr>
          <p:cNvPr id="489" name="Google Shape;489;p48"/>
          <p:cNvGrpSpPr/>
          <p:nvPr/>
        </p:nvGrpSpPr>
        <p:grpSpPr>
          <a:xfrm>
            <a:off x="7757615" y="4246828"/>
            <a:ext cx="790849" cy="352267"/>
            <a:chOff x="9841624" y="4115729"/>
            <a:chExt cx="602169" cy="268223"/>
          </a:xfrm>
        </p:grpSpPr>
        <p:sp>
          <p:nvSpPr>
            <p:cNvPr id="490" name="Google Shape;490;p48"/>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91" name="Google Shape;491;p48"/>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92" name="Google Shape;492;p48"/>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93" name="Google Shape;493;p48"/>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94" name="Google Shape;494;p48"/>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pic>
        <p:nvPicPr>
          <p:cNvPr id="2" name="Picture 1" descr="A black background with blue and red letters&#10;&#10;AI-generated content may be incorrect.">
            <a:extLst>
              <a:ext uri="{FF2B5EF4-FFF2-40B4-BE49-F238E27FC236}">
                <a16:creationId xmlns:a16="http://schemas.microsoft.com/office/drawing/2014/main" id="{BAE4C1B0-E326-2EBF-B41C-A1780590CE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7439" y="3029344"/>
            <a:ext cx="3446381" cy="11564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7836"/>
    </mc:Choice>
    <mc:Fallback xmlns="">
      <p:transition spd="slow" advTm="78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481">
                                            <p:txEl>
                                              <p:pRg st="0" end="0"/>
                                            </p:txEl>
                                          </p:spTgt>
                                        </p:tgtEl>
                                        <p:attrNameLst>
                                          <p:attrName>style.visibility</p:attrName>
                                        </p:attrNameLst>
                                      </p:cBhvr>
                                      <p:to>
                                        <p:strVal val="visible"/>
                                      </p:to>
                                    </p:set>
                                    <p:animEffect transition="in" filter="fade">
                                      <p:cBhvr>
                                        <p:cTn id="7" dur="700"/>
                                        <p:tgtEl>
                                          <p:spTgt spid="481">
                                            <p:txEl>
                                              <p:pRg st="0" end="0"/>
                                            </p:txEl>
                                          </p:spTgt>
                                        </p:tgtEl>
                                      </p:cBhvr>
                                    </p:animEffect>
                                  </p:childTnLst>
                                </p:cTn>
                              </p:par>
                              <p:par>
                                <p:cTn id="8" presetID="10" presetClass="entr" presetSubtype="0" fill="hold" nodeType="withEffect">
                                  <p:stCondLst>
                                    <p:cond delay="1500"/>
                                  </p:stCondLst>
                                  <p:childTnLst>
                                    <p:set>
                                      <p:cBhvr>
                                        <p:cTn id="9" dur="1" fill="hold">
                                          <p:stCondLst>
                                            <p:cond delay="0"/>
                                          </p:stCondLst>
                                        </p:cTn>
                                        <p:tgtEl>
                                          <p:spTgt spid="481">
                                            <p:txEl>
                                              <p:pRg st="1" end="1"/>
                                            </p:txEl>
                                          </p:spTgt>
                                        </p:tgtEl>
                                        <p:attrNameLst>
                                          <p:attrName>style.visibility</p:attrName>
                                        </p:attrNameLst>
                                      </p:cBhvr>
                                      <p:to>
                                        <p:strVal val="visible"/>
                                      </p:to>
                                    </p:set>
                                    <p:animEffect transition="in" filter="fade">
                                      <p:cBhvr>
                                        <p:cTn id="10" dur="700"/>
                                        <p:tgtEl>
                                          <p:spTgt spid="481">
                                            <p:txEl>
                                              <p:pRg st="1" end="1"/>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480"/>
                                        </p:tgtEl>
                                        <p:attrNameLst>
                                          <p:attrName>style.visibility</p:attrName>
                                        </p:attrNameLst>
                                      </p:cBhvr>
                                      <p:to>
                                        <p:strVal val="visible"/>
                                      </p:to>
                                    </p:set>
                                    <p:animEffect transition="in" filter="fade">
                                      <p:cBhvr>
                                        <p:cTn id="13" dur="7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Kalam"/>
              <a:buNone/>
            </a:pPr>
            <a:r>
              <a:rPr lang="en" b="1" dirty="0">
                <a:latin typeface="Kalam"/>
                <a:ea typeface="Kalam"/>
                <a:cs typeface="Kalam"/>
                <a:sym typeface="Kalam"/>
              </a:rPr>
              <a:t>Objectives</a:t>
            </a:r>
            <a:endParaRPr dirty="0"/>
          </a:p>
        </p:txBody>
      </p:sp>
      <p:sp>
        <p:nvSpPr>
          <p:cNvPr id="501" name="Google Shape;501;p49"/>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0"/>
              </a:spcAft>
              <a:buClr>
                <a:schemeClr val="dk1"/>
              </a:buClr>
              <a:buSzPts val="2100"/>
              <a:buNone/>
            </a:pPr>
            <a:endParaRPr sz="1100" dirty="0"/>
          </a:p>
        </p:txBody>
      </p:sp>
      <p:pic>
        <p:nvPicPr>
          <p:cNvPr id="7" name="Picture 6">
            <a:extLst>
              <a:ext uri="{FF2B5EF4-FFF2-40B4-BE49-F238E27FC236}">
                <a16:creationId xmlns:a16="http://schemas.microsoft.com/office/drawing/2014/main" id="{9C77B03D-7609-8E56-5609-61AF9DEFD99C}"/>
              </a:ext>
            </a:extLst>
          </p:cNvPr>
          <p:cNvPicPr>
            <a:picLocks noChangeAspect="1"/>
          </p:cNvPicPr>
          <p:nvPr/>
        </p:nvPicPr>
        <p:blipFill>
          <a:blip r:embed="rId3"/>
          <a:stretch>
            <a:fillRect/>
          </a:stretch>
        </p:blipFill>
        <p:spPr>
          <a:xfrm>
            <a:off x="704850" y="1717364"/>
            <a:ext cx="1990725" cy="1257300"/>
          </a:xfrm>
          <a:prstGeom prst="rect">
            <a:avLst/>
          </a:prstGeom>
        </p:spPr>
      </p:pic>
      <p:pic>
        <p:nvPicPr>
          <p:cNvPr id="3" name="Picture 2">
            <a:extLst>
              <a:ext uri="{FF2B5EF4-FFF2-40B4-BE49-F238E27FC236}">
                <a16:creationId xmlns:a16="http://schemas.microsoft.com/office/drawing/2014/main" id="{5C0C2FBD-FB04-A8EB-C021-653E5DA81FF2}"/>
              </a:ext>
            </a:extLst>
          </p:cNvPr>
          <p:cNvPicPr>
            <a:picLocks noChangeAspect="1"/>
          </p:cNvPicPr>
          <p:nvPr/>
        </p:nvPicPr>
        <p:blipFill>
          <a:blip r:embed="rId4"/>
          <a:stretch>
            <a:fillRect/>
          </a:stretch>
        </p:blipFill>
        <p:spPr>
          <a:xfrm>
            <a:off x="2860942" y="914399"/>
            <a:ext cx="5094710" cy="35401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624"/>
    </mc:Choice>
    <mc:Fallback xmlns="">
      <p:transition spd="slow" advTm="1662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42F8-8ED2-2DF8-3E07-CA46BA8CAA9A}"/>
              </a:ext>
            </a:extLst>
          </p:cNvPr>
          <p:cNvSpPr>
            <a:spLocks noGrp="1"/>
          </p:cNvSpPr>
          <p:nvPr>
            <p:ph type="title"/>
          </p:nvPr>
        </p:nvSpPr>
        <p:spPr/>
        <p:txBody>
          <a:bodyPr/>
          <a:lstStyle/>
          <a:p>
            <a:r>
              <a:rPr lang="en-US" dirty="0"/>
              <a:t>Cellular Communication</a:t>
            </a:r>
          </a:p>
        </p:txBody>
      </p:sp>
      <p:sp>
        <p:nvSpPr>
          <p:cNvPr id="3" name="Text Placeholder 2">
            <a:extLst>
              <a:ext uri="{FF2B5EF4-FFF2-40B4-BE49-F238E27FC236}">
                <a16:creationId xmlns:a16="http://schemas.microsoft.com/office/drawing/2014/main" id="{3DDDE71C-5AFA-8548-2E3A-97189F0C39D3}"/>
              </a:ext>
            </a:extLst>
          </p:cNvPr>
          <p:cNvSpPr>
            <a:spLocks noGrp="1"/>
          </p:cNvSpPr>
          <p:nvPr>
            <p:ph type="body" idx="1"/>
          </p:nvPr>
        </p:nvSpPr>
        <p:spPr/>
        <p:txBody>
          <a:bodyPr/>
          <a:lstStyle/>
          <a:p>
            <a:r>
              <a:rPr lang="en-US" b="1" dirty="0">
                <a:solidFill>
                  <a:schemeClr val="accent2">
                    <a:lumMod val="50000"/>
                  </a:schemeClr>
                </a:solidFill>
              </a:rPr>
              <a:t>Signal Transduction Pathway </a:t>
            </a:r>
            <a:r>
              <a:rPr lang="en-US" dirty="0">
                <a:solidFill>
                  <a:schemeClr val="tx1"/>
                </a:solidFill>
              </a:rPr>
              <a:t>– reception, transduction, response</a:t>
            </a:r>
          </a:p>
        </p:txBody>
      </p:sp>
      <p:sp>
        <p:nvSpPr>
          <p:cNvPr id="4" name="Text Placeholder 2">
            <a:extLst>
              <a:ext uri="{FF2B5EF4-FFF2-40B4-BE49-F238E27FC236}">
                <a16:creationId xmlns:a16="http://schemas.microsoft.com/office/drawing/2014/main" id="{A39E4454-A947-1AE7-E6CF-DB5A3946C3FE}"/>
              </a:ext>
            </a:extLst>
          </p:cNvPr>
          <p:cNvSpPr txBox="1">
            <a:spLocks/>
          </p:cNvSpPr>
          <p:nvPr/>
        </p:nvSpPr>
        <p:spPr>
          <a:xfrm>
            <a:off x="628650" y="2058648"/>
            <a:ext cx="3943350" cy="3263504"/>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mbria"/>
                <a:ea typeface="Cambria"/>
                <a:cs typeface="Cambria"/>
                <a:sym typeface="Cambria"/>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mbria"/>
                <a:ea typeface="Cambria"/>
                <a:cs typeface="Cambria"/>
                <a:sym typeface="Cambria"/>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mbria"/>
                <a:ea typeface="Cambria"/>
                <a:cs typeface="Cambria"/>
                <a:sym typeface="Cambria"/>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9pPr>
          </a:lstStyle>
          <a:p>
            <a:r>
              <a:rPr lang="en-US" dirty="0">
                <a:solidFill>
                  <a:schemeClr val="tx1"/>
                </a:solidFill>
              </a:rPr>
              <a:t>Cells have </a:t>
            </a:r>
            <a:r>
              <a:rPr lang="en-US" b="1" dirty="0">
                <a:solidFill>
                  <a:schemeClr val="accent2">
                    <a:lumMod val="50000"/>
                  </a:schemeClr>
                </a:solidFill>
              </a:rPr>
              <a:t>receptor</a:t>
            </a:r>
            <a:r>
              <a:rPr lang="en-US" dirty="0">
                <a:solidFill>
                  <a:schemeClr val="tx1"/>
                </a:solidFill>
              </a:rPr>
              <a:t> proteins which fit a specific type of signaling molecule (</a:t>
            </a:r>
            <a:r>
              <a:rPr lang="en-US" b="1" dirty="0">
                <a:solidFill>
                  <a:schemeClr val="accent2">
                    <a:lumMod val="50000"/>
                  </a:schemeClr>
                </a:solidFill>
              </a:rPr>
              <a:t>ligand</a:t>
            </a:r>
            <a:r>
              <a:rPr lang="en-US" dirty="0">
                <a:solidFill>
                  <a:schemeClr val="tx1"/>
                </a:solidFill>
              </a:rPr>
              <a:t>)</a:t>
            </a:r>
          </a:p>
          <a:p>
            <a:pPr lvl="1"/>
            <a:r>
              <a:rPr lang="en-US" dirty="0">
                <a:solidFill>
                  <a:schemeClr val="tx1"/>
                </a:solidFill>
              </a:rPr>
              <a:t>When the ligand enters the receptor, reactions begin to transfer the signal to the nucleus (</a:t>
            </a:r>
            <a:r>
              <a:rPr lang="en-US" b="1" dirty="0">
                <a:solidFill>
                  <a:schemeClr val="accent2">
                    <a:lumMod val="50000"/>
                  </a:schemeClr>
                </a:solidFill>
              </a:rPr>
              <a:t>transduction</a:t>
            </a:r>
            <a:r>
              <a:rPr lang="en-US" dirty="0">
                <a:solidFill>
                  <a:schemeClr val="tx1"/>
                </a:solidFill>
              </a:rPr>
              <a:t>)</a:t>
            </a:r>
          </a:p>
          <a:p>
            <a:pPr lvl="1"/>
            <a:r>
              <a:rPr lang="en-US" dirty="0">
                <a:solidFill>
                  <a:schemeClr val="tx1"/>
                </a:solidFill>
              </a:rPr>
              <a:t>The nucleus then initiates a </a:t>
            </a:r>
            <a:r>
              <a:rPr lang="en-US" b="1" dirty="0">
                <a:solidFill>
                  <a:schemeClr val="accent2">
                    <a:lumMod val="50000"/>
                  </a:schemeClr>
                </a:solidFill>
              </a:rPr>
              <a:t>response</a:t>
            </a:r>
          </a:p>
        </p:txBody>
      </p:sp>
      <p:pic>
        <p:nvPicPr>
          <p:cNvPr id="5" name="Picture 2" descr="Three Stages of Cell Signaling | WINNACUNNET BIOLOGY">
            <a:extLst>
              <a:ext uri="{FF2B5EF4-FFF2-40B4-BE49-F238E27FC236}">
                <a16:creationId xmlns:a16="http://schemas.microsoft.com/office/drawing/2014/main" id="{23766236-49AB-EEEA-A04C-60495C346E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44" t="27654" r="3863" b="15485"/>
          <a:stretch/>
        </p:blipFill>
        <p:spPr bwMode="auto">
          <a:xfrm>
            <a:off x="4455886" y="2207774"/>
            <a:ext cx="4688114" cy="215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905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2938-835D-9FD0-B6F6-05179403C63E}"/>
              </a:ext>
            </a:extLst>
          </p:cNvPr>
          <p:cNvSpPr>
            <a:spLocks noGrp="1"/>
          </p:cNvSpPr>
          <p:nvPr>
            <p:ph type="title"/>
          </p:nvPr>
        </p:nvSpPr>
        <p:spPr/>
        <p:txBody>
          <a:bodyPr/>
          <a:lstStyle/>
          <a:p>
            <a:r>
              <a:rPr lang="en-US" dirty="0"/>
              <a:t>Autocrine and </a:t>
            </a:r>
            <a:r>
              <a:rPr lang="en-US" dirty="0" err="1"/>
              <a:t>Juxtacrine</a:t>
            </a:r>
            <a:r>
              <a:rPr lang="en-US" dirty="0"/>
              <a:t> Signaling</a:t>
            </a:r>
          </a:p>
        </p:txBody>
      </p:sp>
      <p:sp>
        <p:nvSpPr>
          <p:cNvPr id="3" name="Text Placeholder 2">
            <a:extLst>
              <a:ext uri="{FF2B5EF4-FFF2-40B4-BE49-F238E27FC236}">
                <a16:creationId xmlns:a16="http://schemas.microsoft.com/office/drawing/2014/main" id="{56BD5295-7A97-23CE-56D7-D4B35C5102C1}"/>
              </a:ext>
            </a:extLst>
          </p:cNvPr>
          <p:cNvSpPr>
            <a:spLocks noGrp="1"/>
          </p:cNvSpPr>
          <p:nvPr>
            <p:ph type="body" idx="1"/>
          </p:nvPr>
        </p:nvSpPr>
        <p:spPr>
          <a:xfrm>
            <a:off x="628650" y="1369218"/>
            <a:ext cx="7886700" cy="3696267"/>
          </a:xfrm>
        </p:spPr>
        <p:txBody>
          <a:bodyPr>
            <a:normAutofit/>
          </a:bodyPr>
          <a:lstStyle/>
          <a:p>
            <a:r>
              <a:rPr lang="en-US" b="1" dirty="0">
                <a:solidFill>
                  <a:schemeClr val="accent2">
                    <a:lumMod val="50000"/>
                  </a:schemeClr>
                </a:solidFill>
              </a:rPr>
              <a:t>Autocrine</a:t>
            </a:r>
            <a:r>
              <a:rPr lang="en-US" dirty="0"/>
              <a:t> – chemical signal affects the cell it was sent out from </a:t>
            </a:r>
          </a:p>
          <a:p>
            <a:pPr lvl="1"/>
            <a:r>
              <a:rPr lang="en-US" dirty="0"/>
              <a:t>Helps reinforce role of the cell during development, plays key role in metastasis</a:t>
            </a:r>
          </a:p>
          <a:p>
            <a:r>
              <a:rPr lang="en-US" b="1" dirty="0" err="1">
                <a:solidFill>
                  <a:schemeClr val="accent2">
                    <a:lumMod val="50000"/>
                  </a:schemeClr>
                </a:solidFill>
              </a:rPr>
              <a:t>Juxtacrine</a:t>
            </a:r>
            <a:r>
              <a:rPr lang="en-US" dirty="0"/>
              <a:t> – signals that travel by cell-to-cell contact</a:t>
            </a:r>
          </a:p>
          <a:p>
            <a:pPr lvl="1"/>
            <a:r>
              <a:rPr lang="en-US" b="1" dirty="0">
                <a:solidFill>
                  <a:schemeClr val="accent2">
                    <a:lumMod val="50000"/>
                  </a:schemeClr>
                </a:solidFill>
              </a:rPr>
              <a:t>Plasmodesmata</a:t>
            </a:r>
            <a:r>
              <a:rPr lang="en-US" dirty="0"/>
              <a:t>, </a:t>
            </a:r>
            <a:r>
              <a:rPr lang="en-US" b="1" dirty="0">
                <a:solidFill>
                  <a:schemeClr val="accent2">
                    <a:lumMod val="50000"/>
                  </a:schemeClr>
                </a:solidFill>
              </a:rPr>
              <a:t>gap junctions </a:t>
            </a:r>
            <a:r>
              <a:rPr lang="en-US" dirty="0"/>
              <a:t>– allow intracellular mediators to diffuse between the cells, creates coordination between cells </a:t>
            </a:r>
          </a:p>
        </p:txBody>
      </p:sp>
      <p:pic>
        <p:nvPicPr>
          <p:cNvPr id="2050" name="Picture 2" descr="Autocrine Signaling: Definition, Function &amp; Example | Vaia">
            <a:extLst>
              <a:ext uri="{FF2B5EF4-FFF2-40B4-BE49-F238E27FC236}">
                <a16:creationId xmlns:a16="http://schemas.microsoft.com/office/drawing/2014/main" id="{B85CB5E3-EE0B-2B9B-833F-228C57DA7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995" y="0"/>
            <a:ext cx="1311955" cy="14993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roduction to cell signaling (article) | Khan Academy">
            <a:extLst>
              <a:ext uri="{FF2B5EF4-FFF2-40B4-BE49-F238E27FC236}">
                <a16:creationId xmlns:a16="http://schemas.microsoft.com/office/drawing/2014/main" id="{A4B7CAC7-CBD3-36BF-0996-662BFFD43E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686" t="23446" r="26163" b="10135"/>
          <a:stretch/>
        </p:blipFill>
        <p:spPr bwMode="auto">
          <a:xfrm>
            <a:off x="4920342" y="3224494"/>
            <a:ext cx="4204608" cy="1942193"/>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2">
            <a:extLst>
              <a:ext uri="{FF2B5EF4-FFF2-40B4-BE49-F238E27FC236}">
                <a16:creationId xmlns:a16="http://schemas.microsoft.com/office/drawing/2014/main" id="{C9A17A45-432B-2682-CD61-893FEC28B546}"/>
              </a:ext>
            </a:extLst>
          </p:cNvPr>
          <p:cNvSpPr txBox="1">
            <a:spLocks/>
          </p:cNvSpPr>
          <p:nvPr/>
        </p:nvSpPr>
        <p:spPr>
          <a:xfrm>
            <a:off x="628651" y="3224494"/>
            <a:ext cx="4132036" cy="3696267"/>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mbria"/>
                <a:ea typeface="Cambria"/>
                <a:cs typeface="Cambria"/>
                <a:sym typeface="Cambria"/>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mbria"/>
                <a:ea typeface="Cambria"/>
                <a:cs typeface="Cambria"/>
                <a:sym typeface="Cambria"/>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mbria"/>
                <a:ea typeface="Cambria"/>
                <a:cs typeface="Cambria"/>
                <a:sym typeface="Cambria"/>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9pPr>
          </a:lstStyle>
          <a:p>
            <a:pPr lvl="1"/>
            <a:r>
              <a:rPr lang="en-US" dirty="0"/>
              <a:t>Two cells can also bind due to complementary proteins -&gt; one gets changed – used by immune cells to mark “self” cells</a:t>
            </a:r>
          </a:p>
        </p:txBody>
      </p:sp>
    </p:spTree>
    <p:extLst>
      <p:ext uri="{BB962C8B-B14F-4D97-AF65-F5344CB8AC3E}">
        <p14:creationId xmlns:p14="http://schemas.microsoft.com/office/powerpoint/2010/main" val="274510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C6BE-8DB5-97D6-B72E-3EB12D22924E}"/>
              </a:ext>
            </a:extLst>
          </p:cNvPr>
          <p:cNvSpPr>
            <a:spLocks noGrp="1"/>
          </p:cNvSpPr>
          <p:nvPr>
            <p:ph type="title"/>
          </p:nvPr>
        </p:nvSpPr>
        <p:spPr/>
        <p:txBody>
          <a:bodyPr/>
          <a:lstStyle/>
          <a:p>
            <a:r>
              <a:rPr lang="en-US" dirty="0"/>
              <a:t>Paracrine Signaling</a:t>
            </a:r>
          </a:p>
        </p:txBody>
      </p:sp>
      <p:sp>
        <p:nvSpPr>
          <p:cNvPr id="3" name="Text Placeholder 2">
            <a:extLst>
              <a:ext uri="{FF2B5EF4-FFF2-40B4-BE49-F238E27FC236}">
                <a16:creationId xmlns:a16="http://schemas.microsoft.com/office/drawing/2014/main" id="{56ED79C2-0776-F3D4-C80C-43C5CA91BC1D}"/>
              </a:ext>
            </a:extLst>
          </p:cNvPr>
          <p:cNvSpPr>
            <a:spLocks noGrp="1"/>
          </p:cNvSpPr>
          <p:nvPr>
            <p:ph type="body" idx="1"/>
          </p:nvPr>
        </p:nvSpPr>
        <p:spPr>
          <a:xfrm>
            <a:off x="628650" y="1217216"/>
            <a:ext cx="5677807" cy="3935355"/>
          </a:xfrm>
        </p:spPr>
        <p:txBody>
          <a:bodyPr>
            <a:normAutofit/>
          </a:bodyPr>
          <a:lstStyle/>
          <a:p>
            <a:r>
              <a:rPr lang="en-US" b="1" dirty="0">
                <a:solidFill>
                  <a:schemeClr val="accent2">
                    <a:lumMod val="50000"/>
                  </a:schemeClr>
                </a:solidFill>
              </a:rPr>
              <a:t>Paracrine</a:t>
            </a:r>
            <a:r>
              <a:rPr lang="en-US" dirty="0"/>
              <a:t> – communication across short distances (locally coordinate activities with neighbors)</a:t>
            </a:r>
          </a:p>
          <a:p>
            <a:pPr lvl="1"/>
            <a:r>
              <a:rPr lang="en-US" b="1" dirty="0">
                <a:solidFill>
                  <a:schemeClr val="accent2">
                    <a:lumMod val="50000"/>
                  </a:schemeClr>
                </a:solidFill>
              </a:rPr>
              <a:t>Synaptic signaling </a:t>
            </a:r>
            <a:r>
              <a:rPr lang="en-US" dirty="0"/>
              <a:t>– release of ligands called </a:t>
            </a:r>
            <a:r>
              <a:rPr lang="en-US" b="1" dirty="0">
                <a:solidFill>
                  <a:schemeClr val="accent2">
                    <a:lumMod val="50000"/>
                  </a:schemeClr>
                </a:solidFill>
              </a:rPr>
              <a:t>neurotransmitters</a:t>
            </a:r>
            <a:r>
              <a:rPr lang="en-US" dirty="0"/>
              <a:t> between neurons – when received cause change of electric potential</a:t>
            </a:r>
          </a:p>
          <a:p>
            <a:pPr lvl="1"/>
            <a:r>
              <a:rPr lang="en-US" b="1" dirty="0">
                <a:solidFill>
                  <a:schemeClr val="accent2">
                    <a:lumMod val="50000"/>
                  </a:schemeClr>
                </a:solidFill>
              </a:rPr>
              <a:t>Quorum sensing </a:t>
            </a:r>
            <a:r>
              <a:rPr lang="en-US" dirty="0"/>
              <a:t>– bacteria release autoinducers to determine pop. density of the species in local area </a:t>
            </a:r>
          </a:p>
          <a:p>
            <a:pPr lvl="1"/>
            <a:r>
              <a:rPr lang="en-US" b="1" dirty="0">
                <a:solidFill>
                  <a:schemeClr val="accent2">
                    <a:lumMod val="50000"/>
                  </a:schemeClr>
                </a:solidFill>
              </a:rPr>
              <a:t>Morphogens</a:t>
            </a:r>
            <a:r>
              <a:rPr lang="en-US" dirty="0"/>
              <a:t> – signaling molecules in embryonic development – influence cell behavior of embryo based on their concentration in different areas</a:t>
            </a:r>
          </a:p>
        </p:txBody>
      </p:sp>
      <p:pic>
        <p:nvPicPr>
          <p:cNvPr id="3074" name="Picture 2" descr="Action potentials and synapses - Queensland Brain Institute - University of  Queensland">
            <a:extLst>
              <a:ext uri="{FF2B5EF4-FFF2-40B4-BE49-F238E27FC236}">
                <a16:creationId xmlns:a16="http://schemas.microsoft.com/office/drawing/2014/main" id="{2629697F-C62C-5143-C8DE-6B4E319586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302"/>
          <a:stretch/>
        </p:blipFill>
        <p:spPr bwMode="auto">
          <a:xfrm>
            <a:off x="6576591" y="1217216"/>
            <a:ext cx="2298896" cy="15486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Quorum Sensing: The Social Network of Bacteria - Research Blog">
            <a:extLst>
              <a:ext uri="{FF2B5EF4-FFF2-40B4-BE49-F238E27FC236}">
                <a16:creationId xmlns:a16="http://schemas.microsoft.com/office/drawing/2014/main" id="{CEBA093D-027C-479A-29D9-37AFEFFB0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783" y="3086724"/>
            <a:ext cx="2713217" cy="2008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02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B8E9-0557-5400-4F06-59222E5876F9}"/>
              </a:ext>
            </a:extLst>
          </p:cNvPr>
          <p:cNvSpPr>
            <a:spLocks noGrp="1"/>
          </p:cNvSpPr>
          <p:nvPr>
            <p:ph type="title"/>
          </p:nvPr>
        </p:nvSpPr>
        <p:spPr/>
        <p:txBody>
          <a:bodyPr/>
          <a:lstStyle/>
          <a:p>
            <a:r>
              <a:rPr lang="en-US" dirty="0"/>
              <a:t>Endocrine Signaling</a:t>
            </a:r>
          </a:p>
        </p:txBody>
      </p:sp>
      <p:sp>
        <p:nvSpPr>
          <p:cNvPr id="3" name="Text Placeholder 2">
            <a:extLst>
              <a:ext uri="{FF2B5EF4-FFF2-40B4-BE49-F238E27FC236}">
                <a16:creationId xmlns:a16="http://schemas.microsoft.com/office/drawing/2014/main" id="{E869D3C5-00B8-3B5E-7252-ADF52398A962}"/>
              </a:ext>
            </a:extLst>
          </p:cNvPr>
          <p:cNvSpPr>
            <a:spLocks noGrp="1"/>
          </p:cNvSpPr>
          <p:nvPr>
            <p:ph type="body" idx="1"/>
          </p:nvPr>
        </p:nvSpPr>
        <p:spPr/>
        <p:txBody>
          <a:bodyPr/>
          <a:lstStyle/>
          <a:p>
            <a:r>
              <a:rPr lang="en-US" b="1" dirty="0">
                <a:solidFill>
                  <a:schemeClr val="accent2">
                    <a:lumMod val="50000"/>
                  </a:schemeClr>
                </a:solidFill>
              </a:rPr>
              <a:t>Endocrine</a:t>
            </a:r>
            <a:r>
              <a:rPr lang="en-US" dirty="0"/>
              <a:t> – long distance cell communication through the use of hormones – travel through bloodstream</a:t>
            </a:r>
          </a:p>
          <a:p>
            <a:pPr lvl="1"/>
            <a:r>
              <a:rPr lang="en-US" b="1" dirty="0">
                <a:solidFill>
                  <a:schemeClr val="accent2">
                    <a:lumMod val="50000"/>
                  </a:schemeClr>
                </a:solidFill>
              </a:rPr>
              <a:t>Insulin</a:t>
            </a:r>
            <a:r>
              <a:rPr lang="en-US" dirty="0"/>
              <a:t> (pancreas) – regulates glucose levels – when a lot of glucose, insulin released, promoting storage of glucose as glycogen in the liver and glucose importations from the bloodstream</a:t>
            </a:r>
          </a:p>
          <a:p>
            <a:pPr lvl="1"/>
            <a:r>
              <a:rPr lang="en-US" dirty="0"/>
              <a:t>Human </a:t>
            </a:r>
            <a:r>
              <a:rPr lang="en-US" b="1" dirty="0">
                <a:solidFill>
                  <a:schemeClr val="accent2">
                    <a:lumMod val="50000"/>
                  </a:schemeClr>
                </a:solidFill>
              </a:rPr>
              <a:t>growth hormone </a:t>
            </a:r>
            <a:r>
              <a:rPr lang="en-US" dirty="0"/>
              <a:t>– grows skeleton and cartilage, promotes cell division</a:t>
            </a:r>
          </a:p>
          <a:p>
            <a:pPr lvl="1"/>
            <a:r>
              <a:rPr lang="en-US" dirty="0"/>
              <a:t>Thyroid hormones</a:t>
            </a:r>
          </a:p>
          <a:p>
            <a:pPr lvl="1"/>
            <a:r>
              <a:rPr lang="en-US" dirty="0"/>
              <a:t>Estrogen + Testosterone </a:t>
            </a:r>
          </a:p>
        </p:txBody>
      </p:sp>
      <p:pic>
        <p:nvPicPr>
          <p:cNvPr id="5" name="Picture 4">
            <a:extLst>
              <a:ext uri="{FF2B5EF4-FFF2-40B4-BE49-F238E27FC236}">
                <a16:creationId xmlns:a16="http://schemas.microsoft.com/office/drawing/2014/main" id="{AB6DAA4B-2636-174C-2122-FB32E709221C}"/>
              </a:ext>
            </a:extLst>
          </p:cNvPr>
          <p:cNvPicPr>
            <a:picLocks noChangeAspect="1"/>
          </p:cNvPicPr>
          <p:nvPr/>
        </p:nvPicPr>
        <p:blipFill>
          <a:blip r:embed="rId2"/>
          <a:stretch>
            <a:fillRect/>
          </a:stretch>
        </p:blipFill>
        <p:spPr>
          <a:xfrm>
            <a:off x="4506686" y="3233058"/>
            <a:ext cx="3396341" cy="1910442"/>
          </a:xfrm>
          <a:prstGeom prst="rect">
            <a:avLst/>
          </a:prstGeom>
        </p:spPr>
      </p:pic>
    </p:spTree>
    <p:extLst>
      <p:ext uri="{BB962C8B-B14F-4D97-AF65-F5344CB8AC3E}">
        <p14:creationId xmlns:p14="http://schemas.microsoft.com/office/powerpoint/2010/main" val="167109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Kalam"/>
              <a:buNone/>
            </a:pPr>
            <a:r>
              <a:rPr lang="en" b="1" dirty="0">
                <a:latin typeface="Kalam"/>
                <a:ea typeface="Kalam"/>
                <a:cs typeface="Kalam"/>
                <a:sym typeface="Kalam"/>
              </a:rPr>
              <a:t>Cell Communication Review</a:t>
            </a:r>
            <a:endParaRPr dirty="0"/>
          </a:p>
        </p:txBody>
      </p:sp>
      <p:sp>
        <p:nvSpPr>
          <p:cNvPr id="542" name="Google Shape;542;p54"/>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381000" lvl="0" indent="-381000" algn="l" rtl="0">
              <a:lnSpc>
                <a:spcPct val="90000"/>
              </a:lnSpc>
              <a:spcBef>
                <a:spcPts val="0"/>
              </a:spcBef>
              <a:spcAft>
                <a:spcPts val="0"/>
              </a:spcAft>
              <a:buClr>
                <a:schemeClr val="dk1"/>
              </a:buClr>
              <a:buSzPts val="2000"/>
              <a:buFont typeface="Kalam"/>
              <a:buAutoNum type="arabicPeriod"/>
            </a:pPr>
            <a:r>
              <a:rPr lang="en-US" dirty="0"/>
              <a:t>Steps of the signal transduction pathway</a:t>
            </a:r>
          </a:p>
          <a:p>
            <a:pPr marL="381000" lvl="0" indent="-381000" algn="l" rtl="0">
              <a:lnSpc>
                <a:spcPct val="90000"/>
              </a:lnSpc>
              <a:spcBef>
                <a:spcPts val="0"/>
              </a:spcBef>
              <a:spcAft>
                <a:spcPts val="0"/>
              </a:spcAft>
              <a:buClr>
                <a:schemeClr val="dk1"/>
              </a:buClr>
              <a:buSzPts val="2000"/>
              <a:buFont typeface="Kalam"/>
              <a:buAutoNum type="arabicPeriod"/>
            </a:pPr>
            <a:r>
              <a:rPr lang="en-US" dirty="0"/>
              <a:t>Autocrine, </a:t>
            </a:r>
            <a:r>
              <a:rPr lang="en-US" dirty="0" err="1"/>
              <a:t>juxtacrine</a:t>
            </a:r>
            <a:r>
              <a:rPr lang="en-US" dirty="0"/>
              <a:t>, paracrine, and endocrine signaling pathways</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25750"/>
    </mc:Choice>
    <mc:Fallback xmlns="">
      <p:transition spd="slow" advTm="25750"/>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unkyShapesVTI">
  <a:themeElements>
    <a:clrScheme name="Custom 15">
      <a:dk1>
        <a:srgbClr val="000000"/>
      </a:dk1>
      <a:lt1>
        <a:srgbClr val="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AP Study Font">
      <a:majorFont>
        <a:latin typeface="Kalam Bold"/>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AP Bio 3.1</Template>
  <TotalTime>162</TotalTime>
  <Words>463</Words>
  <Application>Microsoft Office PowerPoint</Application>
  <PresentationFormat>On-screen Show (16:9)</PresentationFormat>
  <Paragraphs>38</Paragraphs>
  <Slides>7</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Fredericka the Great</vt:lpstr>
      <vt:lpstr>Kalam</vt:lpstr>
      <vt:lpstr>Cambria</vt:lpstr>
      <vt:lpstr>Arial</vt:lpstr>
      <vt:lpstr>Simple Light</vt:lpstr>
      <vt:lpstr>FunkyShapesVTI</vt:lpstr>
      <vt:lpstr>AP BIO</vt:lpstr>
      <vt:lpstr>Objectives</vt:lpstr>
      <vt:lpstr>Cellular Communication</vt:lpstr>
      <vt:lpstr>Autocrine and Juxtacrine Signaling</vt:lpstr>
      <vt:lpstr>Paracrine Signaling</vt:lpstr>
      <vt:lpstr>Endocrine Signaling</vt:lpstr>
      <vt:lpstr>Cell Communication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Karpoukhin</dc:creator>
  <cp:lastModifiedBy>Daniel Karpoukhin</cp:lastModifiedBy>
  <cp:revision>13</cp:revision>
  <dcterms:created xsi:type="dcterms:W3CDTF">2024-12-27T04:57:37Z</dcterms:created>
  <dcterms:modified xsi:type="dcterms:W3CDTF">2025-08-15T05:02:43Z</dcterms:modified>
</cp:coreProperties>
</file>