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74" r:id="rId5"/>
    <p:sldId id="275" r:id="rId6"/>
    <p:sldId id="277" r:id="rId7"/>
    <p:sldId id="276" r:id="rId8"/>
    <p:sldId id="278" r:id="rId9"/>
    <p:sldId id="273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Fredericka the Great" panose="02000000000000000000" pitchFamily="2" charset="0"/>
      <p:regular r:id="rId17"/>
    </p:embeddedFont>
    <p:embeddedFont>
      <p:font typeface="Kalam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56000" autoAdjust="0"/>
  </p:normalViewPr>
  <p:slideViewPr>
    <p:cSldViewPr snapToGrid="0">
      <p:cViewPr varScale="1">
        <p:scale>
          <a:sx n="98" d="100"/>
          <a:sy n="98" d="100"/>
        </p:scale>
        <p:origin x="58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Ligand gated – voltage-based channels, ion binding enzymes</a:t>
            </a:r>
          </a:p>
          <a:p>
            <a:r>
              <a:rPr lang="en-US" dirty="0"/>
              <a:t>Enzyme linked receptor = receptor acts on enzyme</a:t>
            </a:r>
          </a:p>
          <a:p>
            <a:r>
              <a:rPr lang="en-US" dirty="0"/>
              <a:t>Kinase = enzyme that phosphorylates</a:t>
            </a:r>
          </a:p>
        </p:txBody>
      </p:sp>
    </p:spTree>
    <p:extLst>
      <p:ext uri="{BB962C8B-B14F-4D97-AF65-F5344CB8AC3E}">
        <p14:creationId xmlns:p14="http://schemas.microsoft.com/office/powerpoint/2010/main" val="271141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Tyrosine receptors dimerize</a:t>
            </a:r>
          </a:p>
        </p:txBody>
      </p:sp>
    </p:spTree>
    <p:extLst>
      <p:ext uri="{BB962C8B-B14F-4D97-AF65-F5344CB8AC3E}">
        <p14:creationId xmlns:p14="http://schemas.microsoft.com/office/powerpoint/2010/main" val="2174998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Phosphorylation can stimulate (usually) but some deactivates</a:t>
            </a:r>
          </a:p>
        </p:txBody>
      </p:sp>
    </p:spTree>
    <p:extLst>
      <p:ext uri="{BB962C8B-B14F-4D97-AF65-F5344CB8AC3E}">
        <p14:creationId xmlns:p14="http://schemas.microsoft.com/office/powerpoint/2010/main" val="195614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Adenylyl cyclase converts ATP to cAMP</a:t>
            </a:r>
          </a:p>
          <a:p>
            <a:r>
              <a:rPr lang="en-US" dirty="0"/>
              <a:t>PKA can have different targets = diff results</a:t>
            </a:r>
          </a:p>
        </p:txBody>
      </p:sp>
    </p:spTree>
    <p:extLst>
      <p:ext uri="{BB962C8B-B14F-4D97-AF65-F5344CB8AC3E}">
        <p14:creationId xmlns:p14="http://schemas.microsoft.com/office/powerpoint/2010/main" val="39126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4.2: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Introduction to Signal Transduction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4" name="Picture 3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A3D2907F-3569-9F76-A273-3CB50E3523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9" y="3029344"/>
            <a:ext cx="3446381" cy="115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2"/>
    </mc:Choice>
    <mc:Fallback xmlns="">
      <p:transition spd="slow" advTm="84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F5D0B-BFDB-E2A6-C1AC-2350F0C62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44" y="1179345"/>
            <a:ext cx="1838325" cy="1228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8D36DC-542F-12EA-72C1-BE52CF10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184" y="798394"/>
            <a:ext cx="3469082" cy="3546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084DD-0295-E834-96A5-1070F1C79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681" y="1369219"/>
            <a:ext cx="2559072" cy="300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60"/>
    </mc:Choice>
    <mc:Fallback xmlns="">
      <p:transition spd="slow" advTm="280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C1AA-E182-881F-D722-7556323B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Transduction Pathway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519B-88F8-18DA-860D-9EA5EFB9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827237" cy="3263504"/>
          </a:xfrm>
        </p:spPr>
        <p:txBody>
          <a:bodyPr/>
          <a:lstStyle/>
          <a:p>
            <a:r>
              <a:rPr lang="en-US" dirty="0"/>
              <a:t>Signal Transduction Pathway: reception, transduction, response</a:t>
            </a:r>
          </a:p>
          <a:p>
            <a:r>
              <a:rPr lang="en-US" dirty="0"/>
              <a:t>Ligand can only bind to very specific receptor on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target cell </a:t>
            </a:r>
            <a:r>
              <a:rPr lang="en-US" dirty="0"/>
              <a:t>(only target cell expresses the genes to make the receptor protein)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01F5E-82A2-1AAE-CEF9-B8109337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15" y="950878"/>
            <a:ext cx="4341372" cy="41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77"/>
    </mc:Choice>
    <mc:Fallback xmlns="">
      <p:transition spd="slow" advTm="694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BBA4-D4FF-EC3B-5144-0B5545C2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Receptors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C77D-0627-6F9D-2B47-6BFE333C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15"/>
            <a:ext cx="6455169" cy="3804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Intracellular – bound to by small hydrophobic ligands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steroid hormones</a:t>
            </a:r>
            <a:r>
              <a:rPr lang="en-US" dirty="0"/>
              <a:t>) – directly affect nucleus and gene expression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Surface Receptors </a:t>
            </a:r>
            <a:r>
              <a:rPr lang="en-US" dirty="0"/>
              <a:t>– binding outside of the cell (hydrophilic, charged ligands - peptide), has intracellular domain that transmits signal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Ligand-gated ion channels </a:t>
            </a:r>
            <a:r>
              <a:rPr lang="en-US" dirty="0"/>
              <a:t>– when ligand attaches, gate opens (/closes) allowing ions to pass through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 protein-coupled receptors </a:t>
            </a:r>
            <a:r>
              <a:rPr lang="en-US" dirty="0"/>
              <a:t>– transmit signal through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 protein </a:t>
            </a:r>
            <a:r>
              <a:rPr lang="en-US" dirty="0"/>
              <a:t>– bind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GTP</a:t>
            </a:r>
            <a:r>
              <a:rPr lang="en-US" dirty="0"/>
              <a:t> (active) or hydrolyzed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GDP</a:t>
            </a:r>
            <a:r>
              <a:rPr lang="en-US" dirty="0"/>
              <a:t> (inactive) – ligand activates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Receptor tyrosine kinases </a:t>
            </a:r>
            <a:r>
              <a:rPr lang="en-US" dirty="0"/>
              <a:t>– enzyme linked receptor that transfers phosphate groups to tyrosine (bind to growth factors)</a:t>
            </a:r>
          </a:p>
        </p:txBody>
      </p:sp>
      <p:pic>
        <p:nvPicPr>
          <p:cNvPr id="2056" name="Picture 8" descr="Intracellular Receptors - Definition, Types, Examples and FAQs">
            <a:extLst>
              <a:ext uri="{FF2B5EF4-FFF2-40B4-BE49-F238E27FC236}">
                <a16:creationId xmlns:a16="http://schemas.microsoft.com/office/drawing/2014/main" id="{7971BEC5-7B14-81CB-A338-B3F39EB6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91" y="298063"/>
            <a:ext cx="2060181" cy="19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65"/>
    </mc:Choice>
    <mc:Fallback xmlns="">
      <p:transition spd="slow" advTm="1573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44C8-F93B-28BB-5379-E927D864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Receptors Visual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D450C-F43E-8833-2540-BF735FDE7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Ligand-Gated Ion Channel - an overview | ScienceDirect Topics">
            <a:extLst>
              <a:ext uri="{FF2B5EF4-FFF2-40B4-BE49-F238E27FC236}">
                <a16:creationId xmlns:a16="http://schemas.microsoft.com/office/drawing/2014/main" id="{45F887A6-9D4F-FCAC-753D-F0CA0416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" y="1712105"/>
            <a:ext cx="2629583" cy="257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PCRs (G Protein Coupled Receptors): A Guide - Assay Genie">
            <a:extLst>
              <a:ext uri="{FF2B5EF4-FFF2-40B4-BE49-F238E27FC236}">
                <a16:creationId xmlns:a16="http://schemas.microsoft.com/office/drawing/2014/main" id="{9DEC174D-9A1A-41A4-2E4B-CF78D7F3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0"/>
            <a:ext cx="2568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dical pharmacology: Adrenergic, Autonomic Pharmacology">
            <a:extLst>
              <a:ext uri="{FF2B5EF4-FFF2-40B4-BE49-F238E27FC236}">
                <a16:creationId xmlns:a16="http://schemas.microsoft.com/office/drawing/2014/main" id="{1B649459-05B0-07EB-17A3-A94DC680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93" y="1712105"/>
            <a:ext cx="3831190" cy="257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54"/>
    </mc:Choice>
    <mc:Fallback xmlns="">
      <p:transition spd="slow" advTm="1050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8F4B-F4E4-6490-DC88-59A3F4FF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Phosphorylation Cascade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59B2-2072-28C5-6D2D-037A62E8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16818"/>
            <a:ext cx="4886779" cy="3774282"/>
          </a:xfrm>
        </p:spPr>
        <p:txBody>
          <a:bodyPr>
            <a:normAutofit/>
          </a:bodyPr>
          <a:lstStyle/>
          <a:p>
            <a:r>
              <a:rPr lang="en-US" dirty="0"/>
              <a:t>Binding of a ligand will change the intracellular domain, allowing a pathway to begin that will relay the signal to its final destination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Phosphorylation cascade </a:t>
            </a:r>
            <a:r>
              <a:rPr lang="en-US" dirty="0"/>
              <a:t>– one way to activate proteins in a chain, through addition of phosphate group (adds large negativity)</a:t>
            </a:r>
          </a:p>
          <a:p>
            <a:pPr lvl="1"/>
            <a:r>
              <a:rPr lang="en-US" dirty="0"/>
              <a:t>Transfer of phosphate is catalyzed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kinase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Removed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phosphatases</a:t>
            </a:r>
          </a:p>
          <a:p>
            <a:pPr lvl="1"/>
            <a:r>
              <a:rPr lang="en-US" dirty="0"/>
              <a:t>Amplifies the signal</a:t>
            </a:r>
          </a:p>
        </p:txBody>
      </p:sp>
      <p:pic>
        <p:nvPicPr>
          <p:cNvPr id="4" name="Picture 2" descr="Phosphorylation Cascade Diagram | Quizlet">
            <a:extLst>
              <a:ext uri="{FF2B5EF4-FFF2-40B4-BE49-F238E27FC236}">
                <a16:creationId xmlns:a16="http://schemas.microsoft.com/office/drawing/2014/main" id="{68FABC79-3C65-61DF-1C5E-CF1EC62DA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5479339" y="152400"/>
            <a:ext cx="3664661" cy="270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7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16"/>
    </mc:Choice>
    <mc:Fallback xmlns="">
      <p:transition spd="slow" advTm="18551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E667-F4B3-DEF9-814E-860EED18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Messengers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A9E3-2F1D-6274-D191-7256E2A6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364264" cy="37162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Second messengers </a:t>
            </a:r>
            <a:r>
              <a:rPr lang="en-US" dirty="0"/>
              <a:t>– small non-protein molecules that pass along the signal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Calcium ions (Ca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2+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dirty="0"/>
              <a:t>– not many in cell, ligand-gated ion channel allows in, proteins have binding sites for the ions -&gt; changes their shape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Cyclic adenosine monophosphate (cyclic AMP or cAMP) </a:t>
            </a:r>
            <a:r>
              <a:rPr lang="en-US" dirty="0"/>
              <a:t>– can activate protein kinase A (PKA), phosphorylating its targets</a:t>
            </a:r>
          </a:p>
        </p:txBody>
      </p:sp>
      <p:pic>
        <p:nvPicPr>
          <p:cNvPr id="5122" name="Picture 2" descr="Diagram of a pathway that uses cAMP as a second messenger. A ligand binds to a receptor, leading indirectly to activation of adenylyl cyclase, which converts ATP to cAMP. cAMP binds to protein kinase A and activates it, allowing PKA to phosphorylate downstream factors to produce a cellular response.">
            <a:extLst>
              <a:ext uri="{FF2B5EF4-FFF2-40B4-BE49-F238E27FC236}">
                <a16:creationId xmlns:a16="http://schemas.microsoft.com/office/drawing/2014/main" id="{9A5419CC-5AD0-E349-7952-3FB42B92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0"/>
            <a:ext cx="50244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13"/>
    </mc:Choice>
    <mc:Fallback xmlns="">
      <p:transition spd="slow" advTm="1434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Introduction to Signal Transduction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Types of signal receptors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Types of transduction pathways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53"/>
    </mc:Choice>
    <mc:Fallback xmlns="">
      <p:transition spd="slow" advTm="2465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4.1</Template>
  <TotalTime>3236</TotalTime>
  <Words>345</Words>
  <Application>Microsoft Office PowerPoint</Application>
  <PresentationFormat>On-screen Show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Kalam</vt:lpstr>
      <vt:lpstr>Cambria</vt:lpstr>
      <vt:lpstr>Arial</vt:lpstr>
      <vt:lpstr>Fredericka the Great</vt:lpstr>
      <vt:lpstr>Simple Light</vt:lpstr>
      <vt:lpstr>FunkyShapesVTI</vt:lpstr>
      <vt:lpstr>AP BIO</vt:lpstr>
      <vt:lpstr>Objectives</vt:lpstr>
      <vt:lpstr>Signal Transduction Pathway Review</vt:lpstr>
      <vt:lpstr>Types of Receptors</vt:lpstr>
      <vt:lpstr>Types of Receptors Visual</vt:lpstr>
      <vt:lpstr>Phosphorylation Cascade</vt:lpstr>
      <vt:lpstr>Second Messengers</vt:lpstr>
      <vt:lpstr>Introduction to Signal Transduction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22</cp:revision>
  <dcterms:created xsi:type="dcterms:W3CDTF">2024-12-28T20:37:41Z</dcterms:created>
  <dcterms:modified xsi:type="dcterms:W3CDTF">2025-08-17T00:48:22Z</dcterms:modified>
</cp:coreProperties>
</file>