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Action1.xml" ContentType="application/vnd.ms-office.inkAction+xml"/>
  <Override PartName="/ppt/notesSlides/notesSlide4.xml" ContentType="application/vnd.openxmlformats-officedocument.presentationml.notesSlide+xml"/>
  <Override PartName="/ppt/ink/inkAction2.xml" ContentType="application/vnd.ms-office.inkAction+xml"/>
  <Override PartName="/ppt/notesSlides/notesSlide5.xml" ContentType="application/vnd.openxmlformats-officedocument.presentationml.notesSlide+xml"/>
  <Override PartName="/ppt/ink/inkAction3.xml" ContentType="application/vnd.ms-office.inkAction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74" r:id="rId5"/>
    <p:sldId id="276" r:id="rId6"/>
    <p:sldId id="277" r:id="rId7"/>
    <p:sldId id="275" r:id="rId8"/>
    <p:sldId id="273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Fredericka the Great" panose="02000000000000000000" pitchFamily="2" charset="0"/>
      <p:regular r:id="rId16"/>
    </p:embeddedFont>
    <p:embeddedFont>
      <p:font typeface="Kalam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79301" autoAdjust="0"/>
  </p:normalViewPr>
  <p:slideViewPr>
    <p:cSldViewPr snapToGrid="0">
      <p:cViewPr varScale="1">
        <p:scale>
          <a:sx n="78" d="100"/>
          <a:sy n="78" d="100"/>
        </p:scale>
        <p:origin x="1050" y="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6T18:19:28.084"/>
    </inkml:context>
    <inkml:brush xml:id="br0">
      <inkml:brushProperty name="width" value="0.05292" units="cm"/>
      <inkml:brushProperty name="height" value="0.05292" units="cm"/>
    </inkml:brush>
  </inkml:definitions>
  <iact:action type="add" startTime="21371">
    <iact:property name="dataType"/>
    <iact:actionData xml:id="d0">
      <inkml:trace xmlns:inkml="http://www.w3.org/2003/InkML" xml:id="stk0" contextRef="#ctx0" brushRef="#br0">2893 7062 0,'36'-37'6,"1"37"27,17 0-28,1 0-3,254-54 32,-181 54-7,72 0-23,-146 0-2,19 18 22</inkml:trace>
    </iact:actionData>
  </iact:action>
  <iact:action type="add" startTime="21953">
    <iact:property name="dataType"/>
    <iact:actionData xml:id="d1">
      <inkml:trace xmlns:inkml="http://www.w3.org/2003/InkML" xml:id="stk1" contextRef="#ctx0" brushRef="#br0">5822 7044 0,'37'0'32,"17"0"-30,-17 0 34,54-19-34,-55 19 28,146-18-26,-146 18-2,201 0 30,-182 0-29,163 0 23,-127 0-21,-37 0-3,74-36 23,-55 36-23,-37 0 22,146 0-21,164-55 33,-255 19-33,163 36 23,-181 0-23,109-37 25,-127 37-26,17-18 51,-72-109-50,0 54 1</inkml:trace>
    </iact:actionData>
  </iact:action>
  <iact:action type="add" startTime="24300">
    <iact:property name="dataType"/>
    <iact:actionData xml:id="d2">
      <inkml:trace xmlns:inkml="http://www.w3.org/2003/InkML" xml:id="stk2" contextRef="#ctx0" brushRef="#br0">17613 5842 0,'0'0'0,"-37"0"44,-127 0-43,-17 37 44,181-1-44,36 0 44,18-36-44,-144 0 60,-20 37-60,38 108 60,163 56-60,-55-165 29,-91 19 47,-54 108-75,164 19 31,-19-163-32,92 17 28,-74-36-26,1 0 25,-92 109 34,128 19-30,200-92-2,-254-36-2,36-18-26,-73-73 30,0 127 17,36 19-48,91 36 39,37-91-39,-128 0 28,74-73-28,-110-36 44,0 145-14,36 19-30,182-19 59,92-72-59,-256-19 44,-36-18-43,-72 73 43,54 19-42,0 17-3,54 1 28,74-1-25,-37 0-1,145-36 55,-72-182-54,-164 146 24,0 72 36,146 92-62,72-92 59,-91-90-57,-127 17-1,0-54 55,0 73-55,-18 18-2,36 91 43,91-18-42,37-37 59,36-182-58,-182 19 43,-18 127 1,54 109-45,146 37 31,-109-146-31,109-18 44,-146-37-44,1 19 29,-37-37-29,0 36 45,0 56-45,200-1 46,0-18-44,-127-55 55,-37-90-56,19 290 60,127-17-31,-110-201 1,-35 0-30,-37-127 27,-37 145-24,1-72 21,54 127 22,37 18-46,-37-18 1,-18 18 33,91-36-34,-91-18 0,-18-201 35,-55 182-35,37 1 32,-74-1-32,74 128 33,36-37-32,18 37 26,-18-55-26,0-36 24,0-18-25,-36-128 27,-1 109-4,-35 37-21,35-18-4,1 36 28,-19 0-26,1 36 27,17 37-27,37 0 33,0-110-4,0 1-28,-54-55 33,-19 36-34,55 55 4,-55 0 48,-18 146-50,91-128-4,0 19 58,0-110-56,-18 73 27,-128-73-27,110 73 27,-128 0-27,91 127 59,73-90-58,0-1-1,37-36 25,17-36-26,-72-128 44,-127 109-43,90 55 27,-182 19-28,92 108 60,109-54-60,54-110 59,-18-35-59,-128-19 44,37 91-43,37 0-2,-19 54 45,73-17-43,0-1 0,0-109 88,-91-18-88,55 55 27,-128 54-27,91 55 58,19 36-58,72-109 58,18-109-58,-109 18 57,-291 91-56,273 73-1,-54 36 55,109-36-54,36-55-3,0-127 91,-182 36-88,18 73 55,164 73-55,18-37 57,0-91-57,-127-90 41,73 127-42,-74 90 59,74 1-58,54-36 27,0-37-28,19-128 28,-37 92-28,-18-19 26,-55 19-26,-73 36 26,92 0-26,-110 91 28,128 0 3,36-128 14,-37 37-43,37-36 20,-18 54 39</inkml:trace>
    </iact:actionData>
  </iact:action>
  <iact:action type="add" startTime="52418">
    <iact:property name="dataType"/>
    <iact:actionData xml:id="d3">
      <inkml:trace xmlns:inkml="http://www.w3.org/2003/InkML" xml:id="stk3" contextRef="#ctx0" brushRef="#br0">1583 8991 0,'36'0'66,"1"0"-63,163 0 62,382-36-64,-182-1 45,-363 1-44,-1 36 27,-109-182-26,1 109 39,-438-273-39,401 292-1,73 17 57,363 92-56,-109-55 39,219 73-39,-437-19 25,18-36-24,-18 19-3,-36 36 25,-110 90-24,-54 129 38,164-183-40</inkml:trace>
    </iact:actionData>
  </iact:action>
  <iact:action type="add" startTime="73373">
    <iact:property name="dataType"/>
    <iact:actionData xml:id="d4">
      <inkml:trace xmlns:inkml="http://www.w3.org/2003/InkML" xml:id="stk4" contextRef="#ctx0" brushRef="#br0">16048 10957 0,'0'18'156,"0"36"-150,0-35-4,-18 17 30,18 91-30,0-90 27,0 90-27,0-90 0,0 90 57,0 91-55,0-181 22,-37 54-21,37-55-5,0 19 10,0-19-8,0-18 36,-18-18 32,-127-273-67,90 182 3,19-18-3,-1-18 32,37 109-32,55 181 118,108 74-118,-163-219 41,73 55-42,91-291 60,-55 17-59,-72 201 22,-37-72-22</inkml:trace>
    </iact:actionData>
  </iact:action>
  <iact:action type="add" startTime="81010">
    <iact:property name="dataType"/>
    <iact:actionData xml:id="d5">
      <inkml:trace xmlns:inkml="http://www.w3.org/2003/InkML" xml:id="stk5" contextRef="#ctx0" brushRef="#br0">20960 10156 0,'-72'0'212,"17"0"-209,37 0 4,-18 0 42,-19 0-45,19 0 53,-19 18-54,19-18 56,17 0-56,-17 0 56,18 0-57,18 36 168,0 37-136,0-55-31,0 19-1,0-1 22,36 19 9,-36-37-30,0 18 25,0 1-3,0-19-23,0 18 28,0-17-29,18 17 96,-18 0-66,37-36 33,-1 0-61,-18-18 24,19 18-23,-19 0 41,18 0-40,1 0 28,-19 0-29,18 0-1,19 0 53,-1 0-53,-35 0 54,-19-36-55,36-1 105,0-145-103,-36 146-2,0-37 53,0-18-53,-18 37 43,18-1 31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6T18:19:28.0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356">
    <iact:property name="dataType"/>
    <iact:actionData xml:id="d0">
      <inkml:trace xmlns:inkml="http://www.w3.org/2003/InkML" xml:id="stk0" contextRef="#ctx0" brushRef="#br0">18122 5005 0,'18'0'35,"19"0"-33,-19 0 73,36 0-72,1 0 25,54 18-26,55-18 59,18 37-60,-37-56 58,37 19-58,-36 19 62,-37-19-61,-91 0-2,19 0 28,72 0-26,-36-19 58,-19 19-58,1 37 42,-55 17-44</inkml:trace>
    </iact:actionData>
  </iact:action>
  <iact:action type="add" startTime="10803">
    <iact:property name="dataType"/>
    <iact:actionData xml:id="d1">
      <inkml:trace xmlns:inkml="http://www.w3.org/2003/InkML" xml:id="stk1" contextRef="#ctx0" brushRef="#br0">12536 8955 0,'0'18'35,"0"0"45,0 18-75,0 1 21,0-19-19,-18 55 30,-73-19-3,-54 1-1,90-55-29,-18 36-2,55-36 23,-109 37-23,36-1 27,72-36-27,-35 0-2,-92 0 36,74 0-34,17 0 27,19 0-26,-19-18 55,55 0 14</inkml:trace>
    </iact:actionData>
  </iact:action>
  <iact:action type="add" startTime="11641">
    <iact:property name="dataType"/>
    <iact:actionData xml:id="d2">
      <inkml:trace xmlns:inkml="http://www.w3.org/2003/InkML" xml:id="stk2" contextRef="#ctx0" brushRef="#br0">11481 9428 0,'0'18'4,"0"37"54,18 17-52,-18 1-3,0-36 35,55 54-34,-55-19-4,36-53 10,-36 17 20,37 55-26,17-18 53,92 36-55,-110-73 28,55 19-25,-36-37 6,-37-18-7,146 37 52,36-1-53,-37 0 28,-144-36-18,17 0-10,0 0 27,55-18-26,-18 18 24,0-18-23,-18-18 23,-1-1-27,-17 1 25,-37-1-23,72-35 25,-54-19 6,-18 54-31,0 19-2,37-73 24,-37 0 8,0 18-2,0 19-29,0 35 37,0-72-37,0 55 27,-18-19-26,-1 1-3,-17-19 38,36 55-36,-36-19 22,-1 1-22,37 18 27,-72-19-27,35-35 37,1 35-37,-73-17 57,18 17-57,72 1 27,-35 36-27,54 36 67,0 1-69</inkml:trace>
    </iact:actionData>
  </iact:action>
  <iact:action type="add" startTime="16261">
    <iact:property name="dataType"/>
    <iact:actionData xml:id="d3">
      <inkml:trace xmlns:inkml="http://www.w3.org/2003/InkML" xml:id="stk3" contextRef="#ctx0" brushRef="#br0">12609 8117 0,'0'-36'51,"-36"36"-4,-19 18 0,-91 201-46,92 17 43,54-181-41,-55-201 58,19 110-59,0 36 59,108 255-55,-35-201-3,-1 1 33,19-19-33,-1-36-1,-54-36 23,55-73-22,-55 90 7,18 19 22</inkml:trace>
    </iact:actionData>
  </iact:action>
  <iact:action type="add" startTime="19052">
    <iact:property name="dataType"/>
    <iact:actionData xml:id="d4">
      <inkml:trace xmlns:inkml="http://www.w3.org/2003/InkML" xml:id="stk4" contextRef="#ctx0" brushRef="#br1">12118 8591 0,'-37'0'169,"1"-37"-164,0 37 36,-1 0-38,19 0 71,-37 0-71,19 0 25,-19 0-26,55 18 27,-18-18-26,18 19 5,-36-19 27,18 36-33,-19-36 1,37 36 23,-36-36-24,36 19 27,-18-19-25,18 36-4,-37-36 10,1 36 54,18 37-61,-19 36 56,37-36-56,0-55 56,0 73-56,0-18 55,73-36 5,0 35-59,-37-72 54,37-18-54,-37 18-2,37 0 55,-36 0-53,-19 0-2,36-36 53,19 36-52,36-55 57,-18 19-57,-72 18 57,17-55-57,0 0 55,-36-73-55,0 92 41,-36-1-42,-91-54 59,17 36-60,1 73 23</inkml:trace>
    </iact:actionData>
  </iact:action>
  <iact:action type="add" startTime="24756">
    <iact:property name="dataType"/>
    <iact:actionData xml:id="d5">
      <inkml:trace xmlns:inkml="http://www.w3.org/2003/InkML" xml:id="stk5" contextRef="#ctx0" brushRef="#br1">13755 9555 0,'0'0'2,"0"18"0,37 19 63,-1-37 28,-91 0 33,37 0-124,-18-18 57,18-1-56,-19 19 55,1 0-56,18 0 59,-37 0-58,19 0-2,-1 0 58,19 0-57,-18 0 57,-19 0-56,55 37 28,-36-37-28,36 36 55,-55-18-56,55 19 25,0-19-24,-18-18 2,18 36 20,-36 1 7,36-19 1,0 18-29,-37-17 25,37 17-26,-18-36-1,18 55 31,0-1-30,0 1 31,0-19-4,0 19 1,0-19-4,36 37-25,-36-55 32,37-18-31,-37 37 27,18-1-28,18-36 25,-36 18-25,37-18 52,-19 0-51,37 37 58,17-37-59,-35 0 27,-1 0-27,19 0 2,18 0 27,36 0 2,-109-19-30,36 19 28,-36-18-29,36 18 32,37-73-31,-55 55 32,-18-18-32,37-1 48,-1-35-49,-36 35 42,18-72-42,-18 73 27,0 17-26,0-35 56,-72-55-56,35 72 55,-17 19-55,54-18 25,0 54 141</inkml:trace>
    </iact:actionData>
  </iact:action>
  <iact:action type="add" startTime="27813">
    <iact:property name="dataType"/>
    <iact:actionData xml:id="d6">
      <inkml:trace xmlns:inkml="http://www.w3.org/2003/InkML" xml:id="stk6" contextRef="#ctx0" brushRef="#br1">14319 10156 0,'19'0'57,"35"0"-53,-17 0-4,-19 0 42,145-37-40,147 56 29,-219-19-28,36 0 25,-291-146 19,55 55-45,36 36 37,-54-54-37,145 109 34,37 0-34,200 182 30,-128-109-29,-54 18 27,-19-36-28,-54-19 30,-36 19-29,-1-55 26,-108 127-26,90-72 0,55-19 11</inkml:trace>
    </iact:actionData>
  </iact:action>
  <iact:action type="add" startTime="29328">
    <iact:property name="dataType"/>
    <iact:actionData xml:id="d7">
      <inkml:trace xmlns:inkml="http://www.w3.org/2003/InkML" xml:id="stk7" contextRef="#ctx0" brushRef="#br1">16066 9082 0,'18'0'52,"-18"55"40,91 236-89,-91-237 24,0 37-24,0-54 33,-164-110 19,-236-164-53,364 237 0,-37-36 56,55 36-54</inkml:trace>
    </iact:actionData>
  </iact:action>
  <iact:action type="add" startTime="30043">
    <iact:property name="dataType"/>
    <iact:actionData xml:id="d8">
      <inkml:trace xmlns:inkml="http://www.w3.org/2003/InkML" xml:id="stk8" contextRef="#ctx0" brushRef="#br1">15429 9264 0,'0'18'62,"0"0"-59,0 19 24,18 72-25,-18-73 27,37 74-27,-37-74 27,73 128-26,-73-128-2,72 128 29,-17-128-29,72 165 30,19-110 28,36-55-56,-109 0 26,90-36-25,-17 0 24,-91-18-25,108-73 27,-72-18 0,-91 54-28,109-236 27,-109 200-1,-36-200-26,-346-37 29,255 256-27,-19-1 36,-254-73-36,327 146-4,37 0 24</inkml:trace>
    </iact:actionData>
  </iact:action>
  <iact:action type="add" startTime="42167">
    <iact:property name="dataType"/>
    <iact:actionData xml:id="d9">
      <inkml:trace xmlns:inkml="http://www.w3.org/2003/InkML" xml:id="stk9" contextRef="#ctx0" brushRef="#br1">4840 8518 0,'73'0'128,"272"-55"-126,-35-18 57,-56-54-56,-217 0 56,-92 108-56,19-17 24,-201 0-24,37-55 57,164 91-57,236 0 55,218 18-52,-309 36-6,1-17 12,-38-1-10,-17 19 29,-73 291-1,18-255-1,-200 109-27,127-146 23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6T18:41:30.8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1296">
    <iact:property name="dataType"/>
    <iact:actionData xml:id="d0">
      <inkml:trace xmlns:inkml="http://www.w3.org/2003/InkML" xml:id="stk0" contextRef="#ctx0" brushRef="#br0">10808 3786 0,'0'36'31,"0"55"-29,73 127 56,-73-108-56,36-129 30,18-35-17</inkml:trace>
    </iact:actionData>
  </iact:action>
  <iact:action type="add" startTime="41519">
    <iact:property name="dataType"/>
    <iact:actionData xml:id="d1">
      <inkml:trace xmlns:inkml="http://www.w3.org/2003/InkML" xml:id="stk1" contextRef="#ctx0" brushRef="#br0">11062 4150 0,'0'0'24,"37"54"-22,-37-72 37</inkml:trace>
    </iact:actionData>
  </iact:action>
  <iact:action type="add" startTime="41662">
    <iact:property name="dataType"/>
    <iact:actionData xml:id="d2">
      <inkml:trace xmlns:inkml="http://www.w3.org/2003/InkML" xml:id="stk2" contextRef="#ctx0" brushRef="#br0">10990 3931 0,'54'0'42,"19"55"-42</inkml:trace>
    </iact:actionData>
  </iact:action>
  <iact:action type="add" startTime="41828">
    <iact:property name="dataType"/>
    <iact:actionData xml:id="d3">
      <inkml:trace xmlns:inkml="http://www.w3.org/2003/InkML" xml:id="stk3" contextRef="#ctx0" brushRef="#br0">11244 4022 0,'0'37'44,"-36"-37"-36,36 36-8,0 0 5,-36 19 22,36 0-25,91-55 35,-91-37-34,36-145 24,-36 146-25,-36-19 51,36 146-51,18-18-1,55 91 58,36 109-57,-109-200 58,-109-92-58,72-17 43,74-110-43,17 92 43,19-110-43,-73 146 28,0 54 30,0 110-58,36-92 58,-17-181-58,-19 0 58,0 108-58,36 201 57,0-163-56,1-147 55,-19 92-55,18 36-2,19 54 58,-19 37-57,-36-109 13</inkml:trace>
    </iact:actionData>
  </iact:action>
  <iact:action type="add" startTime="42718">
    <iact:property name="dataType"/>
    <iact:actionData xml:id="d4">
      <inkml:trace xmlns:inkml="http://www.w3.org/2003/InkML" xml:id="stk4" contextRef="#ctx0" brushRef="#br0">11845 4150 0,'0'0'31,"0"-19"-29,0 38 74,0 72-73,54-91 56,1-346-56,-201 73 56,92 346-56,54-19-1,164 237 55,54-145-53,-200-146-4,37 0 46,-55-18-46</inkml:trace>
    </iact:actionData>
  </iact:action>
  <iact:action type="add" startTime="57501">
    <iact:property name="dataType"/>
    <iact:actionData xml:id="d5">
      <inkml:trace xmlns:inkml="http://www.w3.org/2003/InkML" xml:id="stk5" contextRef="#ctx0" brushRef="#br0">13701 5314 0,'36'-36'141,"110"36"-138,-110 0 4,0 0 29,183 18-30,-183-18-6,37 37 26,54-37-23,-108 0 0,17 0 19,0 0-19,1 0-1,-1 0 55,-36 36-57</inkml:trace>
    </iact:actionData>
  </iact:action>
  <iact:action type="add" startTime="63944">
    <iact:property name="dataType"/>
    <iact:actionData xml:id="d6">
      <inkml:trace xmlns:inkml="http://www.w3.org/2003/InkML" xml:id="stk6" contextRef="#ctx0" brushRef="#br0">16867 6861 0,'0'-18'30,"0"-18"49,0-1-78,-55-54 59,19 91-57,-37-18 56,-73 18-57,92 0 58,-19 0-58,-36 0 59,36 0-60,18 0 43,19 0-42,18 37 58,-19-19-58,19 18 57,-18 19-57,36-1 58,0 56-57,18-92 0,37 73 54,-19-55-54,0-17 56,92 17-58,-1-36 45,-72 36-44,-19-36 28,91 0-27,-54 0 57,55-54-57,-74 17 24,-17 19-24,-19-55 55,-36-91-55,-1 73 57,-53 91-57,72 19-1,-73-19 7</inkml:trace>
    </iact:actionData>
  </iact:action>
  <iact:action type="add" startTime="67014">
    <iact:property name="dataType"/>
    <iact:actionData xml:id="d7">
      <inkml:trace xmlns:inkml="http://www.w3.org/2003/InkML" xml:id="stk7" contextRef="#ctx0" brushRef="#br0">18468 4204 0,'0'0'1,"36"0"106,-36-18 16,-18-37-119,0 19 74,-19 18-47,37-19 0,-36 37-27,-37 0 22,73-18 2,-36 18-26,18 0 31,-19 0-1,19 0-2,-18 0 4,-1 0-6,37 37 5,-18-37-29,18 18 23,-36-18-25,36 36 43,-19 1-42,-17-19 40,36 18-12,0 19 24,0-37-51,-36-18-4,36 36 10,0-17 38,0 17-46,0 0 43,0-17-42,0 17 56,0 37-57,0-37 58,0-18-57,18 19 56,-18 17-57,36-17 58,-18 17-58,-18-17 58,37-1-57,-37-18-2,36 19 57,-18 17-56,19 1 58,-1-37-58,-18 55 58,55-55-58,-36 37 58,-19-19-57,18-36-1,-36 18 54,18-18-52,37 0-4,-19 37 58,37-37-56,-36 0 42,-19 0-43,54 0 44,-53 0-14,17-37 0,-36 19-30,36-18 29,-36 18 2,19-73 1,-19 18-2,0 36 0,0 19 0,0-36-28,0-1 26,0 19-26,-37-1 25,37 1-25,0-1 40,-54-17-10,17 17-4,37 1-26,0 18 25,-36-19-1,0 1-25,36 18 4,-19-19 22,-17 1 3,36 18 25,-36 18-54,36-37 66,-19 37-66,19-18 13</inkml:trace>
    </iact:actionData>
  </iact:action>
  <iact:action type="add" startTime="73818">
    <iact:property name="dataType"/>
    <iact:actionData xml:id="d8">
      <inkml:trace xmlns:inkml="http://www.w3.org/2003/InkML" xml:id="stk8" contextRef="#ctx0" brushRef="#br0">19305 5860 0,'36'0'86,"19"-36"-54,-19 36-1,0-18 1,1 18-29,-1 0 24,37 0 4,-37 0-5,-17-37-22,35 37 29,19 0-1,-55 0 0,19 0-4,35 0 4,-17 0-2,36 0 5,-91-18-34,18 18 26,55 0 15,-19 0-41,-17 0 28,-19 0-27,18 0-1,1 0 58,54 0-56,-73 0-3,18 0 44,74 0-41,-74 0-3,0 0 5,37 0 48,0 0-50,-37 0 2,-18-36 27,19 36-30,-1 0 65,-36 18-54</inkml:trace>
    </iact:actionData>
  </iact:action>
  <iact:action type="add" startTime="87977">
    <iact:property name="dataType"/>
    <iact:actionData xml:id="d9">
      <inkml:trace xmlns:inkml="http://www.w3.org/2003/InkML" xml:id="stk9" contextRef="#ctx0" brushRef="#br0">20105 6042 0,'0'0'1,"0"37"82,0 163-81,0-91 60,-18-109-58,-18-36-4,36 18 39,-37-19-36,56 92 30,17-19-28,-36 1 3,54 54 24,-54-128-3,0-17-25,37-37 11</inkml:trace>
    </iact:actionData>
  </iact:action>
  <iact:action type="add" startTime="90251">
    <iact:property name="dataType"/>
    <iact:actionData xml:id="d10">
      <inkml:trace xmlns:inkml="http://www.w3.org/2003/InkML" xml:id="stk10" contextRef="#ctx0" brushRef="#br0">20105 8063 0,'0'36'12,"0"-72"34,-18-92-46</inkml:trace>
    </iact:actionData>
  </iact:action>
  <iact:action type="add" startTime="90346">
    <iact:property name="dataType"/>
    <iact:actionData xml:id="d11">
      <inkml:trace xmlns:inkml="http://www.w3.org/2003/InkML" xml:id="stk11" contextRef="#ctx0" brushRef="#br0">20087 7899 0,'18'36'28,"19"1"-26,-1-19 46,0 91-45,-54-109 55,18-36-54</inkml:trace>
    </iact:actionData>
  </iact:action>
  <iact:action type="add" startTime="90877">
    <iact:property name="dataType"/>
    <iact:actionData xml:id="d12">
      <inkml:trace xmlns:inkml="http://www.w3.org/2003/InkML" xml:id="stk12" contextRef="#ctx0" brushRef="#br0">20142 7553 0,'-37'0'91,"37"37"-30,0 17-59,0 110 26,0-128 1,0 74-27,-18-110 48,18-37-48,-36-72 25,36 127 20,0 55-14,0-128 12,-18 19-43,18 18 31,0 36-31,0 18 13</inkml:trace>
    </iact:actionData>
  </iact:action>
  <iact:action type="add" startTime="92057">
    <iact:property name="dataType"/>
    <iact:actionData xml:id="d13">
      <inkml:trace xmlns:inkml="http://www.w3.org/2003/InkML" xml:id="stk13" contextRef="#ctx0" brushRef="#br0">20051 9228 0,'0'-37'80,"0"74"-18,0 126-59,0-126 0,0 90 25,0-90-1,0 17-24,0-36 0,-37 19 28,19-74 45,18-17-72,-36 36-4,-1-73 42,37 109 5,0 0-44,37 91 25,-1-72-23,-36 17 34,37-54-37,90-91 31,-127 37-6,0-37-25</inkml:trace>
    </iact:actionData>
  </iact:action>
  <iact:action type="add" startTime="117657">
    <iact:property name="dataType"/>
    <iact:actionData xml:id="d14">
      <inkml:trace xmlns:inkml="http://www.w3.org/2003/InkML" xml:id="stk14" contextRef="#ctx0" brushRef="#br0">9316 12121 0,'-91'37'12,"-273"17"49,18 37-58,292-91 26,-19 55-26,18-55 25,37 0-26,-18 0 75,54 0-15,91-146-60,-91 146 27,19-54-25,-37-19 26,0 18-27,-91 55 24,36 0-25,-109 55 28,73-19-28,-109 55 27,182-54 2,236 17 0,-109-54-29,237 0 26,-273 0 3,18 0-27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Receptors bind ligand inside or outside of the cell, signal is then amplified and relayed by phosphorylation or second messengers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Turn specific genes on or off</a:t>
            </a:r>
          </a:p>
          <a:p>
            <a:r>
              <a:rPr lang="en-US" dirty="0"/>
              <a:t>Affect protein activity = regulation</a:t>
            </a:r>
          </a:p>
          <a:p>
            <a:r>
              <a:rPr lang="en-US" dirty="0"/>
              <a:t>Apoptosis triggered by signals that activate cascade of suicide proteins - necessary for nervous, immune system, morphogenesis of hands and feet</a:t>
            </a:r>
          </a:p>
        </p:txBody>
      </p:sp>
    </p:spTree>
    <p:extLst>
      <p:ext uri="{BB962C8B-B14F-4D97-AF65-F5344CB8AC3E}">
        <p14:creationId xmlns:p14="http://schemas.microsoft.com/office/powerpoint/2010/main" val="269088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Competitive vs noncompetitive</a:t>
            </a:r>
          </a:p>
          <a:p>
            <a:r>
              <a:rPr lang="en-US" dirty="0"/>
              <a:t>Draw enzyme inhibition</a:t>
            </a:r>
          </a:p>
        </p:txBody>
      </p:sp>
    </p:spTree>
    <p:extLst>
      <p:ext uri="{BB962C8B-B14F-4D97-AF65-F5344CB8AC3E}">
        <p14:creationId xmlns:p14="http://schemas.microsoft.com/office/powerpoint/2010/main" val="266947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Epinephrine (hormone) binds</a:t>
            </a:r>
          </a:p>
          <a:p>
            <a:r>
              <a:rPr lang="en-US" dirty="0"/>
              <a:t>Causes phosphorylation of GTP (G protein coupled receptor) -&gt; activates adenylyl cyclase</a:t>
            </a:r>
          </a:p>
          <a:p>
            <a:r>
              <a:rPr lang="en-US" dirty="0"/>
              <a:t>cAMP (second messenger) produced from ATP -&gt; activates protein kinase A (PKA)</a:t>
            </a:r>
          </a:p>
          <a:p>
            <a:r>
              <a:rPr lang="en-US" dirty="0"/>
              <a:t>Begins phosphorylation cascade</a:t>
            </a:r>
          </a:p>
          <a:p>
            <a:r>
              <a:rPr lang="en-US" dirty="0"/>
              <a:t>Activates glycogen phosphorylase which breaks down glycogen into glucose</a:t>
            </a:r>
          </a:p>
          <a:p>
            <a:r>
              <a:rPr lang="en-US" dirty="0"/>
              <a:t>Body now has energy and is ready for fight/flight</a:t>
            </a:r>
          </a:p>
          <a:p>
            <a:r>
              <a:rPr lang="en-US" dirty="0"/>
              <a:t>“enzymes activating other enzymes”</a:t>
            </a:r>
          </a:p>
          <a:p>
            <a:r>
              <a:rPr lang="en-US" dirty="0"/>
              <a:t>“cyclase accelerates production of second messenger”</a:t>
            </a:r>
          </a:p>
          <a:p>
            <a:r>
              <a:rPr lang="en-US" dirty="0"/>
              <a:t>“catabolic process of energy release”</a:t>
            </a:r>
          </a:p>
          <a:p>
            <a:r>
              <a:rPr lang="en-US" b="0" i="0" dirty="0">
                <a:solidFill>
                  <a:srgbClr val="1A1D2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cyclic AMP phosphodiesterase changes cAMP to other – if inhibited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6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microsoft.com/office/2011/relationships/inkAction" Target="../ink/inkAction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4.3: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Signal Transduction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22DDDAAD-0611-3F48-54CE-D279B847D6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39" y="3029344"/>
            <a:ext cx="3446381" cy="1156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8"/>
    </mc:Choice>
    <mc:Fallback xmlns="">
      <p:transition spd="slow" advTm="84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D5369-AEE1-1FCF-2FE8-2C54CC17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37" y="2030456"/>
            <a:ext cx="1790700" cy="15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8B8E6B-836E-D96C-015C-9E63763EF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91" y="1012906"/>
            <a:ext cx="4556819" cy="385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8"/>
    </mc:Choice>
    <mc:Fallback xmlns="">
      <p:transition spd="slow" advTm="283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DA63-9881-472B-86F6-E2BEC866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Signal Transduction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56557-14C6-05E3-6EEF-657A1745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79292"/>
            <a:ext cx="5445579" cy="4045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Signal Transduction Pathway: reception, transduction, response</a:t>
            </a:r>
          </a:p>
          <a:p>
            <a:r>
              <a:rPr lang="en-US" dirty="0"/>
              <a:t>Gene expression: many pathways ultimately regulate protein synthesis (transcription factors) </a:t>
            </a:r>
          </a:p>
          <a:p>
            <a:pPr lvl="1"/>
            <a:r>
              <a:rPr lang="en-US" dirty="0"/>
              <a:t>Changes in environment resulting in signal transduction can alter phenotype</a:t>
            </a:r>
          </a:p>
          <a:p>
            <a:r>
              <a:rPr lang="en-US" dirty="0"/>
              <a:t>Metabolic response: in cytoplasm pathways affect protein activity (enzymes)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Apoptosis</a:t>
            </a:r>
            <a:r>
              <a:rPr lang="en-US" dirty="0"/>
              <a:t> – programmed cell death, systematically and prevents damage to neighboring cells</a:t>
            </a:r>
          </a:p>
        </p:txBody>
      </p:sp>
      <p:pic>
        <p:nvPicPr>
          <p:cNvPr id="1026" name="Picture 2" descr="Origins of Cell Compartmentalization | AP Biology | Biology Dictionary">
            <a:extLst>
              <a:ext uri="{FF2B5EF4-FFF2-40B4-BE49-F238E27FC236}">
                <a16:creationId xmlns:a16="http://schemas.microsoft.com/office/drawing/2014/main" id="{BAF7FC8A-38D5-4216-3765-B89B25CD0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0" r="15304"/>
          <a:stretch/>
        </p:blipFill>
        <p:spPr bwMode="auto">
          <a:xfrm>
            <a:off x="6154057" y="1350169"/>
            <a:ext cx="2989943" cy="377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optosis signaling pathway - Cusabio">
            <a:extLst>
              <a:ext uri="{FF2B5EF4-FFF2-40B4-BE49-F238E27FC236}">
                <a16:creationId xmlns:a16="http://schemas.microsoft.com/office/drawing/2014/main" id="{FF4DD4DB-558C-F1FA-F798-6A47FB86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15" y="19050"/>
            <a:ext cx="2418285" cy="14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67"/>
    </mc:Choice>
    <mc:Fallback xmlns="">
      <p:transition spd="slow" advTm="1146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C3EE-CEF8-2E28-E617-5D0BAA62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and Genetic Influences on Signal Transduction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E5E81-8E27-B48D-4EE2-B6B174A63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Signal Transduction Pathway is made up of proteins – receptors, cascade</a:t>
            </a:r>
          </a:p>
          <a:p>
            <a:r>
              <a:rPr lang="en-US" dirty="0"/>
              <a:t>pH and temperature can affect the proteins – denaturation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Mutations</a:t>
            </a:r>
            <a:r>
              <a:rPr lang="en-US" dirty="0"/>
              <a:t> in genes can also affect the proteins of the pathway (change in the DNA sequence) -&gt; changes protein synthesis and what proteins are being produced</a:t>
            </a:r>
          </a:p>
        </p:txBody>
      </p:sp>
      <p:pic>
        <p:nvPicPr>
          <p:cNvPr id="1026" name="Picture 2" descr="Unit 2.2 - Protein synthesis - Discover Math and Science Now">
            <a:extLst>
              <a:ext uri="{FF2B5EF4-FFF2-40B4-BE49-F238E27FC236}">
                <a16:creationId xmlns:a16="http://schemas.microsoft.com/office/drawing/2014/main" id="{8A8AFBDA-43DC-BA7B-E15E-CD6FA2BB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34" y="3270097"/>
            <a:ext cx="3036604" cy="17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9EBF64-11D6-2C83-ECBC-538A56AAB0B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9880" y="2057400"/>
              <a:ext cx="7329960" cy="227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9EBF64-11D6-2C83-ECBC-538A56AAB0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520" y="2048040"/>
                <a:ext cx="734868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48"/>
    </mc:Choice>
    <mc:Fallback xmlns="">
      <p:transition spd="slow" advTm="100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1B1F-2992-4110-BA61-576EE57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Inhibitors and Activators of Signal Transduction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DD88-F73B-6D47-0699-1F49BD23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Signal Transduction Pathways are made out of enzymes – can be inhibited (either in active site or allosteric site) -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inhibitor</a:t>
            </a:r>
          </a:p>
          <a:p>
            <a:r>
              <a:rPr lang="en-US" dirty="0"/>
              <a:t>Can also activate elements of the pathway -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activator</a:t>
            </a:r>
          </a:p>
          <a:p>
            <a:pPr lvl="1"/>
            <a:r>
              <a:rPr lang="en-US" dirty="0"/>
              <a:t>Insecticides activates rapid firing of neurons in insect’s brain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090C1E0-01C3-8A81-71BE-7625610767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42400" y="1801800"/>
              <a:ext cx="5345280" cy="195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090C1E0-01C3-8A81-71BE-7625610767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3040" y="1792440"/>
                <a:ext cx="5364000" cy="19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3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5"/>
    </mc:Choice>
    <mc:Fallback xmlns="">
      <p:transition spd="slow" advTm="50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071B-51E8-E215-EBF1-B8F89ED2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Pathway</a:t>
            </a:r>
            <a:r>
              <a:rPr lang="en-US"/>
              <a:t>: Epinephrine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8BD8-F13A-CBCD-E9E3-2A6C1BED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08" y="1369219"/>
            <a:ext cx="3367708" cy="35850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Epinephrine</a:t>
            </a:r>
            <a:r>
              <a:rPr lang="en-US" dirty="0"/>
              <a:t> = adrenaline – stimulates break down of glycogen to increase blood glucose as part of “flight or fight” </a:t>
            </a:r>
          </a:p>
          <a:p>
            <a:r>
              <a:rPr lang="en-US" dirty="0"/>
              <a:t>Example of signal transduction response to environment</a:t>
            </a:r>
          </a:p>
          <a:p>
            <a:r>
              <a:rPr lang="en-US" dirty="0"/>
              <a:t>cyclic AMP phosphodiesterase</a:t>
            </a:r>
          </a:p>
        </p:txBody>
      </p:sp>
      <p:pic>
        <p:nvPicPr>
          <p:cNvPr id="1026" name="Picture 2" descr="Ameoba Sisters: 27-53 Bio Unit 4 Flashcards | Quizlet">
            <a:extLst>
              <a:ext uri="{FF2B5EF4-FFF2-40B4-BE49-F238E27FC236}">
                <a16:creationId xmlns:a16="http://schemas.microsoft.com/office/drawing/2014/main" id="{090F27C5-A339-C6EC-3D7A-528FFBF45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4" r="11984"/>
          <a:stretch/>
        </p:blipFill>
        <p:spPr bwMode="auto">
          <a:xfrm>
            <a:off x="3510115" y="1048135"/>
            <a:ext cx="5633885" cy="409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ACCA75-5936-EE41-0555-22640030936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23120" y="1303920"/>
              <a:ext cx="4716360" cy="3145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ACCA75-5936-EE41-0555-2264003093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3760" y="1294560"/>
                <a:ext cx="4735080" cy="31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3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61"/>
    </mc:Choice>
    <mc:Fallback xmlns="">
      <p:transition spd="slow" advTm="147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Signal Transduction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Effects of signal transduction: apoptosis, change in phenotype, gene expression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Be able to identify parts of a signal transduction pathway, justify predictions, and answer questions</a:t>
            </a:r>
          </a:p>
          <a:p>
            <a:pPr marL="381000" lvl="0" indent="-381000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dirty="0"/>
              <a:t>Mutations can affect signal transduction pathways</a:t>
            </a:r>
          </a:p>
          <a:p>
            <a:pPr marL="381000" lvl="0" indent="-381000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dirty="0"/>
              <a:t>Inhibitors and activators can affect signal transduction pathways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68"/>
    </mc:Choice>
    <mc:Fallback xmlns="">
      <p:transition spd="slow" advTm="23868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4.2</Template>
  <TotalTime>656</TotalTime>
  <Words>409</Words>
  <Application>Microsoft Office PowerPoint</Application>
  <PresentationFormat>On-screen Show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Kalam</vt:lpstr>
      <vt:lpstr>Cambria</vt:lpstr>
      <vt:lpstr>Arial</vt:lpstr>
      <vt:lpstr>Fredericka the Great</vt:lpstr>
      <vt:lpstr>Simple Light</vt:lpstr>
      <vt:lpstr>FunkyShapesVTI</vt:lpstr>
      <vt:lpstr>AP BIO</vt:lpstr>
      <vt:lpstr>Objectives</vt:lpstr>
      <vt:lpstr>Effects of Signal Transduction</vt:lpstr>
      <vt:lpstr>Environmental and Genetic Influences on Signal Transduction</vt:lpstr>
      <vt:lpstr>Inhibitors and Activators of Signal Transduction</vt:lpstr>
      <vt:lpstr>Example of a Pathway: Epinephrine</vt:lpstr>
      <vt:lpstr>Signal Transduction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26</cp:revision>
  <dcterms:created xsi:type="dcterms:W3CDTF">2024-12-31T17:36:36Z</dcterms:created>
  <dcterms:modified xsi:type="dcterms:W3CDTF">2025-08-17T00:48:39Z</dcterms:modified>
</cp:coreProperties>
</file>