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9"/>
  </p:notesMasterIdLst>
  <p:handoutMasterIdLst>
    <p:handoutMasterId r:id="rId10"/>
  </p:handoutMasterIdLst>
  <p:sldIdLst>
    <p:sldId id="267" r:id="rId3"/>
    <p:sldId id="268" r:id="rId4"/>
    <p:sldId id="274" r:id="rId5"/>
    <p:sldId id="275" r:id="rId6"/>
    <p:sldId id="276" r:id="rId7"/>
    <p:sldId id="273" r:id="rId8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1"/>
      <p:bold r:id="rId12"/>
      <p:italic r:id="rId13"/>
      <p:boldItalic r:id="rId14"/>
    </p:embeddedFont>
    <p:embeddedFont>
      <p:font typeface="Fredericka the Great" panose="02000000000000000000" pitchFamily="2" charset="0"/>
      <p:regular r:id="rId15"/>
    </p:embeddedFont>
    <p:embeddedFont>
      <p:font typeface="Kalam" panose="02000000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226" autoAdjust="0"/>
  </p:normalViewPr>
  <p:slideViewPr>
    <p:cSldViewPr snapToGrid="0">
      <p:cViewPr varScale="1">
        <p:scale>
          <a:sx n="102" d="100"/>
          <a:sy n="102" d="100"/>
        </p:scale>
        <p:origin x="926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8F97BC-3C0A-98CE-2635-4F6753474E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5A845-5078-9E47-EBD5-61885490B0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E996E-0320-4680-871D-1D3D840632F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95DEF-C59A-8690-8306-9C578C5F93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AA1B-E79A-8D56-980E-AC52FFBAAC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53C1E-B61C-4740-B395-2C6B77CB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6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67" name="Google Shape;267;p30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04" name="Google Shape;304;p33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18" name="Google Shape;318;p34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31" name="Google Shape;331;p35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44" name="Google Shape;344;p3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047674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377475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161922" y="599240"/>
            <a:ext cx="3727692" cy="289154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1533726" y="736515"/>
            <a:ext cx="3081420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Fredericka the Great"/>
              <a:buNone/>
            </a:pPr>
            <a:r>
              <a:rPr lang="en" sz="54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100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368164" y="2027533"/>
            <a:ext cx="3412544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39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4.6: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2800" b="1" dirty="0">
                <a:solidFill>
                  <a:srgbClr val="134F5C"/>
                </a:solidFill>
                <a:latin typeface="Kalam"/>
                <a:cs typeface="Kalam"/>
                <a:sym typeface="Kalam"/>
              </a:rPr>
              <a:t>Regulation of Cell Cycle</a:t>
            </a:r>
            <a:endParaRPr sz="2800" dirty="0"/>
          </a:p>
        </p:txBody>
      </p:sp>
      <p:sp>
        <p:nvSpPr>
          <p:cNvPr id="482" name="Google Shape;482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5206852" y="1347422"/>
            <a:ext cx="3707557" cy="162760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7757615" y="4246828"/>
            <a:ext cx="790849" cy="352267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2" name="Picture 1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A5D6D689-92B6-8FCC-45F9-02E391C758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439" y="3029344"/>
            <a:ext cx="3446381" cy="1156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88"/>
    </mc:Choice>
    <mc:Fallback xmlns="">
      <p:transition spd="slow" advTm="83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A1DEAB-2DCF-3EB5-1022-EE3906C27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547" y="770930"/>
            <a:ext cx="4916362" cy="3953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71868A-E6EC-A587-F3B9-28E1FAF9C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91" y="1838151"/>
            <a:ext cx="2028825" cy="1819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55"/>
    </mc:Choice>
    <mc:Fallback xmlns="">
      <p:transition spd="slow" advTm="302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5DBE-4A92-E323-5694-619A3EC8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Cycle Control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BB545-EB46-3ECA-A060-41DEC1DE2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79996"/>
            <a:ext cx="7886700" cy="3263504"/>
          </a:xfrm>
        </p:spPr>
        <p:txBody>
          <a:bodyPr/>
          <a:lstStyle/>
          <a:p>
            <a:r>
              <a:rPr lang="en-US" dirty="0"/>
              <a:t>There are certain checkpoints during the cell cycle that check whether certain conditions are met before the next stage can occur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G1 phase checkpoint </a:t>
            </a:r>
            <a:r>
              <a:rPr lang="en-US" dirty="0"/>
              <a:t>– is the DNA correct; can the cell keep growing and have enough energy to continue in the cycle?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G2 phase checkpoint </a:t>
            </a:r>
            <a:r>
              <a:rPr lang="en-US" dirty="0"/>
              <a:t>– has all DNA been replicated properly?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 phase checkpoint </a:t>
            </a:r>
            <a:r>
              <a:rPr lang="en-US" dirty="0"/>
              <a:t>– have all chromatids been attached to microtubules properly?</a:t>
            </a:r>
          </a:p>
          <a:p>
            <a:r>
              <a:rPr lang="en-US" dirty="0"/>
              <a:t>If G1 checkpoint failed, cell gets sent to G0</a:t>
            </a:r>
          </a:p>
        </p:txBody>
      </p:sp>
      <p:pic>
        <p:nvPicPr>
          <p:cNvPr id="1026" name="Picture 2" descr="Cell Checkpoints | BioNinja">
            <a:extLst>
              <a:ext uri="{FF2B5EF4-FFF2-40B4-BE49-F238E27FC236}">
                <a16:creationId xmlns:a16="http://schemas.microsoft.com/office/drawing/2014/main" id="{D1C32A38-087E-A3EF-F78B-52DD1090F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120" y="0"/>
            <a:ext cx="3224880" cy="187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94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082"/>
    </mc:Choice>
    <mc:Fallback xmlns="">
      <p:transition spd="slow" advTm="10408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5997-D1FA-C652-D333-6916CF77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CDK and Growth Factors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FB261-987B-3E25-0395-416AEB3BE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Cell cycle controlled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cyclin-dependent kinases </a:t>
            </a:r>
            <a:r>
              <a:rPr lang="en-US" dirty="0"/>
              <a:t>– active only when connected to cyclin proteins</a:t>
            </a:r>
          </a:p>
          <a:p>
            <a:pPr lvl="1"/>
            <a:r>
              <a:rPr lang="en-US" dirty="0"/>
              <a:t>Specific CDK complexes give the go ahead at G1 and G2 checkpoints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growth factors </a:t>
            </a:r>
            <a:r>
              <a:rPr lang="en-US" dirty="0"/>
              <a:t>are present, then other cells will be stimulated to divide – enough nutrients for more cells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Density-dependent inhibition </a:t>
            </a:r>
            <a:r>
              <a:rPr lang="en-US" dirty="0"/>
              <a:t>– crowded cells stop dividing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Anchorage dependency </a:t>
            </a:r>
            <a:r>
              <a:rPr lang="en-US" dirty="0"/>
              <a:t>– normal cells must be anchored to something to divide</a:t>
            </a:r>
          </a:p>
        </p:txBody>
      </p:sp>
    </p:spTree>
    <p:extLst>
      <p:ext uri="{BB962C8B-B14F-4D97-AF65-F5344CB8AC3E}">
        <p14:creationId xmlns:p14="http://schemas.microsoft.com/office/powerpoint/2010/main" val="348716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692"/>
    </mc:Choice>
    <mc:Fallback xmlns="">
      <p:transition spd="slow" advTm="7669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B326-D1F3-3A46-BFE5-6290F393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A1F0D-0281-E7C2-03A8-BB240E250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832" y="939998"/>
            <a:ext cx="5205373" cy="4203502"/>
          </a:xfrm>
        </p:spPr>
        <p:txBody>
          <a:bodyPr>
            <a:normAutofit/>
          </a:bodyPr>
          <a:lstStyle/>
          <a:p>
            <a:r>
              <a:rPr lang="en-US" dirty="0"/>
              <a:t>Cancer cells have no limits on division – are not density dependent, don’t care about anchorage, will divide even if DNA mutations, will steal resources from other cells to divide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Tumor</a:t>
            </a:r>
            <a:r>
              <a:rPr lang="en-US" dirty="0"/>
              <a:t> – mass of abnormal cells within normal tissue</a:t>
            </a:r>
          </a:p>
          <a:p>
            <a:pPr lvl="1"/>
            <a:r>
              <a:rPr lang="en-US" dirty="0"/>
              <a:t>If remain at original site =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benign</a:t>
            </a:r>
          </a:p>
          <a:p>
            <a:pPr lvl="1"/>
            <a:r>
              <a:rPr lang="en-US" dirty="0"/>
              <a:t>If can invade and survive at new sites =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malignant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Metastasis</a:t>
            </a:r>
            <a:r>
              <a:rPr lang="en-US" dirty="0"/>
              <a:t> – when cells separate from malignant tumor and travel to other parts of the body</a:t>
            </a:r>
          </a:p>
        </p:txBody>
      </p:sp>
      <p:pic>
        <p:nvPicPr>
          <p:cNvPr id="2050" name="Picture 2" descr="Cells with mutations in pathways controlling cyclins, CDKs, or other aspects of the cell cycle can often become cancerous">
            <a:extLst>
              <a:ext uri="{FF2B5EF4-FFF2-40B4-BE49-F238E27FC236}">
                <a16:creationId xmlns:a16="http://schemas.microsoft.com/office/drawing/2014/main" id="{0B31DC2D-7E87-3FF2-FED8-E0BBDD940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205" y="1496861"/>
            <a:ext cx="3372795" cy="337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4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11"/>
    </mc:Choice>
    <mc:Fallback xmlns="">
      <p:transition spd="slow" advTm="7171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Regulation of Cell Cycle Review</a:t>
            </a:r>
            <a:endParaRPr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Checkpoints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CDK Cycle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Cancer cells and why they’re “immortal”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91"/>
    </mc:Choice>
    <mc:Fallback xmlns="">
      <p:transition spd="slow" advTm="25491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4.6</Template>
  <TotalTime>1348</TotalTime>
  <Words>257</Words>
  <Application>Microsoft Office PowerPoint</Application>
  <PresentationFormat>On-screen Show (16:9)</PresentationFormat>
  <Paragraphs>29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Fredericka the Great</vt:lpstr>
      <vt:lpstr>Kalam</vt:lpstr>
      <vt:lpstr>Cambria</vt:lpstr>
      <vt:lpstr>Arial</vt:lpstr>
      <vt:lpstr>Simple Light</vt:lpstr>
      <vt:lpstr>FunkyShapesVTI</vt:lpstr>
      <vt:lpstr>AP BIO</vt:lpstr>
      <vt:lpstr>Objectives</vt:lpstr>
      <vt:lpstr>Cell Cycle Control System</vt:lpstr>
      <vt:lpstr>CDK and Growth Factors</vt:lpstr>
      <vt:lpstr>Cancer</vt:lpstr>
      <vt:lpstr>Regulation of Cell Cycle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12</cp:revision>
  <dcterms:created xsi:type="dcterms:W3CDTF">2025-03-08T17:43:03Z</dcterms:created>
  <dcterms:modified xsi:type="dcterms:W3CDTF">2025-08-15T05:04:22Z</dcterms:modified>
</cp:coreProperties>
</file>