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46065" autoAdjust="0"/>
  </p:normalViewPr>
  <p:slideViewPr>
    <p:cSldViewPr snapToGrid="0">
      <p:cViewPr varScale="1">
        <p:scale>
          <a:sx n="112" d="100"/>
          <a:sy n="112" d="100"/>
        </p:scale>
        <p:origin x="638" y="8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08T03:38:14.9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15830 418 0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2977C-190E-41A6-9545-C2855094959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A9E5F-8766-4885-AE50-E2F5F510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cross </a:t>
            </a:r>
            <a:r>
              <a:rPr lang="en-US" dirty="0" err="1"/>
              <a:t>AABb</a:t>
            </a:r>
            <a:r>
              <a:rPr lang="en-US" dirty="0"/>
              <a:t> and </a:t>
            </a:r>
            <a:r>
              <a:rPr lang="en-US" dirty="0" err="1"/>
              <a:t>AaBb</a:t>
            </a:r>
            <a:r>
              <a:rPr lang="en-US" dirty="0"/>
              <a:t> what is prob of AABB</a:t>
            </a:r>
          </a:p>
          <a:p>
            <a:r>
              <a:rPr lang="en-US" dirty="0"/>
              <a:t>½ * ¼ = 1/8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43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observed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(percent)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(counts)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404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0.200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420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1.000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0.000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376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-1.200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chi-square-&gt;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2.480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critical value-&gt;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7.815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Compute each z from its own row as (observed-expected)/sqrt(expected).  Be sure to use the counts in this formula, not the percentages.  The chi-square statistic is the sum of the squares of the z-values.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number of degrees of freedom is 3 (number of categories minus 1).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The critical value is from a table you’ll have on the exam (using 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Symbol" panose="05050102010706020507" pitchFamily="18" charset="2"/>
              </a:rPr>
              <a:t>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0.05).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6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map unit = 1% recombination frequency</a:t>
            </a:r>
          </a:p>
          <a:p>
            <a:r>
              <a:rPr lang="en-US" dirty="0"/>
              <a:t>Rf = </a:t>
            </a:r>
            <a:r>
              <a:rPr lang="en-US" dirty="0" err="1"/>
              <a:t>combinants</a:t>
            </a:r>
            <a:r>
              <a:rPr lang="en-US" dirty="0"/>
              <a:t>/total offspring X 100</a:t>
            </a:r>
          </a:p>
          <a:p>
            <a:r>
              <a:rPr lang="en-US" dirty="0"/>
              <a:t>17%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7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 cap="all" spc="1125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cap="all" spc="3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397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0075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2071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57562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8166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90877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24038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40000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76671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6928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37944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75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75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75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903617" cy="3072245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accen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903617" cy="3072245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accent1"/>
              </a:solidFill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47674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13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7475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13"/>
          </a:p>
        </p:txBody>
      </p: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922" y="599240"/>
            <a:ext cx="3727692" cy="289154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726" y="736516"/>
            <a:ext cx="3081420" cy="1230830"/>
          </a:xfrm>
        </p:spPr>
        <p:txBody>
          <a:bodyPr>
            <a:normAutofit/>
          </a:bodyPr>
          <a:lstStyle/>
          <a:p>
            <a:r>
              <a:rPr lang="en-US" sz="5400" spc="225">
                <a:solidFill>
                  <a:srgbClr val="CC4125"/>
                </a:solidFill>
                <a:latin typeface="Fredericka the Great" panose="02000000000000000000" pitchFamily="2" charset="0"/>
                <a:ea typeface="Source Sans Pro SemiBold"/>
                <a:cs typeface="Kalam" panose="02000000000000000000" pitchFamily="2" charset="0"/>
              </a:rPr>
              <a:t>AP Bio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071" y="2122101"/>
            <a:ext cx="3138076" cy="1108753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3900" b="1" dirty="0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Unit 5:</a:t>
            </a:r>
          </a:p>
          <a:p>
            <a:r>
              <a:rPr lang="en-US" sz="2100" b="1" dirty="0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Heredity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87" y="2590321"/>
            <a:ext cx="239956" cy="23995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87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579015B8-6A8B-8D77-BAE8-CD8691CF4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8" r="1" b="15675"/>
          <a:stretch/>
        </p:blipFill>
        <p:spPr>
          <a:xfrm>
            <a:off x="5206853" y="1347422"/>
            <a:ext cx="3707557" cy="1627603"/>
          </a:xfrm>
          <a:prstGeom prst="rect">
            <a:avLst/>
          </a:prstGeom>
        </p:spPr>
      </p:pic>
      <p:sp>
        <p:nvSpPr>
          <p:cNvPr id="152" name="Graphic 212">
            <a:extLst>
              <a:ext uri="{FF2B5EF4-FFF2-40B4-BE49-F238E27FC236}">
                <a16:creationId xmlns:a16="http://schemas.microsoft.com/office/drawing/2014/main" id="{DD8EBB1F-14FA-4F51-A5D2-56C3EFB3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536" y="736515"/>
            <a:ext cx="466854" cy="46685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4" name="Graphic 212">
            <a:extLst>
              <a:ext uri="{FF2B5EF4-FFF2-40B4-BE49-F238E27FC236}">
                <a16:creationId xmlns:a16="http://schemas.microsoft.com/office/drawing/2014/main" id="{808A01CC-0F77-401A-8A7C-C9811B10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536" y="736515"/>
            <a:ext cx="466854" cy="46685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7265" y="3553944"/>
            <a:ext cx="1656736" cy="1589557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7265" y="3553944"/>
            <a:ext cx="1656736" cy="1589557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grpSp>
        <p:nvGrpSpPr>
          <p:cNvPr id="160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57615" y="4246828"/>
            <a:ext cx="790850" cy="352267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pic>
        <p:nvPicPr>
          <p:cNvPr id="5" name="Picture 4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10B1D4BE-27AD-B79A-D39E-8B55C4E6AD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62" y="3053119"/>
            <a:ext cx="3132737" cy="1051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C05CBA-11EE-183F-BF31-04D515656847}"/>
                  </a:ext>
                </a:extLst>
              </p14:cNvPr>
              <p14:cNvContentPartPr/>
              <p14:nvPr/>
            </p14:nvContentPartPr>
            <p14:xfrm>
              <a:off x="5698800" y="1504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C05CBA-11EE-183F-BF31-04D5156568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89440" y="141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0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8"/>
    </mc:Choice>
    <mc:Fallback xmlns="">
      <p:transition spd="slow" advTm="7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6A04-9568-F1EE-CABD-F8F8A7E4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Dominance (5.4)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2411-F337-F979-33C5-E15849C5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9998"/>
            <a:ext cx="6708531" cy="4203502"/>
          </a:xfrm>
        </p:spPr>
        <p:txBody>
          <a:bodyPr>
            <a:normAutofit fontScale="92500"/>
          </a:bodyPr>
          <a:lstStyle/>
          <a:p>
            <a:pPr marL="507987" lvl="0" indent="-507987" defTabSz="914400">
              <a:spcBef>
                <a:spcPts val="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300" b="1" kern="0" dirty="0">
                <a:solidFill>
                  <a:srgbClr val="1EB9D3">
                    <a:lumMod val="50000"/>
                  </a:srgbClr>
                </a:solidFill>
                <a:ea typeface="Cambria"/>
                <a:sym typeface="Cambria"/>
              </a:rPr>
              <a:t>Complete dominance </a:t>
            </a:r>
            <a:r>
              <a:rPr lang="en-US" sz="2300" kern="0" dirty="0">
                <a:solidFill>
                  <a:srgbClr val="000000"/>
                </a:solidFill>
                <a:ea typeface="Cambria"/>
                <a:sym typeface="Cambria"/>
              </a:rPr>
              <a:t>– homozygous dominant and heterozygous are indistinguishable -&gt; dominant always takes control</a:t>
            </a:r>
          </a:p>
          <a:p>
            <a:pPr marL="507987" lvl="0" indent="-507987" defTabSz="914400">
              <a:spcBef>
                <a:spcPts val="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300" b="1" kern="0" dirty="0">
                <a:solidFill>
                  <a:srgbClr val="1EB9D3">
                    <a:lumMod val="50000"/>
                  </a:srgbClr>
                </a:solidFill>
                <a:ea typeface="Cambria"/>
                <a:sym typeface="Cambria"/>
              </a:rPr>
              <a:t>Incomplete dominance </a:t>
            </a:r>
            <a:r>
              <a:rPr lang="en-US" sz="2300" kern="0" dirty="0">
                <a:solidFill>
                  <a:srgbClr val="000000"/>
                </a:solidFill>
                <a:ea typeface="Cambria"/>
                <a:sym typeface="Cambria"/>
              </a:rPr>
              <a:t>– heterozygous organisms demonstrate a phenotypic mix between dominant and recessive alleles</a:t>
            </a:r>
          </a:p>
          <a:p>
            <a:pPr marL="507987" lvl="0" indent="-507987" defTabSz="914400">
              <a:spcBef>
                <a:spcPts val="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300" b="1" kern="0" dirty="0">
                <a:solidFill>
                  <a:srgbClr val="1EB9D3">
                    <a:lumMod val="50000"/>
                  </a:srgbClr>
                </a:solidFill>
                <a:ea typeface="Cambria"/>
                <a:sym typeface="Cambria"/>
              </a:rPr>
              <a:t>Codominance</a:t>
            </a:r>
            <a:r>
              <a:rPr lang="en-US" sz="2300" kern="0" dirty="0">
                <a:solidFill>
                  <a:srgbClr val="000000"/>
                </a:solidFill>
                <a:ea typeface="Cambria"/>
                <a:sym typeface="Cambria"/>
              </a:rPr>
              <a:t> – two alleles are dominant and affect the phenotype in two different but equal ways</a:t>
            </a:r>
          </a:p>
          <a:p>
            <a:pPr marL="507987" lvl="0" indent="-507987">
              <a:spcBef>
                <a:spcPts val="0"/>
              </a:spcBef>
              <a:buClr>
                <a:srgbClr val="000000"/>
              </a:buClr>
              <a:buSzPts val="2000"/>
              <a:defRPr/>
            </a:pPr>
            <a:r>
              <a:rPr lang="en-US" sz="2300" b="1" kern="0" dirty="0">
                <a:solidFill>
                  <a:srgbClr val="1EB9D3">
                    <a:lumMod val="50000"/>
                  </a:srgbClr>
                </a:solidFill>
                <a:ea typeface="Cambria"/>
                <a:sym typeface="Cambria"/>
              </a:rPr>
              <a:t>Multiple</a:t>
            </a:r>
            <a:r>
              <a:rPr lang="en-US" sz="2300" b="1" dirty="0">
                <a:solidFill>
                  <a:srgbClr val="1EB9D3">
                    <a:lumMod val="50000"/>
                  </a:srgbClr>
                </a:solidFill>
              </a:rPr>
              <a:t> alleles </a:t>
            </a:r>
            <a:r>
              <a:rPr lang="en-US" sz="2300" dirty="0">
                <a:solidFill>
                  <a:srgbClr val="000000"/>
                </a:solidFill>
              </a:rPr>
              <a:t>– genes which exist in more than two allele forms</a:t>
            </a:r>
          </a:p>
          <a:p>
            <a:pPr marL="1117572" lvl="1" indent="-507987">
              <a:spcBef>
                <a:spcPts val="0"/>
              </a:spcBef>
              <a:buClr>
                <a:srgbClr val="000000"/>
              </a:buClr>
              <a:buSzPts val="2000"/>
              <a:defRPr/>
            </a:pPr>
            <a:r>
              <a:rPr lang="en-US" sz="1900" dirty="0">
                <a:solidFill>
                  <a:srgbClr val="000000"/>
                </a:solidFill>
              </a:rPr>
              <a:t>Human blood types – I</a:t>
            </a:r>
            <a:r>
              <a:rPr lang="en-US" sz="1900" baseline="30000" dirty="0">
                <a:solidFill>
                  <a:srgbClr val="000000"/>
                </a:solidFill>
              </a:rPr>
              <a:t>A </a:t>
            </a:r>
            <a:r>
              <a:rPr lang="en-US" sz="1900" dirty="0"/>
              <a:t>I</a:t>
            </a:r>
            <a:r>
              <a:rPr lang="en-US" sz="1900" baseline="30000" dirty="0"/>
              <a:t>B </a:t>
            </a:r>
            <a:r>
              <a:rPr lang="en-US" sz="1900" dirty="0" err="1"/>
              <a:t>i</a:t>
            </a:r>
            <a:endParaRPr lang="en-US" sz="1900" kern="0" dirty="0">
              <a:solidFill>
                <a:srgbClr val="000000"/>
              </a:solidFill>
              <a:ea typeface="Cambria"/>
              <a:sym typeface="Cambria"/>
            </a:endParaRPr>
          </a:p>
          <a:p>
            <a:pPr marL="507987" lvl="0" indent="-507987" defTabSz="914400">
              <a:spcBef>
                <a:spcPts val="0"/>
              </a:spcBef>
              <a:buClr>
                <a:srgbClr val="000000"/>
              </a:buClr>
              <a:buSzPts val="2000"/>
              <a:buFont typeface="Arial"/>
              <a:buChar char="•"/>
              <a:defRPr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Polygenic inheritance </a:t>
            </a:r>
            <a:r>
              <a:rPr lang="en-US" sz="2300" dirty="0"/>
              <a:t>– two or more genes have an additive effect on a single character in phenotype (height, skin color)</a:t>
            </a:r>
          </a:p>
          <a:p>
            <a:endParaRPr lang="en-US" dirty="0"/>
          </a:p>
        </p:txBody>
      </p:sp>
      <p:pic>
        <p:nvPicPr>
          <p:cNvPr id="4" name="Picture 2" descr="Blood Types and Punnett Squares">
            <a:extLst>
              <a:ext uri="{FF2B5EF4-FFF2-40B4-BE49-F238E27FC236}">
                <a16:creationId xmlns:a16="http://schemas.microsoft.com/office/drawing/2014/main" id="{2E04250D-3184-65A9-45F1-61562ED1B9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5333" r="2175" b="11189"/>
          <a:stretch>
            <a:fillRect/>
          </a:stretch>
        </p:blipFill>
        <p:spPr bwMode="auto">
          <a:xfrm>
            <a:off x="6370887" y="30511"/>
            <a:ext cx="2773113" cy="181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complete dominance vs Codominance - Differences &amp; Similarities">
            <a:extLst>
              <a:ext uri="{FF2B5EF4-FFF2-40B4-BE49-F238E27FC236}">
                <a16:creationId xmlns:a16="http://schemas.microsoft.com/office/drawing/2014/main" id="{34FD1504-54D4-46B6-FF04-EBEFF85C4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5" r="50683" b="7324"/>
          <a:stretch>
            <a:fillRect/>
          </a:stretch>
        </p:blipFill>
        <p:spPr bwMode="auto">
          <a:xfrm>
            <a:off x="7378815" y="1969865"/>
            <a:ext cx="1765185" cy="161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complete dominance vs Codominance - Differences &amp; Similarities">
            <a:extLst>
              <a:ext uri="{FF2B5EF4-FFF2-40B4-BE49-F238E27FC236}">
                <a16:creationId xmlns:a16="http://schemas.microsoft.com/office/drawing/2014/main" id="{22F91F61-7F76-913F-F27D-C72C170F1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4" t="12705" b="7324"/>
          <a:stretch>
            <a:fillRect/>
          </a:stretch>
        </p:blipFill>
        <p:spPr bwMode="auto">
          <a:xfrm>
            <a:off x="7378815" y="3579959"/>
            <a:ext cx="1765185" cy="156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53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194"/>
    </mc:Choice>
    <mc:Fallback xmlns="">
      <p:transition spd="slow" advTm="15719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CE28-917D-98D0-EF07-00EE2734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0070"/>
            <a:ext cx="7886700" cy="994172"/>
          </a:xfrm>
        </p:spPr>
        <p:txBody>
          <a:bodyPr/>
          <a:lstStyle/>
          <a:p>
            <a:r>
              <a:rPr lang="en-US" dirty="0"/>
              <a:t>Linked and Sex-Linked Genes (5.4)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3A0E-A650-03BD-3678-0189F5496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4275"/>
            <a:ext cx="6639636" cy="4324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buSzPts val="2000"/>
              <a:defRPr/>
            </a:pPr>
            <a:r>
              <a:rPr lang="en-US" dirty="0"/>
              <a:t>Genes have specific locations on chromosomes</a:t>
            </a:r>
          </a:p>
          <a:p>
            <a:pPr>
              <a:spcBef>
                <a:spcPts val="0"/>
              </a:spcBef>
              <a:buClr>
                <a:srgbClr val="000000"/>
              </a:buClr>
              <a:buSzPts val="2000"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Linked genes </a:t>
            </a:r>
            <a:r>
              <a:rPr lang="en-US" dirty="0">
                <a:solidFill>
                  <a:srgbClr val="000000"/>
                </a:solidFill>
              </a:rPr>
              <a:t>are on the same chromosome and tend to be inherited together during cell division</a:t>
            </a:r>
          </a:p>
          <a:p>
            <a:pPr>
              <a:spcBef>
                <a:spcPts val="0"/>
              </a:spcBef>
              <a:buClr>
                <a:srgbClr val="000000"/>
              </a:buClr>
              <a:buSzPts val="2000"/>
              <a:defRPr/>
            </a:pPr>
            <a:r>
              <a:rPr lang="en-US" kern="0" dirty="0">
                <a:solidFill>
                  <a:srgbClr val="000000"/>
                </a:solidFill>
              </a:rPr>
              <a:t>When offspring inherit phenotype of parents, they are considered </a:t>
            </a:r>
            <a:r>
              <a:rPr lang="en-US" b="1" kern="0" dirty="0">
                <a:solidFill>
                  <a:schemeClr val="accent2">
                    <a:lumMod val="50000"/>
                  </a:schemeClr>
                </a:solidFill>
              </a:rPr>
              <a:t>parental</a:t>
            </a:r>
            <a:r>
              <a:rPr lang="en-US" kern="0" dirty="0">
                <a:solidFill>
                  <a:srgbClr val="000000"/>
                </a:solidFill>
              </a:rPr>
              <a:t> types, and otherwise </a:t>
            </a:r>
            <a:r>
              <a:rPr lang="en-US" b="1" kern="0" dirty="0">
                <a:solidFill>
                  <a:schemeClr val="accent2">
                    <a:lumMod val="50000"/>
                  </a:schemeClr>
                </a:solidFill>
              </a:rPr>
              <a:t>recombinants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SzPts val="2000"/>
              <a:defRPr/>
            </a:pPr>
            <a:r>
              <a:rPr lang="en-US" kern="0" dirty="0">
                <a:solidFill>
                  <a:srgbClr val="000000"/>
                </a:solidFill>
              </a:rPr>
              <a:t>Genes that are further apart from each other have a higher chance of recombining (through crossing over)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sex-linked gene </a:t>
            </a:r>
            <a:r>
              <a:rPr lang="en-US" dirty="0"/>
              <a:t>is one located on a sex chromosome</a:t>
            </a:r>
          </a:p>
          <a:p>
            <a:pPr lvl="1"/>
            <a:r>
              <a:rPr lang="en-US" dirty="0"/>
              <a:t>Humans have X and Y chromosomes – XX and XY</a:t>
            </a:r>
          </a:p>
          <a:p>
            <a:pPr lvl="1"/>
            <a:r>
              <a:rPr lang="en-US" dirty="0"/>
              <a:t>Sex linked genes are either X-linked or Y-linked – X traits can be recessive or dominant in daughters, but always represented in sons</a:t>
            </a:r>
          </a:p>
          <a:p>
            <a:pPr lvl="1"/>
            <a:r>
              <a:rPr lang="en-US" dirty="0"/>
              <a:t>Fathers pass X linked genes to their daughters but not their sons (sons will get maternal X and paternal Y)</a:t>
            </a:r>
            <a:endParaRPr lang="en-US" kern="0" dirty="0">
              <a:solidFill>
                <a:srgbClr val="000000"/>
              </a:solidFill>
            </a:endParaRPr>
          </a:p>
        </p:txBody>
      </p:sp>
      <p:pic>
        <p:nvPicPr>
          <p:cNvPr id="4" name="Picture 2" descr="MGA2-06-10">
            <a:extLst>
              <a:ext uri="{FF2B5EF4-FFF2-40B4-BE49-F238E27FC236}">
                <a16:creationId xmlns:a16="http://schemas.microsoft.com/office/drawing/2014/main" id="{28F164BE-42A9-6EAA-BD19-779F2514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50" y="1520183"/>
            <a:ext cx="2727950" cy="140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x Linked Genes - Notes and Slide Preseentation">
            <a:extLst>
              <a:ext uri="{FF2B5EF4-FFF2-40B4-BE49-F238E27FC236}">
                <a16:creationId xmlns:a16="http://schemas.microsoft.com/office/drawing/2014/main" id="{067A9DF4-5E56-33B1-2A40-CAD0582BC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36" y="3145162"/>
            <a:ext cx="2437153" cy="172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42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165"/>
    </mc:Choice>
    <mc:Fallback xmlns="">
      <p:transition spd="slow" advTm="21916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57EF-22FC-1368-E1E9-2C436804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Linked Genes and Pedigree Practice (5.4)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D9AC-25F0-53E3-2C43-68E36DE8C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" y="3114724"/>
            <a:ext cx="6796584" cy="204157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Pedigree</a:t>
            </a:r>
            <a:r>
              <a:rPr lang="en-US" dirty="0"/>
              <a:t> – a diagram that shows the relationship between parents and offspring across two or more generations</a:t>
            </a:r>
          </a:p>
          <a:p>
            <a:pPr lvl="1"/>
            <a:r>
              <a:rPr lang="en-US" dirty="0"/>
              <a:t>Circles = females, squares = males</a:t>
            </a:r>
          </a:p>
          <a:p>
            <a:pPr lvl="1"/>
            <a:r>
              <a:rPr lang="en-US" dirty="0"/>
              <a:t>Shaded = expresses trait</a:t>
            </a:r>
          </a:p>
          <a:p>
            <a:pPr lvl="1"/>
            <a:r>
              <a:rPr lang="en-US" dirty="0"/>
              <a:t>Can help predict the genome of future offspring</a:t>
            </a:r>
          </a:p>
          <a:p>
            <a:pPr lvl="1"/>
            <a:r>
              <a:rPr lang="en-US" dirty="0"/>
              <a:t>What kind of trait is this?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FE019-1D0E-00F3-0F08-081A7D6740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46" r="1717" b="46287"/>
          <a:stretch>
            <a:fillRect/>
          </a:stretch>
        </p:blipFill>
        <p:spPr>
          <a:xfrm>
            <a:off x="582162" y="1133200"/>
            <a:ext cx="5656997" cy="1006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9EB6C9-AEDA-D1A4-3CE2-9039E4A010E3}"/>
              </a:ext>
            </a:extLst>
          </p:cNvPr>
          <p:cNvSpPr txBox="1"/>
          <p:nvPr/>
        </p:nvSpPr>
        <p:spPr>
          <a:xfrm>
            <a:off x="582162" y="2165329"/>
            <a:ext cx="2951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1. % recombinant/parental?</a:t>
            </a:r>
          </a:p>
          <a:p>
            <a:r>
              <a:rPr lang="en-US" sz="1800" dirty="0"/>
              <a:t>2. Linked or not?</a:t>
            </a:r>
          </a:p>
          <a:p>
            <a:r>
              <a:rPr lang="en-US" sz="1800" dirty="0"/>
              <a:t>3. # of map units?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58E34-3DA2-B6E2-4B13-9C557268C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549" y="2787875"/>
            <a:ext cx="3043450" cy="236842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DB5BE9-8279-72B6-4A0D-F1F975237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75871"/>
              </p:ext>
            </p:extLst>
          </p:nvPr>
        </p:nvGraphicFramePr>
        <p:xfrm>
          <a:off x="6594853" y="1111425"/>
          <a:ext cx="1402736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368">
                  <a:extLst>
                    <a:ext uri="{9D8B030D-6E8A-4147-A177-3AD203B41FA5}">
                      <a16:colId xmlns:a16="http://schemas.microsoft.com/office/drawing/2014/main" val="3162853587"/>
                    </a:ext>
                  </a:extLst>
                </a:gridCol>
                <a:gridCol w="701368">
                  <a:extLst>
                    <a:ext uri="{9D8B030D-6E8A-4147-A177-3AD203B41FA5}">
                      <a16:colId xmlns:a16="http://schemas.microsoft.com/office/drawing/2014/main" val="3565064845"/>
                    </a:ext>
                  </a:extLst>
                </a:gridCol>
              </a:tblGrid>
              <a:tr h="255308">
                <a:tc>
                  <a:txBody>
                    <a:bodyPr/>
                    <a:lstStyle/>
                    <a:p>
                      <a:r>
                        <a:rPr lang="en-US" dirty="0"/>
                        <a:t>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AaBb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66271"/>
                  </a:ext>
                </a:extLst>
              </a:tr>
              <a:tr h="255308"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Aabb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6030"/>
                  </a:ext>
                </a:extLst>
              </a:tr>
              <a:tr h="255308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aaBb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40569"/>
                  </a:ext>
                </a:extLst>
              </a:tr>
              <a:tr h="255308">
                <a:tc>
                  <a:txBody>
                    <a:bodyPr/>
                    <a:lstStyle/>
                    <a:p>
                      <a:r>
                        <a:rPr lang="en-US" dirty="0"/>
                        <a:t>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aabb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4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0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445"/>
    </mc:Choice>
    <mc:Fallback xmlns="">
      <p:transition spd="slow" advTm="24244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3E4C-C864-D811-3ABE-E68F2CAA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Phenotypic Plasticity and Nonnuclear Inheritance (5.5)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CA90-99FF-2C18-35BF-DD4B94A7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Phenotypic plasticity </a:t>
            </a:r>
            <a:r>
              <a:rPr lang="en-US" dirty="0"/>
              <a:t>– individuals of a population have the same genotype but different phenotypes in different environments</a:t>
            </a:r>
          </a:p>
          <a:p>
            <a:r>
              <a:rPr lang="en-US" dirty="0"/>
              <a:t>Skin tone – melanin</a:t>
            </a:r>
          </a:p>
          <a:p>
            <a:r>
              <a:rPr lang="en-US" dirty="0"/>
              <a:t>Height and weight in humans</a:t>
            </a:r>
          </a:p>
          <a:p>
            <a:r>
              <a:rPr lang="en-US" dirty="0"/>
              <a:t>Flower color based on soil pH</a:t>
            </a:r>
          </a:p>
          <a:p>
            <a:r>
              <a:rPr lang="en-US" dirty="0"/>
              <a:t>Seasonal fur color in arctic animals</a:t>
            </a:r>
          </a:p>
          <a:p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Nonnuclear inheritance </a:t>
            </a:r>
            <a:r>
              <a:rPr lang="en-US" sz="2300" dirty="0"/>
              <a:t>– mitochondria and chloroplasts contain genetic information; mitochondrial DNA is not passed down through meiosis – passed down by egg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The coat of the artic fox changes with the seasons. During spring and  summer it has a brown color to match the dirt of the environment, and  during the fall and winter">
            <a:extLst>
              <a:ext uri="{FF2B5EF4-FFF2-40B4-BE49-F238E27FC236}">
                <a16:creationId xmlns:a16="http://schemas.microsoft.com/office/drawing/2014/main" id="{F97D0450-B7F6-8097-AB8C-67E99ECF9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18" y="1973684"/>
            <a:ext cx="2586251" cy="172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6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33"/>
    </mc:Choice>
    <mc:Fallback xmlns="">
      <p:transition spd="slow" advTm="10083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674188" cy="1771418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accent1"/>
              </a:solidFill>
            </a:endParaRP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674188" cy="1771418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accent1"/>
              </a:solidFill>
            </a:endParaRPr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9493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13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9294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912AC-1AD1-700E-780D-5264AAA7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098" y="549294"/>
            <a:ext cx="4143101" cy="986247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b="1" dirty="0">
                <a:latin typeface="Kalam"/>
                <a:ea typeface="Source Sans Pro"/>
                <a:cs typeface="Kalam" panose="02000000000000000000" pitchFamily="2" charset="0"/>
              </a:rPr>
              <a:t>Unit 5: What You Need To Know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43C236-7B8E-CB23-BDB7-AEC650E5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143" y="1456951"/>
            <a:ext cx="4261714" cy="3033347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2000" dirty="0">
                <a:latin typeface="Cambria"/>
                <a:ea typeface="Cambria"/>
              </a:rPr>
              <a:t>Meiosis and how it contributes to genetic variation</a:t>
            </a:r>
          </a:p>
          <a:p>
            <a:r>
              <a:rPr lang="en-US" sz="2000" dirty="0">
                <a:latin typeface="Cambria"/>
                <a:ea typeface="Cambria"/>
              </a:rPr>
              <a:t>Mendelian genetics, laws of independent assortment and segregation</a:t>
            </a:r>
          </a:p>
          <a:p>
            <a:r>
              <a:rPr lang="en-US" sz="2000" dirty="0">
                <a:latin typeface="Cambria"/>
                <a:ea typeface="Cambria"/>
              </a:rPr>
              <a:t>Different forms of dominance, linked genes, sex linked genes, pedigrees</a:t>
            </a:r>
          </a:p>
          <a:p>
            <a:r>
              <a:rPr lang="en-US" sz="2000" dirty="0">
                <a:latin typeface="Cambria"/>
                <a:ea typeface="Cambria"/>
              </a:rPr>
              <a:t>Phenotypic plasticity</a:t>
            </a:r>
          </a:p>
        </p:txBody>
      </p:sp>
      <p:grpSp>
        <p:nvGrpSpPr>
          <p:cNvPr id="236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21475" y="4490298"/>
            <a:ext cx="790850" cy="352267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494AC3F-517A-8574-BFED-D3531093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73"/>
          <a:stretch>
            <a:fillRect/>
          </a:stretch>
        </p:blipFill>
        <p:spPr>
          <a:xfrm>
            <a:off x="54" y="549293"/>
            <a:ext cx="2388044" cy="34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7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48"/>
    </mc:Choice>
    <mc:Fallback xmlns="">
      <p:transition spd="slow" advTm="3064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7C57-C070-1240-D556-515693FA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952"/>
            <a:ext cx="7886700" cy="994172"/>
          </a:xfrm>
        </p:spPr>
        <p:txBody>
          <a:bodyPr/>
          <a:lstStyle/>
          <a:p>
            <a:r>
              <a:rPr lang="en-US" dirty="0"/>
              <a:t>Genes and Chromosomes (5.1)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054C-5B59-06A6-D4CA-74368C77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2277"/>
            <a:ext cx="7886700" cy="393737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Genes</a:t>
            </a:r>
            <a:r>
              <a:rPr lang="en-US" dirty="0"/>
              <a:t> – segments of DNA that code for heredity (are transferred generationally)</a:t>
            </a:r>
          </a:p>
          <a:p>
            <a:pPr lvl="1"/>
            <a:r>
              <a:rPr lang="en-US" dirty="0"/>
              <a:t>Reproductive cells that transmit genes are gametes (opposed to somatic)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Sexual reproduction </a:t>
            </a:r>
            <a:r>
              <a:rPr lang="en-US" dirty="0"/>
              <a:t>– 2 parents contribute genes to the offspring  -&gt; genetic variation – egg and sperm come together during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fertilization</a:t>
            </a:r>
            <a:r>
              <a:rPr lang="en-US" dirty="0"/>
              <a:t> to form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zygote</a:t>
            </a:r>
          </a:p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EB9D3">
                    <a:lumMod val="50000"/>
                  </a:srgbClr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Homologous chromosomes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– similar chromosomes (1 from each parent)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22 pairs of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EB9D3">
                    <a:lumMod val="50000"/>
                  </a:srgbClr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autosomes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, 1 pair of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EB9D3">
                    <a:lumMod val="50000"/>
                  </a:srgbClr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sex chromosomes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(XY or XX)</a:t>
            </a:r>
          </a:p>
          <a:p>
            <a:pPr lvl="1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Human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EB9D3">
                    <a:lumMod val="50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somatic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 cells (non sex cells) all have 46 chromosomes (diploid cell) -&gt; cells that emerge from mitosis will also have 46</a:t>
            </a:r>
          </a:p>
          <a:p>
            <a:pPr lvl="1"/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Sex cells (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1EB9D3">
                    <a:lumMod val="50000"/>
                  </a:srgbClr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gametes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) have 23 chromosomes – haploid cells</a:t>
            </a:r>
          </a:p>
          <a:p>
            <a:pPr lvl="1"/>
            <a:r>
              <a:rPr lang="en-US" dirty="0"/>
              <a:t>During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meiosis</a:t>
            </a:r>
            <a:r>
              <a:rPr lang="en-US" dirty="0"/>
              <a:t> one chromosome of each pair is given to a gamete randomly (so each gamete cell has half the genome)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E62FC-3A26-FD46-0BC5-AF6E9D4B0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070" y="3107669"/>
            <a:ext cx="1671930" cy="131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5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213"/>
    </mc:Choice>
    <mc:Fallback xmlns="">
      <p:transition spd="slow" advTm="16921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DD8E-0F05-E34D-39CB-E5E2C686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Prophase 1 (5.1)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6D8C3-5783-5B4B-965B-EAB52446C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Begins with replication of DNA during S phase</a:t>
            </a:r>
          </a:p>
          <a:p>
            <a:r>
              <a:rPr lang="en-US" dirty="0"/>
              <a:t>2 stages of division, 4  genetically different gametes are result – starting with a diploid cell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kern="0" dirty="0"/>
              <a:t>Prophase 1</a:t>
            </a:r>
          </a:p>
          <a:p>
            <a:pPr lvl="1"/>
            <a:r>
              <a:rPr lang="en-US" kern="0" dirty="0"/>
              <a:t>chromosomes condense</a:t>
            </a:r>
          </a:p>
          <a:p>
            <a:pPr lvl="1"/>
            <a:r>
              <a:rPr lang="en-US" b="1" kern="0" dirty="0">
                <a:solidFill>
                  <a:schemeClr val="accent2">
                    <a:lumMod val="50000"/>
                  </a:schemeClr>
                </a:solidFill>
              </a:rPr>
              <a:t>Synapsis</a:t>
            </a:r>
            <a:r>
              <a:rPr lang="en-US" kern="0" dirty="0"/>
              <a:t> – homologous chromosomes attached -&gt; </a:t>
            </a:r>
            <a:r>
              <a:rPr lang="en-US" b="1" kern="0" dirty="0">
                <a:solidFill>
                  <a:schemeClr val="accent2">
                    <a:lumMod val="50000"/>
                  </a:schemeClr>
                </a:solidFill>
              </a:rPr>
              <a:t>crossing over </a:t>
            </a:r>
            <a:r>
              <a:rPr lang="en-US" kern="0" dirty="0"/>
              <a:t>– DNA from one homolog cut and exchanged with the exact portion from the other homolog – forms crisscrossed regions called </a:t>
            </a:r>
            <a:r>
              <a:rPr lang="en-US" b="1" kern="0" dirty="0">
                <a:solidFill>
                  <a:schemeClr val="accent2">
                    <a:lumMod val="50000"/>
                  </a:schemeClr>
                </a:solidFill>
              </a:rPr>
              <a:t>chiasmata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Sister Chromatids: Formation, Separation, Functions">
            <a:extLst>
              <a:ext uri="{FF2B5EF4-FFF2-40B4-BE49-F238E27FC236}">
                <a16:creationId xmlns:a16="http://schemas.microsoft.com/office/drawing/2014/main" id="{AA09459B-E758-C99A-ACE7-3DF71F5F0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435" y="187959"/>
            <a:ext cx="2804160" cy="146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rossing Over | BioNinja">
            <a:extLst>
              <a:ext uri="{FF2B5EF4-FFF2-40B4-BE49-F238E27FC236}">
                <a16:creationId xmlns:a16="http://schemas.microsoft.com/office/drawing/2014/main" id="{2EBA3748-C802-38DC-3A20-DD9325094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62" y="2125045"/>
            <a:ext cx="2540905" cy="136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45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41"/>
    </mc:Choice>
    <mc:Fallback xmlns="">
      <p:transition spd="slow" advTm="13014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F549-BA1E-5495-70B6-FE1A264A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6254"/>
            <a:ext cx="7886700" cy="841772"/>
          </a:xfrm>
        </p:spPr>
        <p:txBody>
          <a:bodyPr/>
          <a:lstStyle/>
          <a:p>
            <a:r>
              <a:rPr lang="en-US" dirty="0"/>
              <a:t>Meiosis 1 and 11 (5.1)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E38AF-0DC8-C78C-89FA-1FE642B26C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742" b="18640"/>
          <a:stretch/>
        </p:blipFill>
        <p:spPr>
          <a:xfrm>
            <a:off x="4240878" y="2728783"/>
            <a:ext cx="4676502" cy="1353340"/>
          </a:xfrm>
          <a:prstGeom prst="rect">
            <a:avLst/>
          </a:prstGeom>
        </p:spPr>
      </p:pic>
      <p:pic>
        <p:nvPicPr>
          <p:cNvPr id="5" name="Picture 2" descr="Meiosis: Phases, Stages, Applications with Diagram">
            <a:extLst>
              <a:ext uri="{FF2B5EF4-FFF2-40B4-BE49-F238E27FC236}">
                <a16:creationId xmlns:a16="http://schemas.microsoft.com/office/drawing/2014/main" id="{F78C23A1-3049-D100-2331-F2DF99D44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39"/>
          <a:stretch/>
        </p:blipFill>
        <p:spPr bwMode="auto">
          <a:xfrm>
            <a:off x="4303223" y="4104830"/>
            <a:ext cx="4759234" cy="103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561889-5E65-81D5-AA74-8530C0E9C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8086"/>
              </p:ext>
            </p:extLst>
          </p:nvPr>
        </p:nvGraphicFramePr>
        <p:xfrm>
          <a:off x="309352" y="849183"/>
          <a:ext cx="8608028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007">
                  <a:extLst>
                    <a:ext uri="{9D8B030D-6E8A-4147-A177-3AD203B41FA5}">
                      <a16:colId xmlns:a16="http://schemas.microsoft.com/office/drawing/2014/main" val="2390492603"/>
                    </a:ext>
                  </a:extLst>
                </a:gridCol>
                <a:gridCol w="2152007">
                  <a:extLst>
                    <a:ext uri="{9D8B030D-6E8A-4147-A177-3AD203B41FA5}">
                      <a16:colId xmlns:a16="http://schemas.microsoft.com/office/drawing/2014/main" val="151531433"/>
                    </a:ext>
                  </a:extLst>
                </a:gridCol>
                <a:gridCol w="2152007">
                  <a:extLst>
                    <a:ext uri="{9D8B030D-6E8A-4147-A177-3AD203B41FA5}">
                      <a16:colId xmlns:a16="http://schemas.microsoft.com/office/drawing/2014/main" val="235223598"/>
                    </a:ext>
                  </a:extLst>
                </a:gridCol>
                <a:gridCol w="2152007">
                  <a:extLst>
                    <a:ext uri="{9D8B030D-6E8A-4147-A177-3AD203B41FA5}">
                      <a16:colId xmlns:a16="http://schemas.microsoft.com/office/drawing/2014/main" val="3130932607"/>
                    </a:ext>
                  </a:extLst>
                </a:gridCol>
              </a:tblGrid>
              <a:tr h="19648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Prophase I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Metaphase I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Anaphase I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Telophase I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8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Begins with diploid cell</a:t>
                      </a:r>
                    </a:p>
                    <a:p>
                      <a:r>
                        <a:rPr lang="en-US" dirty="0"/>
                        <a:t>Synapsis</a:t>
                      </a:r>
                    </a:p>
                    <a:p>
                      <a:r>
                        <a:rPr lang="en-US" dirty="0"/>
                        <a:t>Crossing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up at metaphase plate -&gt;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Independent assortment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Homologous pairs separate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Reach opposite sides and cytokinesis occurs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Prophase II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Metaphase II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Anaphase II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Telophase II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9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Begins with haploid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 chromatids align at metaphase 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 chromosomes separate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Reach opposite sides, cytokinesis, 4 haploid cells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711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68738B0-5C0C-B715-210B-F917CDFBC704}"/>
              </a:ext>
            </a:extLst>
          </p:cNvPr>
          <p:cNvSpPr txBox="1"/>
          <p:nvPr/>
        </p:nvSpPr>
        <p:spPr>
          <a:xfrm>
            <a:off x="309352" y="2819400"/>
            <a:ext cx="3931526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/>
              <a:t>Mitosis vs. Meiosis: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Synapsis and crossing over only in meiosis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Homologous pairs vs replicated chromosomes at metaphase 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Sister chromatids stay attached during anaphase 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759"/>
    </mc:Choice>
    <mc:Fallback xmlns="">
      <p:transition spd="slow" advTm="17675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889D-227D-DF15-2FA4-A869DF6D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Meiosis and Genetic Diversity (5.2)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6ADF-37EB-C6AD-14EC-4B42AFCA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1356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diploid cell contains two different versions (or allele) of the gene because of the two sets of chromosomes it contains</a:t>
            </a:r>
          </a:p>
          <a:p>
            <a:r>
              <a:rPr lang="en-US" dirty="0"/>
              <a:t>Sexual reproduction causes these alleles to be mixed up and produce varying offspring, which helps survival </a:t>
            </a:r>
          </a:p>
          <a:p>
            <a:r>
              <a:rPr lang="en-US" dirty="0"/>
              <a:t>Meiosis increases genetic variation through:</a:t>
            </a:r>
          </a:p>
          <a:p>
            <a:pPr lvl="1"/>
            <a:r>
              <a:rPr lang="en-US" dirty="0"/>
              <a:t>Crossing over – all chromatids that make up tetrad are now unique, increasing variation</a:t>
            </a:r>
          </a:p>
          <a:p>
            <a:pPr lvl="1"/>
            <a:r>
              <a:rPr lang="en-US" dirty="0"/>
              <a:t>Independent assortment – 50% chance to get maternal or paternal chromosome -&gt; 223 or 8.2 million combos</a:t>
            </a:r>
          </a:p>
          <a:p>
            <a:pPr lvl="1"/>
            <a:r>
              <a:rPr lang="en-US" b="1" dirty="0">
                <a:solidFill>
                  <a:srgbClr val="134F5C"/>
                </a:solidFill>
              </a:rPr>
              <a:t>Random fertilization </a:t>
            </a:r>
            <a:r>
              <a:rPr lang="en-US" dirty="0"/>
              <a:t>– each combo of egg and sperm is unique -&gt; 70 trillion combos (223 * 223)</a:t>
            </a:r>
          </a:p>
          <a:p>
            <a:pPr lvl="1"/>
            <a:endParaRPr lang="en-US" dirty="0"/>
          </a:p>
        </p:txBody>
      </p:sp>
      <p:pic>
        <p:nvPicPr>
          <p:cNvPr id="4" name="Picture 2" descr="Jumping gene turned peppered moths the color of soot">
            <a:extLst>
              <a:ext uri="{FF2B5EF4-FFF2-40B4-BE49-F238E27FC236}">
                <a16:creationId xmlns:a16="http://schemas.microsoft.com/office/drawing/2014/main" id="{97C2C913-1F09-33AF-2D81-0377F62DC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654" y="3839574"/>
            <a:ext cx="2286000" cy="122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portance of Meiosis Revision notes | A-Level Biology CIE | Cognito">
            <a:extLst>
              <a:ext uri="{FF2B5EF4-FFF2-40B4-BE49-F238E27FC236}">
                <a16:creationId xmlns:a16="http://schemas.microsoft.com/office/drawing/2014/main" id="{90E7EEE4-EEE4-A0AC-1393-F81B5B03A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327" y="3966869"/>
            <a:ext cx="2619025" cy="96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5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43"/>
    </mc:Choice>
    <mc:Fallback xmlns="">
      <p:transition spd="slow" advTm="15734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6BF6-CB50-E032-DA22-CB476C65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Mendel’s Observations (5.3)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4819-E90B-D8FE-BC61-6C8EF9BA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0564"/>
            <a:ext cx="7045037" cy="4092936"/>
          </a:xfrm>
        </p:spPr>
        <p:txBody>
          <a:bodyPr>
            <a:normAutofit/>
          </a:bodyPr>
          <a:lstStyle/>
          <a:p>
            <a:r>
              <a:rPr lang="en-US" dirty="0"/>
              <a:t>Genetic information is carried by DNA and RNA -&gt; outward traits of organism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genotype</a:t>
            </a:r>
            <a:r>
              <a:rPr lang="en-US" dirty="0"/>
              <a:t> affects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phenotype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Heredity</a:t>
            </a:r>
            <a:r>
              <a:rPr lang="en-US" dirty="0"/>
              <a:t> – chance of offspring inheriting traits of parents</a:t>
            </a:r>
          </a:p>
          <a:p>
            <a:r>
              <a:rPr lang="en-US" dirty="0"/>
              <a:t>Mendel made discoveries about genetic inheritance through breeding peas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Alleles</a:t>
            </a:r>
            <a:r>
              <a:rPr lang="en-US" dirty="0"/>
              <a:t> – alternative versions of the same gene (like pea color – slightly different DNA = purple and white peas) – one per parent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Homozygous</a:t>
            </a:r>
            <a:r>
              <a:rPr lang="en-US" dirty="0"/>
              <a:t> organisms have two of the same allele for a trait – could be </a:t>
            </a:r>
            <a:r>
              <a:rPr lang="en-US" b="1" dirty="0">
                <a:solidFill>
                  <a:srgbClr val="134F5C"/>
                </a:solidFill>
              </a:rPr>
              <a:t>dominant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recessive </a:t>
            </a:r>
            <a:r>
              <a:rPr lang="en-US" dirty="0"/>
              <a:t>(dominant will be expressed)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Heterozygous</a:t>
            </a:r>
            <a:r>
              <a:rPr lang="en-US" dirty="0"/>
              <a:t> organisms have two different traits for an allele </a:t>
            </a:r>
          </a:p>
          <a:p>
            <a:pPr lvl="1"/>
            <a:r>
              <a:rPr lang="en-US" dirty="0"/>
              <a:t>This can be represented in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Punnett square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Reading: Mendel's Experiments">
            <a:extLst>
              <a:ext uri="{FF2B5EF4-FFF2-40B4-BE49-F238E27FC236}">
                <a16:creationId xmlns:a16="http://schemas.microsoft.com/office/drawing/2014/main" id="{041CBFE2-9FD3-9085-0DD3-71480A3F3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8" b="40749"/>
          <a:stretch/>
        </p:blipFill>
        <p:spPr bwMode="auto">
          <a:xfrm>
            <a:off x="7098900" y="1050564"/>
            <a:ext cx="1915092" cy="184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6902C0-C83B-48FE-B45B-E207E28DE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37" y="2972086"/>
            <a:ext cx="2022818" cy="205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738"/>
    </mc:Choice>
    <mc:Fallback xmlns="">
      <p:transition spd="slow" advTm="22873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1C4F-FF5D-E417-3618-ECC62FE1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7917"/>
            <a:ext cx="7886700" cy="994172"/>
          </a:xfrm>
        </p:spPr>
        <p:txBody>
          <a:bodyPr/>
          <a:lstStyle/>
          <a:p>
            <a:r>
              <a:rPr lang="en-US" dirty="0"/>
              <a:t>Mendel’s Laws (5.3)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FA63-1CC4-A7FD-6244-DEC1001F5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9998"/>
            <a:ext cx="5957455" cy="4203502"/>
          </a:xfrm>
        </p:spPr>
        <p:txBody>
          <a:bodyPr>
            <a:normAutofit fontScale="70000" lnSpcReduction="20000"/>
          </a:bodyPr>
          <a:lstStyle/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Law of Segregation </a:t>
            </a:r>
            <a:r>
              <a:rPr lang="en-US" sz="3000" dirty="0"/>
              <a:t>–each offspring has a 50% chance of inheriting either allele from the parent</a:t>
            </a:r>
          </a:p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Test cross </a:t>
            </a:r>
            <a:r>
              <a:rPr lang="en-US" sz="3000" dirty="0"/>
              <a:t>– determine if organism is heterozygous or homozygous dominant by crossing with a recessive organism</a:t>
            </a:r>
          </a:p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Monohybrid cross </a:t>
            </a:r>
            <a:r>
              <a:rPr lang="en-US" sz="3000" dirty="0"/>
              <a:t>– one trait, all heterozygous</a:t>
            </a:r>
          </a:p>
          <a:p>
            <a:pPr lvl="1"/>
            <a:r>
              <a:rPr lang="en-US" sz="2600" dirty="0"/>
              <a:t>Always 1:2:1 genotype, 3:1 phenotype</a:t>
            </a:r>
          </a:p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Dihybrid cross </a:t>
            </a:r>
            <a:r>
              <a:rPr lang="en-US" sz="3000" dirty="0"/>
              <a:t>– cross to study multiple characteristics</a:t>
            </a:r>
          </a:p>
          <a:p>
            <a:pPr lvl="1"/>
            <a:r>
              <a:rPr lang="en-US" sz="2900" dirty="0"/>
              <a:t>9:3:3:1 phenotypic ratio</a:t>
            </a:r>
            <a:endParaRPr lang="en-US" sz="29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000" b="1" dirty="0">
                <a:solidFill>
                  <a:schemeClr val="accent2">
                    <a:lumMod val="50000"/>
                  </a:schemeClr>
                </a:solidFill>
              </a:rPr>
              <a:t>Law of Independent Assortment </a:t>
            </a:r>
            <a:r>
              <a:rPr lang="en-US" sz="3000" dirty="0"/>
              <a:t>– each pair of alleles will segregate separately during gamete formation (alleles for different genes aren’t linked)</a:t>
            </a:r>
          </a:p>
          <a:p>
            <a:r>
              <a:rPr lang="en-US" sz="3000" dirty="0"/>
              <a:t>Multiplying vs adding for probability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B002B-4C10-5A49-79F0-D9812B5C81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80" t="3991" r="20810" b="15137"/>
          <a:stretch/>
        </p:blipFill>
        <p:spPr>
          <a:xfrm>
            <a:off x="7016194" y="117917"/>
            <a:ext cx="2120130" cy="2147663"/>
          </a:xfrm>
          <a:prstGeom prst="rect">
            <a:avLst/>
          </a:prstGeom>
        </p:spPr>
      </p:pic>
      <p:pic>
        <p:nvPicPr>
          <p:cNvPr id="5" name="Picture 2" descr="Biology, Genetics, Mendel's Experiments and Heredity, Laws of Inheritance |  OERTX">
            <a:extLst>
              <a:ext uri="{FF2B5EF4-FFF2-40B4-BE49-F238E27FC236}">
                <a16:creationId xmlns:a16="http://schemas.microsoft.com/office/drawing/2014/main" id="{4AD4976C-FD6C-B0E0-CE52-960D2B7C9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15" r="41111"/>
          <a:stretch>
            <a:fillRect/>
          </a:stretch>
        </p:blipFill>
        <p:spPr bwMode="auto">
          <a:xfrm>
            <a:off x="6061364" y="2265580"/>
            <a:ext cx="3074960" cy="287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06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578"/>
    </mc:Choice>
    <mc:Fallback xmlns="">
      <p:transition spd="slow" advTm="38857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1726-EA3C-701D-0A8A-0ECBB6CF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(5.3)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724C-1041-29A7-0342-97E0A30A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6412"/>
            <a:ext cx="7886700" cy="326350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Chi-square</a:t>
            </a:r>
            <a:r>
              <a:rPr lang="en-US" dirty="0"/>
              <a:t> helps you compare expected to observed values in your data in order to determine if there is a significant difference between the two = fails to reject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null hypothesis</a:t>
            </a:r>
          </a:p>
          <a:p>
            <a:r>
              <a:rPr lang="en-US" kern="0" dirty="0"/>
              <a:t>Sum all values and check table at 0.05 level of significance  = 95% confidence, degrees of freedom = n-1 (classes -1)</a:t>
            </a:r>
          </a:p>
          <a:p>
            <a:pPr lvl="1"/>
            <a:r>
              <a:rPr lang="en-US" kern="0" dirty="0"/>
              <a:t>If result is larger than critical value, then there is a significant difference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85949-45FC-3AE7-3D1D-4EDBF9814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16" y="-7961"/>
            <a:ext cx="4442584" cy="946055"/>
          </a:xfrm>
          <a:prstGeom prst="rect">
            <a:avLst/>
          </a:prstGeom>
        </p:spPr>
      </p:pic>
      <p:pic>
        <p:nvPicPr>
          <p:cNvPr id="6" name="Picture 2" descr="Chi-Square Distribution ($chi^2$) Made Easy - | Statistics itfeature">
            <a:extLst>
              <a:ext uri="{FF2B5EF4-FFF2-40B4-BE49-F238E27FC236}">
                <a16:creationId xmlns:a16="http://schemas.microsoft.com/office/drawing/2014/main" id="{A83716AC-BB40-5592-5966-ED4E05BBD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5" t="3404" r="34788" b="71924"/>
          <a:stretch>
            <a:fillRect/>
          </a:stretch>
        </p:blipFill>
        <p:spPr bwMode="auto">
          <a:xfrm>
            <a:off x="5757091" y="3510513"/>
            <a:ext cx="3325363" cy="141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CA167-4B7F-CFF1-1504-B0F372975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57" y="2868582"/>
            <a:ext cx="5248777" cy="20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852"/>
    </mc:Choice>
    <mc:Fallback xmlns="">
      <p:transition spd="slow" advTm="386852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Unit 4 Review</Template>
  <TotalTime>4459</TotalTime>
  <Words>1264</Words>
  <Application>Microsoft Office PowerPoint</Application>
  <PresentationFormat>On-screen Show (16:9)</PresentationFormat>
  <Paragraphs>169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Fredericka the Great</vt:lpstr>
      <vt:lpstr>Kalam</vt:lpstr>
      <vt:lpstr>Kalam Bold</vt:lpstr>
      <vt:lpstr>FunkyShapesVTI</vt:lpstr>
      <vt:lpstr>AP Bio</vt:lpstr>
      <vt:lpstr>Unit 5: What You Need To Know</vt:lpstr>
      <vt:lpstr>Genes and Chromosomes (5.1)</vt:lpstr>
      <vt:lpstr>Prophase 1 (5.1)</vt:lpstr>
      <vt:lpstr>Meiosis 1 and 11 (5.1)</vt:lpstr>
      <vt:lpstr>Meiosis and Genetic Diversity (5.2)</vt:lpstr>
      <vt:lpstr>Mendel’s Observations (5.3)</vt:lpstr>
      <vt:lpstr>Mendel’s Laws (5.3)</vt:lpstr>
      <vt:lpstr>Chi-Square (5.3)</vt:lpstr>
      <vt:lpstr>Types of Dominance (5.4)</vt:lpstr>
      <vt:lpstr>Linked and Sex-Linked Genes (5.4)</vt:lpstr>
      <vt:lpstr>Linked Genes and Pedigree Practice (5.4)</vt:lpstr>
      <vt:lpstr>Phenotypic Plasticity and Nonnuclear Inheritance (5.5)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33</cp:revision>
  <dcterms:created xsi:type="dcterms:W3CDTF">2025-07-07T20:42:00Z</dcterms:created>
  <dcterms:modified xsi:type="dcterms:W3CDTF">2025-08-15T05:30:23Z</dcterms:modified>
</cp:coreProperties>
</file>