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68" r:id="rId3"/>
    <p:sldId id="279" r:id="rId4"/>
    <p:sldId id="276" r:id="rId5"/>
    <p:sldId id="280" r:id="rId6"/>
    <p:sldId id="281" r:id="rId7"/>
    <p:sldId id="282" r:id="rId8"/>
    <p:sldId id="278" r:id="rId9"/>
    <p:sldId id="27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Chromosome has two chromosomes which become technically 4 sister chromatids</a:t>
            </a:r>
          </a:p>
        </p:txBody>
      </p:sp>
    </p:spTree>
    <p:extLst>
      <p:ext uri="{BB962C8B-B14F-4D97-AF65-F5344CB8AC3E}">
        <p14:creationId xmlns:p14="http://schemas.microsoft.com/office/powerpoint/2010/main" val="334134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5.1: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4667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Meiosis</a:t>
            </a:r>
            <a:endParaRPr sz="4667" dirty="0"/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3E2CADD6-14CC-097F-F45E-08D87CDBD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3" y="4117332"/>
            <a:ext cx="4134160" cy="138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9"/>
    </mc:Choice>
    <mc:Fallback xmlns="">
      <p:transition spd="slow" advTm="7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Meiosis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Steps of meiosis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How meiosis increases genetic variation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Meiosis vs. mitosis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0"/>
    </mc:Choice>
    <mc:Fallback xmlns="">
      <p:transition spd="slow" advTm="146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09E58-ACD8-2AF8-27FD-1DA6E70BD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79"/>
          <a:stretch>
            <a:fillRect/>
          </a:stretch>
        </p:blipFill>
        <p:spPr>
          <a:xfrm>
            <a:off x="2566075" y="1224093"/>
            <a:ext cx="4757720" cy="5337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62895F-B04A-64F3-D0E8-A55737C1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23795" y="1903412"/>
            <a:ext cx="4868205" cy="465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02A5C-F5B7-C7B2-66E6-DD28D8D5A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50" y="2714625"/>
            <a:ext cx="2219325" cy="142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59"/>
    </mc:Choice>
    <mc:Fallback xmlns="">
      <p:transition spd="slow" advTm="202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A838-471E-89A5-A390-08734722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Genetic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2D20-A31F-3587-B3D6-EF37160EC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Genes</a:t>
            </a:r>
            <a:r>
              <a:rPr lang="en-US" sz="2600" dirty="0"/>
              <a:t> – segments of DNA that code for heredity (are transferred generationally)</a:t>
            </a:r>
          </a:p>
          <a:p>
            <a:pPr lvl="1"/>
            <a:r>
              <a:rPr lang="en-US" sz="2300" dirty="0"/>
              <a:t>Reproductive cells that transmit genes are gametes (opposed to somatic)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Asexual reproduction </a:t>
            </a:r>
            <a:r>
              <a:rPr lang="en-US" sz="2600" dirty="0"/>
              <a:t>– single parents passes whole genome to offspring (mitosis)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Sexual reproduction </a:t>
            </a:r>
            <a:r>
              <a:rPr lang="en-US" sz="2600" dirty="0"/>
              <a:t>– 2 parents contribute genes to the offspring    -&gt; genetic variation</a:t>
            </a:r>
          </a:p>
        </p:txBody>
      </p:sp>
    </p:spTree>
    <p:extLst>
      <p:ext uri="{BB962C8B-B14F-4D97-AF65-F5344CB8AC3E}">
        <p14:creationId xmlns:p14="http://schemas.microsoft.com/office/powerpoint/2010/main" val="227614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7BB2-E3BB-7F45-51D9-27F7506D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Chromosomes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0E78-9105-7326-0478-D9C87F17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05" y="2506661"/>
            <a:ext cx="12068908" cy="4351339"/>
          </a:xfr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indent="-317500">
              <a:spcBef>
                <a:spcPts val="800"/>
              </a:spcBef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Homologous chromosomes </a:t>
            </a:r>
            <a:r>
              <a:rPr lang="en-US" sz="2600" dirty="0"/>
              <a:t>– similar chromosomes (1 from each parent)</a:t>
            </a:r>
          </a:p>
          <a:p>
            <a:pPr marL="1066785" lvl="1" indent="-317500">
              <a:spcBef>
                <a:spcPts val="800"/>
              </a:spcBef>
            </a:pPr>
            <a:r>
              <a:rPr lang="en-US" sz="2300" dirty="0"/>
              <a:t>Seen in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karyotypes</a:t>
            </a:r>
          </a:p>
          <a:p>
            <a:pPr marL="1066785" lvl="1" indent="-317500">
              <a:spcBef>
                <a:spcPts val="800"/>
              </a:spcBef>
            </a:pPr>
            <a:r>
              <a:rPr lang="en-US" sz="2300" dirty="0"/>
              <a:t>22 pairs of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autosomes</a:t>
            </a:r>
            <a:r>
              <a:rPr lang="en-US" sz="2300" dirty="0"/>
              <a:t>, 1 pair of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sex chromosomes </a:t>
            </a:r>
            <a:r>
              <a:rPr lang="en-US" sz="2300" dirty="0"/>
              <a:t>(XY or XX)</a:t>
            </a:r>
          </a:p>
          <a:p>
            <a:pPr marL="457200" indent="-317500">
              <a:spcBef>
                <a:spcPts val="800"/>
              </a:spcBef>
            </a:pPr>
            <a:r>
              <a:rPr lang="en-US" sz="2600" dirty="0"/>
              <a:t>Human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somatic</a:t>
            </a:r>
            <a:r>
              <a:rPr lang="en-US" sz="2600" dirty="0"/>
              <a:t> cells (non sex cells) all have 46 chromosomes (</a:t>
            </a:r>
            <a:r>
              <a:rPr lang="en-US" sz="2600" dirty="0">
                <a:solidFill>
                  <a:schemeClr val="tx1"/>
                </a:solidFill>
              </a:rPr>
              <a:t>diploid cell</a:t>
            </a:r>
            <a:r>
              <a:rPr lang="en-US" sz="2600" dirty="0"/>
              <a:t>) -&gt; cells that emerge from mitosis will also have 46</a:t>
            </a:r>
          </a:p>
          <a:p>
            <a:pPr marL="457200" indent="-317500">
              <a:spcBef>
                <a:spcPts val="800"/>
              </a:spcBef>
            </a:pPr>
            <a:r>
              <a:rPr lang="en-US" sz="2600" dirty="0"/>
              <a:t>Sex cells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gametes</a:t>
            </a:r>
            <a:r>
              <a:rPr lang="en-US" sz="2600" dirty="0"/>
              <a:t>) have 23 chromosomes – </a:t>
            </a:r>
            <a:r>
              <a:rPr lang="en-US" sz="2600" dirty="0">
                <a:solidFill>
                  <a:schemeClr val="tx1"/>
                </a:solidFill>
              </a:rPr>
              <a:t>haploid</a:t>
            </a:r>
            <a:r>
              <a:rPr lang="en-US" sz="2600" dirty="0"/>
              <a:t> cells</a:t>
            </a:r>
          </a:p>
          <a:p>
            <a:pPr marL="457200" indent="-317500">
              <a:spcBef>
                <a:spcPts val="800"/>
              </a:spcBef>
            </a:pPr>
            <a:r>
              <a:rPr lang="en-US" sz="2600" dirty="0"/>
              <a:t>During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meiosis</a:t>
            </a:r>
            <a:r>
              <a:rPr lang="en-US" sz="2600" dirty="0"/>
              <a:t> one chromosome of each pair is given to a gamete randomly (so each gamete cell has half the genome) </a:t>
            </a:r>
          </a:p>
          <a:p>
            <a:pPr marL="1066785" lvl="1" indent="-317500">
              <a:spcBef>
                <a:spcPts val="800"/>
              </a:spcBef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Fertilization</a:t>
            </a:r>
            <a:r>
              <a:rPr lang="en-US" sz="2300" dirty="0"/>
              <a:t> – egg + sperm come together to form a fertilized diploid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zygote</a:t>
            </a:r>
            <a:r>
              <a:rPr lang="en-US" sz="23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8103E-7972-3EDD-D881-6D63A71A9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541" y="269748"/>
            <a:ext cx="2321172" cy="1819768"/>
          </a:xfrm>
          <a:prstGeom prst="rect">
            <a:avLst/>
          </a:prstGeom>
        </p:spPr>
      </p:pic>
      <p:pic>
        <p:nvPicPr>
          <p:cNvPr id="1026" name="Picture 2" descr="Meiosis is essential for fertility">
            <a:extLst>
              <a:ext uri="{FF2B5EF4-FFF2-40B4-BE49-F238E27FC236}">
                <a16:creationId xmlns:a16="http://schemas.microsoft.com/office/drawing/2014/main" id="{CF28AF13-F8DB-9C2F-5680-BC895B52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24" y="73719"/>
            <a:ext cx="5204298" cy="22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5"/>
    </mc:Choice>
    <mc:Fallback xmlns="">
      <p:transition spd="slow" advTm="1535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189A-70D9-4D7C-E641-22312E63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Steps of Meiosis: Meiosis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9B23E-D5F1-9C79-9D27-512ACA8F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Begins with replication of DNA during S phase</a:t>
            </a:r>
          </a:p>
          <a:p>
            <a:r>
              <a:rPr lang="en-US" sz="2600" dirty="0"/>
              <a:t>But TWO stages of cell division which result in FOUR daughter cells</a:t>
            </a:r>
          </a:p>
          <a:p>
            <a:r>
              <a:rPr lang="en-US" sz="2600" dirty="0"/>
              <a:t>Meiosis 1 begins with a </a:t>
            </a:r>
            <a:r>
              <a:rPr lang="en-US" sz="2600" u="sng" dirty="0"/>
              <a:t>diploid</a:t>
            </a:r>
            <a:r>
              <a:rPr lang="en-US" sz="2600" dirty="0"/>
              <a:t> cell</a:t>
            </a:r>
          </a:p>
        </p:txBody>
      </p:sp>
      <p:pic>
        <p:nvPicPr>
          <p:cNvPr id="4" name="Picture 2" descr="Sister Chromatids: Formation, Separation, Functions">
            <a:extLst>
              <a:ext uri="{FF2B5EF4-FFF2-40B4-BE49-F238E27FC236}">
                <a16:creationId xmlns:a16="http://schemas.microsoft.com/office/drawing/2014/main" id="{65B6A4D3-DD88-191E-2EFF-6A98B668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230" y="0"/>
            <a:ext cx="4127770" cy="21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rossing Over | BioNinja">
            <a:extLst>
              <a:ext uri="{FF2B5EF4-FFF2-40B4-BE49-F238E27FC236}">
                <a16:creationId xmlns:a16="http://schemas.microsoft.com/office/drawing/2014/main" id="{DAAFB0DB-05C4-0722-6DF7-4CCB3517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60" y="4001294"/>
            <a:ext cx="4978940" cy="26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B760F9F-0A8E-0EE7-C291-D8D664FB5940}"/>
              </a:ext>
            </a:extLst>
          </p:cNvPr>
          <p:cNvSpPr txBox="1">
            <a:spLocks/>
          </p:cNvSpPr>
          <p:nvPr/>
        </p:nvSpPr>
        <p:spPr>
          <a:xfrm>
            <a:off x="838200" y="3292813"/>
            <a:ext cx="6418634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sz="2600" kern="0" dirty="0"/>
              <a:t>Prophase 1</a:t>
            </a:r>
          </a:p>
          <a:p>
            <a:pPr lvl="1"/>
            <a:r>
              <a:rPr lang="en-US" sz="2300" kern="0" dirty="0"/>
              <a:t>chromosomes condense</a:t>
            </a:r>
          </a:p>
          <a:p>
            <a:pPr lvl="1"/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Synapsis</a:t>
            </a:r>
            <a:r>
              <a:rPr lang="en-US" sz="2300" kern="0" dirty="0"/>
              <a:t> – homologous chromosomes attached -&gt; </a:t>
            </a:r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crossing over </a:t>
            </a:r>
            <a:r>
              <a:rPr lang="en-US" sz="2300" kern="0" dirty="0"/>
              <a:t>– DNA from one homolog cut and exchanged with the exact portion from the other homolog – forms crisscrossed regions called </a:t>
            </a:r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chiasmata</a:t>
            </a:r>
          </a:p>
        </p:txBody>
      </p:sp>
    </p:spTree>
    <p:extLst>
      <p:ext uri="{BB962C8B-B14F-4D97-AF65-F5344CB8AC3E}">
        <p14:creationId xmlns:p14="http://schemas.microsoft.com/office/powerpoint/2010/main" val="114815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CB50-131B-5620-A3F3-12F71EBB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Steps of Meiosis: Meiosis 1 Cont.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3A5A-DD75-E117-67E4-8C067C13C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Metaphase 1 – all homologous chromosome pairs line up at metaphase plate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independent assortment </a:t>
            </a:r>
            <a:r>
              <a:rPr lang="en-US" sz="2600" dirty="0"/>
              <a:t>– mom or dad side)</a:t>
            </a:r>
          </a:p>
          <a:p>
            <a:r>
              <a:rPr lang="en-US" sz="2600" dirty="0"/>
              <a:t>Anaphase 1 – homologous pairs separate and move toward the poles (sister chromatids stay connected)</a:t>
            </a:r>
          </a:p>
          <a:p>
            <a:r>
              <a:rPr lang="en-US" sz="2600" dirty="0"/>
              <a:t>Telophase 1 – reach opposite poles and cytokinesis occurs</a:t>
            </a:r>
          </a:p>
          <a:p>
            <a:r>
              <a:rPr lang="en-US" sz="2600" dirty="0"/>
              <a:t>Now we have haploid cells (half genes, but WITH sister chromatids)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665D9-90EB-18B6-B06B-C2B034BA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42" b="18640"/>
          <a:stretch/>
        </p:blipFill>
        <p:spPr>
          <a:xfrm>
            <a:off x="2286000" y="4572137"/>
            <a:ext cx="7898860" cy="22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5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894C-7D85-DF7A-1E9F-4846D10D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Steps of Meiosis: Meiosis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53C63-98C7-2C0F-842E-FC33CB39F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Begins with </a:t>
            </a:r>
            <a:r>
              <a:rPr lang="en-US" sz="2600" u="sng" dirty="0"/>
              <a:t>haploid</a:t>
            </a:r>
            <a:r>
              <a:rPr lang="en-US" sz="2600" dirty="0"/>
              <a:t> cell</a:t>
            </a:r>
          </a:p>
          <a:p>
            <a:r>
              <a:rPr lang="en-US" sz="2600" dirty="0"/>
              <a:t>Prophase II – sister chromatids move toward metaphase plate</a:t>
            </a:r>
          </a:p>
          <a:p>
            <a:r>
              <a:rPr lang="en-US" sz="2600" dirty="0"/>
              <a:t>Metaphase II – arranged on metaphase plate, sister chromatids not genetically identical</a:t>
            </a:r>
          </a:p>
          <a:p>
            <a:r>
              <a:rPr lang="en-US" sz="2600" dirty="0"/>
              <a:t>Anaphase II – individual chromosomes move to opposite ends of cell</a:t>
            </a:r>
          </a:p>
          <a:p>
            <a:r>
              <a:rPr lang="en-US" sz="2600" dirty="0"/>
              <a:t>Telophase II – nuclei reform, cytokinesis, 4 daughter haploid cells, all genetically different</a:t>
            </a:r>
          </a:p>
        </p:txBody>
      </p:sp>
      <p:pic>
        <p:nvPicPr>
          <p:cNvPr id="4098" name="Picture 2" descr="Meiosis: Phases, Stages, Applications with Diagram">
            <a:extLst>
              <a:ext uri="{FF2B5EF4-FFF2-40B4-BE49-F238E27FC236}">
                <a16:creationId xmlns:a16="http://schemas.microsoft.com/office/drawing/2014/main" id="{3186CCEC-3DEC-308F-1575-3A151A709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39"/>
          <a:stretch/>
        </p:blipFill>
        <p:spPr bwMode="auto">
          <a:xfrm>
            <a:off x="4075889" y="5086715"/>
            <a:ext cx="8116111" cy="177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928E-4BE1-D864-192E-3F5BE3DF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Meiosis Increases Genetic Variation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B050-1C31-92C0-ACDA-EE9C95379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Crossing over – all chromatids that make up tetrad are now unique, increasing variation</a:t>
            </a:r>
          </a:p>
          <a:p>
            <a:r>
              <a:rPr lang="en-US" sz="2600" dirty="0"/>
              <a:t>Independent assortment – 50% chance to get maternal or paternal chromosome -&gt; 2</a:t>
            </a:r>
            <a:r>
              <a:rPr lang="en-US" sz="2600" baseline="30000" dirty="0"/>
              <a:t>23 </a:t>
            </a:r>
            <a:r>
              <a:rPr lang="en-US" sz="2600" dirty="0"/>
              <a:t>or 8.2 million combos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Random fertilization </a:t>
            </a:r>
            <a:r>
              <a:rPr lang="en-US" sz="2600" dirty="0"/>
              <a:t>– each combo of egg and sperm is unique -&gt; 70 trillion combos (2</a:t>
            </a:r>
            <a:r>
              <a:rPr lang="en-US" sz="2600" baseline="30000" dirty="0"/>
              <a:t>23</a:t>
            </a:r>
            <a:r>
              <a:rPr lang="en-US" sz="2600" dirty="0"/>
              <a:t> * 2</a:t>
            </a:r>
            <a:r>
              <a:rPr lang="en-US" sz="2600" baseline="30000" dirty="0"/>
              <a:t>23</a:t>
            </a:r>
            <a:r>
              <a:rPr lang="en-US" sz="2600" dirty="0"/>
              <a:t>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8471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B34A-FB16-B85D-6C2B-9097B3CC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Meiosis vs. Mitosis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1473-2D2F-1FAE-1F6C-4F89A87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94506" cy="4351339"/>
          </a:xfrm>
        </p:spPr>
        <p:txBody>
          <a:bodyPr>
            <a:normAutofit/>
          </a:bodyPr>
          <a:lstStyle/>
          <a:p>
            <a:r>
              <a:rPr lang="en-US" sz="2600" dirty="0"/>
              <a:t>Synapsis and crossing over – no formation of tetrad and no genetic swapping</a:t>
            </a:r>
          </a:p>
          <a:p>
            <a:r>
              <a:rPr lang="en-US" sz="2600" dirty="0"/>
              <a:t>At metaphase plate, homologous pairs are positioned, not individual replicated chromosomes like in mitosis (allows for </a:t>
            </a:r>
            <a:r>
              <a:rPr lang="en-US" sz="2600" dirty="0" err="1"/>
              <a:t>indep</a:t>
            </a:r>
            <a:r>
              <a:rPr lang="en-US" sz="2600" dirty="0"/>
              <a:t>. assortment)</a:t>
            </a:r>
          </a:p>
          <a:p>
            <a:r>
              <a:rPr lang="en-US" sz="2600" dirty="0"/>
              <a:t>Sister chromatids stay attached during 1</a:t>
            </a:r>
            <a:r>
              <a:rPr lang="en-US" sz="2600" baseline="30000" dirty="0"/>
              <a:t>st</a:t>
            </a:r>
            <a:r>
              <a:rPr lang="en-US" sz="2600" dirty="0"/>
              <a:t> round of anaphase</a:t>
            </a:r>
          </a:p>
        </p:txBody>
      </p:sp>
      <p:pic>
        <p:nvPicPr>
          <p:cNvPr id="5122" name="Picture 2" descr="Mitosis vs. Meiosis: Key Differences, Chart and Venn Diagram | Technology  Networks">
            <a:extLst>
              <a:ext uri="{FF2B5EF4-FFF2-40B4-BE49-F238E27FC236}">
                <a16:creationId xmlns:a16="http://schemas.microsoft.com/office/drawing/2014/main" id="{C237AE90-92D1-22C5-C772-47275072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33" y="2028272"/>
            <a:ext cx="5677792" cy="343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0132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493</Words>
  <Application>Microsoft Office PowerPoint</Application>
  <PresentationFormat>Widescreen</PresentationFormat>
  <Paragraphs>51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Genetic Transfer</vt:lpstr>
      <vt:lpstr>Chromosomes</vt:lpstr>
      <vt:lpstr>Steps of Meiosis: Meiosis 1</vt:lpstr>
      <vt:lpstr>Steps of Meiosis: Meiosis 1 Cont. </vt:lpstr>
      <vt:lpstr>Steps of Meiosis: Meiosis 11</vt:lpstr>
      <vt:lpstr>How Meiosis Increases Genetic Variation</vt:lpstr>
      <vt:lpstr>Meiosis vs. Mitosis</vt:lpstr>
      <vt:lpstr>Meiosis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20</cp:revision>
  <dcterms:created xsi:type="dcterms:W3CDTF">2025-03-31T01:38:50Z</dcterms:created>
  <dcterms:modified xsi:type="dcterms:W3CDTF">2025-08-17T00:49:33Z</dcterms:modified>
</cp:coreProperties>
</file>