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67" r:id="rId2"/>
    <p:sldId id="268" r:id="rId3"/>
    <p:sldId id="274" r:id="rId4"/>
    <p:sldId id="275" r:id="rId5"/>
    <p:sldId id="276" r:id="rId6"/>
    <p:sldId id="277" r:id="rId7"/>
    <p:sldId id="278" r:id="rId8"/>
    <p:sldId id="279" r:id="rId9"/>
    <p:sldId id="27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1290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C261-7DC1-42C5-8EB8-E9FA3CD189A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6D141-2D46-438D-BECE-9D925A61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Similar metabolic pathways</a:t>
            </a:r>
          </a:p>
          <a:p>
            <a:r>
              <a:rPr lang="en-US" dirty="0"/>
              <a:t>Ribosomes</a:t>
            </a:r>
          </a:p>
          <a:p>
            <a:r>
              <a:rPr lang="en-US" dirty="0"/>
              <a:t>98% of same genome of pigs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126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Parental</a:t>
            </a:r>
          </a:p>
          <a:p>
            <a:r>
              <a:rPr lang="en-US" dirty="0"/>
              <a:t>F1</a:t>
            </a:r>
          </a:p>
          <a:p>
            <a:r>
              <a:rPr lang="en-US" dirty="0"/>
              <a:t>F2 generations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796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cross </a:t>
            </a:r>
            <a:r>
              <a:rPr lang="en-US" dirty="0" err="1"/>
              <a:t>AABb</a:t>
            </a:r>
            <a:r>
              <a:rPr lang="en-US" dirty="0"/>
              <a:t> and </a:t>
            </a:r>
            <a:r>
              <a:rPr lang="en-US" dirty="0" err="1"/>
              <a:t>AaBb</a:t>
            </a:r>
            <a:r>
              <a:rPr lang="en-US" dirty="0"/>
              <a:t> what is prob of AABB</a:t>
            </a:r>
          </a:p>
          <a:p>
            <a:r>
              <a:rPr lang="en-US" dirty="0"/>
              <a:t>½ * ¼ = 1/8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864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1.0946</a:t>
            </a:r>
          </a:p>
          <a:p>
            <a:r>
              <a:rPr lang="en-US" dirty="0"/>
              <a:t>0.1038</a:t>
            </a:r>
          </a:p>
          <a:p>
            <a:r>
              <a:rPr lang="en-US" dirty="0"/>
              <a:t>1.8694</a:t>
            </a:r>
          </a:p>
          <a:p>
            <a:endParaRPr lang="en-US" dirty="0"/>
          </a:p>
          <a:p>
            <a:pPr algn="l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 </a:t>
            </a:r>
            <a:r>
              <a:rPr lang="en-US" b="0" i="0" dirty="0">
                <a:solidFill>
                  <a:srgbClr val="000000"/>
                </a:solidFill>
                <a:effectLst/>
                <a:latin typeface="ff7"/>
              </a:rPr>
              <a:t> </a:t>
            </a:r>
            <a:endParaRPr lang="en-US" b="0" i="0" dirty="0">
              <a:solidFill>
                <a:srgbClr val="000000"/>
              </a:solidFill>
              <a:effectLst/>
              <a:latin typeface="Source Sans Pro" panose="020B0503030403020204" pitchFamily="34" charset="0"/>
            </a:endParaRPr>
          </a:p>
          <a:p>
            <a:r>
              <a:rPr lang="en-US" dirty="0"/>
              <a:t>Null = no statistically different, no door preference</a:t>
            </a:r>
          </a:p>
          <a:p>
            <a:r>
              <a:rPr lang="en-US" dirty="0"/>
              <a:t>Accept the null, custodians wrong</a:t>
            </a:r>
          </a:p>
          <a:p>
            <a:endParaRPr lang="en-US" dirty="0"/>
          </a:p>
          <a:p>
            <a:r>
              <a:rPr lang="en-US" dirty="0"/>
              <a:t>68.67 students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668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0" name="Google Shape;220;p2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5984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31" name="Google Shape;331;p35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0" name="Google Shape;340;p35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276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44" name="Google Shape;344;p3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53" name="Google Shape;353;p3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11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3" name="Google Shape;233;p27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50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6" name="Google Shape;246;p28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605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1" name="Google Shape;251;p29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60" name="Google Shape;260;p29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0063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7" name="Google Shape;267;p30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6" name="Google Shape;276;p30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6720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8" name="Google Shape;288;p31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8382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9" name="Google Shape;299;p32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837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4" name="Google Shape;304;p33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3" name="Google Shape;313;p33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1942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8" name="Google Shape;318;p34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7" name="Google Shape;327;p34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363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9978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396899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836633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549229" y="798987"/>
            <a:ext cx="4970256" cy="385539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rgbClr val="CC4125"/>
              </a:buClr>
              <a:buSzPts val="5400"/>
            </a:pPr>
            <a:r>
              <a:rPr lang="en" sz="72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467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824219" y="2703377"/>
            <a:ext cx="4550059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5.3:</a:t>
            </a:r>
          </a:p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4667" b="1" dirty="0">
                <a:solidFill>
                  <a:srgbClr val="134F5C"/>
                </a:solidFill>
                <a:latin typeface="Kalam"/>
                <a:cs typeface="Kalam"/>
                <a:sym typeface="Kalam"/>
              </a:rPr>
              <a:t>Mendelian Genetics</a:t>
            </a:r>
            <a:endParaRPr sz="4667" dirty="0"/>
          </a:p>
        </p:txBody>
      </p:sp>
      <p:sp>
        <p:nvSpPr>
          <p:cNvPr id="482" name="Google Shape;482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6942470" y="1796564"/>
            <a:ext cx="4943409" cy="217013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10343488" y="5662438"/>
            <a:ext cx="1054465" cy="469689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2" name="Picture 1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99A9C715-0BAB-6A99-941A-C3DD98A3122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3793" y="4117332"/>
            <a:ext cx="4134160" cy="13872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68"/>
    </mc:Choice>
    <mc:Fallback xmlns="">
      <p:transition spd="slow" advTm="86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sz="4400"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237061" indent="-50799">
              <a:spcBef>
                <a:spcPts val="0"/>
              </a:spcBef>
              <a:buSzPts val="2100"/>
              <a:buNone/>
            </a:pPr>
            <a:endParaRPr sz="14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872A4D-EB11-8452-D63E-EAFDBFFF12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207" y="1301386"/>
            <a:ext cx="4625092" cy="53376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626847-863E-8529-62A1-A6CDC566D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465" y="2585442"/>
            <a:ext cx="3212869" cy="30581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0633AA-21C3-936F-3858-D58B69FFB4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6843" y="1707408"/>
            <a:ext cx="2247900" cy="31337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8786"/>
    </mc:Choice>
    <mc:Fallback xmlns="">
      <p:transition spd="slow" advTm="3878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50DE5-C176-6321-98C3-5FC250FD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Heredity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C40F2A-A52F-B99E-13D3-E8580D0AB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Genetic information is carried by DNA and RNA – DNA codes for production of proteins -&gt; outward traits of organism </a:t>
            </a:r>
          </a:p>
          <a:p>
            <a:pPr lvl="1"/>
            <a:r>
              <a:rPr lang="en-US" sz="2300" dirty="0"/>
              <a:t>The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genotype</a:t>
            </a:r>
            <a:r>
              <a:rPr lang="en-US" sz="2300" dirty="0"/>
              <a:t> affects the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phenotype</a:t>
            </a:r>
          </a:p>
          <a:p>
            <a:pPr lvl="1"/>
            <a:r>
              <a:rPr lang="en-US" sz="2300" dirty="0"/>
              <a:t>Similarity in genome across universe suggests common ancestor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Heredity</a:t>
            </a:r>
            <a:r>
              <a:rPr lang="en-US" sz="2600" dirty="0"/>
              <a:t> – chance of offspring inheriting traits of parents</a:t>
            </a:r>
          </a:p>
        </p:txBody>
      </p:sp>
    </p:spTree>
    <p:extLst>
      <p:ext uri="{BB962C8B-B14F-4D97-AF65-F5344CB8AC3E}">
        <p14:creationId xmlns:p14="http://schemas.microsoft.com/office/powerpoint/2010/main" val="36217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502"/>
    </mc:Choice>
    <mc:Fallback xmlns="">
      <p:transition spd="slow" advTm="7950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E35F3-CDE1-89AB-F858-F1B7CDC0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Mendel’s Observations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9A5009-649C-972A-A757-88BD47F823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75430"/>
            <a:ext cx="7809689" cy="5090740"/>
          </a:xfrm>
        </p:spPr>
        <p:txBody>
          <a:bodyPr>
            <a:normAutofit/>
          </a:bodyPr>
          <a:lstStyle/>
          <a:p>
            <a:r>
              <a:rPr lang="en-US" sz="2600" dirty="0"/>
              <a:t>Mendel made discoveries about genetic inheritance through breeding peas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Alleles</a:t>
            </a:r>
            <a:r>
              <a:rPr lang="en-US" sz="2300" dirty="0"/>
              <a:t> – alternative versions of the same gene (like pea color – slightly different DNA = purple and white peas)</a:t>
            </a:r>
          </a:p>
          <a:p>
            <a:pPr lvl="1"/>
            <a:r>
              <a:rPr lang="en-US" sz="2300" dirty="0"/>
              <a:t>Every sexually reproducing organism inherits one allele from each parent </a:t>
            </a:r>
          </a:p>
          <a:p>
            <a:pPr lvl="1"/>
            <a:r>
              <a:rPr lang="en-US" sz="2300" dirty="0"/>
              <a:t>The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dominant</a:t>
            </a:r>
            <a:r>
              <a:rPr lang="en-US" sz="2300" dirty="0"/>
              <a:t> allele will be expressed phenotypically (capital letter)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Homozygous</a:t>
            </a:r>
            <a:r>
              <a:rPr lang="en-US" sz="2300" dirty="0"/>
              <a:t> organisms have two of the same allele for a trait – could be dominant or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recessive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Heterozygous</a:t>
            </a:r>
            <a:r>
              <a:rPr lang="en-US" sz="2300" dirty="0"/>
              <a:t> organisms have two different alleles for a trait</a:t>
            </a:r>
          </a:p>
          <a:p>
            <a:pPr lvl="1"/>
            <a:r>
              <a:rPr lang="en-US" sz="2300" dirty="0"/>
              <a:t>This can be represented in a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Punnett square</a:t>
            </a:r>
          </a:p>
          <a:p>
            <a:pPr lvl="1"/>
            <a:endParaRPr lang="en-US" sz="2300" dirty="0"/>
          </a:p>
        </p:txBody>
      </p:sp>
      <p:pic>
        <p:nvPicPr>
          <p:cNvPr id="1026" name="Picture 2" descr="Reading: Mendel's Experiments">
            <a:extLst>
              <a:ext uri="{FF2B5EF4-FFF2-40B4-BE49-F238E27FC236}">
                <a16:creationId xmlns:a16="http://schemas.microsoft.com/office/drawing/2014/main" id="{0B535E86-E372-91FE-4653-AF486E6B79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48" b="40749"/>
          <a:stretch/>
        </p:blipFill>
        <p:spPr bwMode="auto">
          <a:xfrm>
            <a:off x="8852776" y="288486"/>
            <a:ext cx="3083062" cy="297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BBC145-084A-9BED-1C9D-CE1D9296A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0812" y="3599235"/>
            <a:ext cx="3025717" cy="307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389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0825"/>
    </mc:Choice>
    <mc:Fallback xmlns="">
      <p:transition spd="slow" advTm="23082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75146-06B0-9492-0F79-3CE8DC3B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Mendel’s Laws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B25D7-A074-0ABB-F2D8-D110665CCC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32773"/>
            <a:ext cx="6807740" cy="5250129"/>
          </a:xfrm>
        </p:spPr>
        <p:txBody>
          <a:bodyPr>
            <a:normAutofit lnSpcReduction="10000"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Law of Segregation </a:t>
            </a:r>
            <a:r>
              <a:rPr lang="en-US" sz="2600" dirty="0"/>
              <a:t>– If parent has 2 of the same alleles, then the offspring will all get that version of the gene, but if the parent has two different alleles, each offspring has a 50% chance of getting 1 of the 2 alleles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Test cross </a:t>
            </a:r>
            <a:r>
              <a:rPr lang="en-US" sz="2600" dirty="0"/>
              <a:t>– determine if organism is heterozygous or homozygous dominant</a:t>
            </a:r>
          </a:p>
          <a:p>
            <a:pPr lvl="1"/>
            <a:r>
              <a:rPr lang="en-US" sz="2300" dirty="0"/>
              <a:t>Make Punnett square with homozygous recessive – if homozygous dominant then all offspring will show dominant trait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Monohybrid cross </a:t>
            </a:r>
            <a:r>
              <a:rPr lang="en-US" sz="2600" dirty="0"/>
              <a:t>– one trait, all heterozygous</a:t>
            </a:r>
          </a:p>
          <a:p>
            <a:pPr lvl="1"/>
            <a:r>
              <a:rPr lang="en-US" sz="2300" dirty="0"/>
              <a:t>Always 1:2:1 genotype, 3:1 phenotype</a:t>
            </a:r>
          </a:p>
          <a:p>
            <a:endParaRPr lang="en-US" sz="2600" dirty="0"/>
          </a:p>
        </p:txBody>
      </p:sp>
      <p:pic>
        <p:nvPicPr>
          <p:cNvPr id="5" name="Picture 2" descr="Reading: Mendel's Experiments">
            <a:extLst>
              <a:ext uri="{FF2B5EF4-FFF2-40B4-BE49-F238E27FC236}">
                <a16:creationId xmlns:a16="http://schemas.microsoft.com/office/drawing/2014/main" id="{185C2F91-DE3E-E8FB-FDC9-421F1017622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48" b="194"/>
          <a:stretch/>
        </p:blipFill>
        <p:spPr bwMode="auto">
          <a:xfrm>
            <a:off x="9786631" y="142571"/>
            <a:ext cx="2168663" cy="3519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E383F3-FC64-C55A-822C-BCDA7721310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880" t="3991" r="20810" b="15137"/>
          <a:stretch/>
        </p:blipFill>
        <p:spPr>
          <a:xfrm>
            <a:off x="9195880" y="3807910"/>
            <a:ext cx="2996120" cy="303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912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104"/>
    </mc:Choice>
    <mc:Fallback xmlns="">
      <p:transition spd="slow" advTm="24310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AFFC2-54DB-7F02-92F0-1A04D4A56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33E82-C222-097C-E14D-F8D07F329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Mendel’s Laws Cont.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70884-CC0D-7BEF-987D-E11C457730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9625" y="1342417"/>
            <a:ext cx="5930630" cy="5269553"/>
          </a:xfrm>
        </p:spPr>
        <p:txBody>
          <a:bodyPr>
            <a:normAutofit lnSpcReduction="10000"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Dihybrid cross </a:t>
            </a:r>
            <a:r>
              <a:rPr lang="en-US" sz="2600" dirty="0">
                <a:solidFill>
                  <a:schemeClr val="tx1"/>
                </a:solidFill>
              </a:rPr>
              <a:t>– cross to study multiple characteristics</a:t>
            </a:r>
          </a:p>
          <a:p>
            <a:pPr lvl="1"/>
            <a:r>
              <a:rPr lang="en-US" sz="2300" dirty="0">
                <a:solidFill>
                  <a:schemeClr val="tx1"/>
                </a:solidFill>
              </a:rPr>
              <a:t>9:3:3:1 phenotypic ratio</a:t>
            </a:r>
            <a:endParaRPr lang="en-US" sz="230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Law of Independent Assortment </a:t>
            </a:r>
            <a:r>
              <a:rPr lang="en-US" sz="2600" dirty="0"/>
              <a:t>– each pair of alleles will segregate separately during gamete formation –  this means the allele a cell receives for one gene does not influence the allele it receives for another gene</a:t>
            </a:r>
          </a:p>
          <a:p>
            <a:r>
              <a:rPr lang="en-US" sz="2600" dirty="0"/>
              <a:t>Probability rules:</a:t>
            </a:r>
          </a:p>
          <a:p>
            <a:pPr lvl="1"/>
            <a:r>
              <a:rPr lang="en-US" sz="2300" dirty="0"/>
              <a:t>Multiple events in specific combo – multiply probabilities</a:t>
            </a:r>
          </a:p>
          <a:p>
            <a:pPr lvl="1"/>
            <a:r>
              <a:rPr lang="en-US" sz="2300" dirty="0"/>
              <a:t>Probability of 2 events exclusively occurring, add probabilities</a:t>
            </a:r>
          </a:p>
        </p:txBody>
      </p:sp>
      <p:pic>
        <p:nvPicPr>
          <p:cNvPr id="3074" name="Picture 2" descr="Biology, Genetics, Mendel's Experiments and Heredity, Laws of Inheritance |  OERTX">
            <a:extLst>
              <a:ext uri="{FF2B5EF4-FFF2-40B4-BE49-F238E27FC236}">
                <a16:creationId xmlns:a16="http://schemas.microsoft.com/office/drawing/2014/main" id="{5A9E9D14-D0A0-2544-11DD-9715288FE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422" y="1861697"/>
            <a:ext cx="5398038" cy="4750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1399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089"/>
    </mc:Choice>
    <mc:Fallback xmlns="">
      <p:transition spd="slow" advTm="313089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4568B-660E-F6DB-C972-712D7736EB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330"/>
            <a:ext cx="10515600" cy="5439299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Chi-square</a:t>
            </a:r>
            <a:r>
              <a:rPr lang="en-US" sz="2600" dirty="0"/>
              <a:t> helps you compare expected to observed values in your data in order to determine if there is a significant difference between the two = fails to reject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null hypothesis</a:t>
            </a:r>
          </a:p>
          <a:p>
            <a:endParaRPr lang="en-US" sz="26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600" b="1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600" b="1" dirty="0">
              <a:solidFill>
                <a:schemeClr val="accent2">
                  <a:lumMod val="50000"/>
                </a:schemeClr>
              </a:solidFill>
            </a:endParaRPr>
          </a:p>
          <a:p>
            <a:pPr marL="186262" indent="0">
              <a:buNone/>
            </a:pPr>
            <a:endParaRPr lang="en-US" sz="26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670889EA-809B-847B-0E0B-8D260FB944E1}"/>
              </a:ext>
            </a:extLst>
          </p:cNvPr>
          <p:cNvSpPr txBox="1">
            <a:spLocks/>
          </p:cNvSpPr>
          <p:nvPr/>
        </p:nvSpPr>
        <p:spPr>
          <a:xfrm>
            <a:off x="838200" y="2141535"/>
            <a:ext cx="7892197" cy="5439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23323" algn="l" rtl="0" eaLnBrk="1" hangingPunct="1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1219170" marR="0" lvl="1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828754" marR="0" lvl="2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2438339" marR="0" lvl="3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3047924" marR="0" lvl="4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3657509" marR="0" lvl="5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4267093" marR="0" lvl="6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4876678" marR="0" lvl="7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5486263" marR="0" lvl="8" indent="-423323" algn="l" rtl="0" eaLnBrk="1" hangingPunct="1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 lang="en-US" sz="2600" b="1" kern="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600" b="1" kern="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600" b="1" kern="0" dirty="0">
              <a:solidFill>
                <a:schemeClr val="accent2">
                  <a:lumMod val="50000"/>
                </a:schemeClr>
              </a:solidFill>
            </a:endParaRPr>
          </a:p>
          <a:p>
            <a:endParaRPr lang="en-US" sz="2600" b="1" kern="0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sz="2600" kern="0" dirty="0">
                <a:solidFill>
                  <a:schemeClr val="tx1"/>
                </a:solidFill>
              </a:rPr>
              <a:t>Sum all values and check table at 0.05 level of significance  = 95% confidence, degrees of freedom = n-1 (classes -1)</a:t>
            </a:r>
          </a:p>
          <a:p>
            <a:r>
              <a:rPr lang="en-US" sz="2600" kern="0" dirty="0">
                <a:solidFill>
                  <a:schemeClr val="tx1"/>
                </a:solidFill>
              </a:rPr>
              <a:t>If gotten value larger than critical value, then there is a significant difference between the observed and expected data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A1A4CC-E90E-BAD1-2938-01FDB411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Chi-Square</a:t>
            </a:r>
          </a:p>
        </p:txBody>
      </p:sp>
      <p:pic>
        <p:nvPicPr>
          <p:cNvPr id="5122" name="Picture 2" descr="Chi-Square Distribution ($chi^2$) Made Easy - | Statistics itfeature">
            <a:extLst>
              <a:ext uri="{FF2B5EF4-FFF2-40B4-BE49-F238E27FC236}">
                <a16:creationId xmlns:a16="http://schemas.microsoft.com/office/drawing/2014/main" id="{E454CBBE-E851-F36E-E7DA-EFB60CA65A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7" t="3404" r="34815" b="18865"/>
          <a:stretch/>
        </p:blipFill>
        <p:spPr bwMode="auto">
          <a:xfrm>
            <a:off x="8667345" y="2233244"/>
            <a:ext cx="3385226" cy="445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9F84E8F-D1E8-B04A-6477-DCDEE8FE4C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197" y="2614612"/>
            <a:ext cx="7648575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179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165"/>
    </mc:Choice>
    <mc:Fallback xmlns="">
      <p:transition spd="slow" advTm="162165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71615-A8A6-F1E1-34EE-A7A0CBA42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Chi-Square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495FF6-694B-D662-E54E-794908BF5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pPr marL="186262" indent="0">
              <a:buNone/>
            </a:pPr>
            <a:endParaRPr lang="en-US" dirty="0"/>
          </a:p>
          <a:p>
            <a:pPr marL="186262" indent="0">
              <a:buNone/>
            </a:pPr>
            <a:r>
              <a:rPr lang="en-US" sz="2600" dirty="0"/>
              <a:t>                                                                          Null Hypothesis: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186262" indent="0">
              <a:buNone/>
            </a:pPr>
            <a:r>
              <a:rPr lang="en-US" sz="2600" dirty="0"/>
              <a:t>                                                                           Degrees of Freedom:</a:t>
            </a:r>
          </a:p>
          <a:p>
            <a:pPr marL="186262" indent="0">
              <a:buNone/>
            </a:pPr>
            <a:endParaRPr lang="en-US" sz="2600" dirty="0"/>
          </a:p>
          <a:p>
            <a:pPr marL="186262" indent="0">
              <a:buNone/>
            </a:pPr>
            <a:r>
              <a:rPr lang="en-US" sz="2600" dirty="0"/>
              <a:t>                                                                           Result: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A42CE8-7F56-D001-A2D0-A8870789F9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114" y="472921"/>
            <a:ext cx="5212310" cy="1109969"/>
          </a:xfrm>
          <a:prstGeom prst="rect">
            <a:avLst/>
          </a:prstGeom>
        </p:spPr>
      </p:pic>
      <p:pic>
        <p:nvPicPr>
          <p:cNvPr id="5" name="Picture 2" descr="Chi-Square Distribution ($chi^2$) Made Easy - | Statistics itfeature">
            <a:extLst>
              <a:ext uri="{FF2B5EF4-FFF2-40B4-BE49-F238E27FC236}">
                <a16:creationId xmlns:a16="http://schemas.microsoft.com/office/drawing/2014/main" id="{F953984F-B469-A419-E5DD-AC606733C6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26" t="6923" r="48485" b="18865"/>
          <a:stretch/>
        </p:blipFill>
        <p:spPr bwMode="auto">
          <a:xfrm>
            <a:off x="11387824" y="365125"/>
            <a:ext cx="631970" cy="6295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B3C014-8206-07DB-8FD9-1568551AF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852" y="1582890"/>
            <a:ext cx="10291900" cy="121994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A67FD93-335C-8B4E-66CD-2C008E9489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2125181"/>
              </p:ext>
            </p:extLst>
          </p:nvPr>
        </p:nvGraphicFramePr>
        <p:xfrm>
          <a:off x="1109870" y="2985963"/>
          <a:ext cx="5191538" cy="1503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7409">
                  <a:extLst>
                    <a:ext uri="{9D8B030D-6E8A-4147-A177-3AD203B41FA5}">
                      <a16:colId xmlns:a16="http://schemas.microsoft.com/office/drawing/2014/main" val="2331491802"/>
                    </a:ext>
                  </a:extLst>
                </a:gridCol>
                <a:gridCol w="1311965">
                  <a:extLst>
                    <a:ext uri="{9D8B030D-6E8A-4147-A177-3AD203B41FA5}">
                      <a16:colId xmlns:a16="http://schemas.microsoft.com/office/drawing/2014/main" val="2594826627"/>
                    </a:ext>
                  </a:extLst>
                </a:gridCol>
                <a:gridCol w="1410229">
                  <a:extLst>
                    <a:ext uri="{9D8B030D-6E8A-4147-A177-3AD203B41FA5}">
                      <a16:colId xmlns:a16="http://schemas.microsoft.com/office/drawing/2014/main" val="2530839634"/>
                    </a:ext>
                  </a:extLst>
                </a:gridCol>
                <a:gridCol w="1501935">
                  <a:extLst>
                    <a:ext uri="{9D8B030D-6E8A-4147-A177-3AD203B41FA5}">
                      <a16:colId xmlns:a16="http://schemas.microsoft.com/office/drawing/2014/main" val="3491994513"/>
                    </a:ext>
                  </a:extLst>
                </a:gridCol>
              </a:tblGrid>
              <a:tr h="267238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Door 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Observed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(o-e)</a:t>
                      </a:r>
                      <a:r>
                        <a:rPr lang="en-US" b="1" baseline="30000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2</a:t>
                      </a:r>
                      <a:r>
                        <a:rPr lang="en-US" dirty="0"/>
                        <a:t>/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38497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17602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8984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8353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7301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6990"/>
    </mc:Choice>
    <mc:Fallback xmlns="">
      <p:transition spd="slow" advTm="26699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Mendelian Genetics Review</a:t>
            </a:r>
            <a:endParaRPr sz="4400"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507987" indent="-507987">
              <a:spcBef>
                <a:spcPts val="0"/>
              </a:spcBef>
              <a:buSzPts val="2000"/>
              <a:buFont typeface="Kalam"/>
              <a:buAutoNum type="arabicPeriod"/>
            </a:pPr>
            <a:r>
              <a:rPr lang="en-US" sz="2600" dirty="0"/>
              <a:t>Alleles and their properties</a:t>
            </a:r>
          </a:p>
          <a:p>
            <a:pPr marL="507987" indent="-507987">
              <a:spcBef>
                <a:spcPts val="0"/>
              </a:spcBef>
              <a:buSzPts val="2000"/>
              <a:buFont typeface="Kalam"/>
              <a:buAutoNum type="arabicPeriod"/>
            </a:pPr>
            <a:r>
              <a:rPr lang="en-US" sz="2600" dirty="0"/>
              <a:t>How to set up a Punnett square</a:t>
            </a:r>
          </a:p>
          <a:p>
            <a:pPr marL="507987" indent="-507987">
              <a:spcBef>
                <a:spcPts val="0"/>
              </a:spcBef>
              <a:buSzPts val="2000"/>
              <a:buFont typeface="Kalam"/>
              <a:buAutoNum type="arabicPeriod"/>
            </a:pPr>
            <a:r>
              <a:rPr lang="en-US" sz="2600" dirty="0"/>
              <a:t>Laws of segregation and independent assortment</a:t>
            </a:r>
          </a:p>
          <a:p>
            <a:pPr marL="507987" indent="-507987">
              <a:spcBef>
                <a:spcPts val="0"/>
              </a:spcBef>
              <a:buSzPts val="2000"/>
              <a:buFont typeface="Kalam"/>
              <a:buAutoNum type="arabicPeriod"/>
            </a:pPr>
            <a:r>
              <a:rPr lang="en-US" sz="2600" dirty="0"/>
              <a:t>Chi-square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74"/>
    </mc:Choice>
    <mc:Fallback xmlns="">
      <p:transition spd="slow" advTm="14574"/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5.2</Template>
  <TotalTime>8313</TotalTime>
  <Words>489</Words>
  <Application>Microsoft Office PowerPoint</Application>
  <PresentationFormat>Widescreen</PresentationFormat>
  <Paragraphs>90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Arial</vt:lpstr>
      <vt:lpstr>Cambria</vt:lpstr>
      <vt:lpstr>ff7</vt:lpstr>
      <vt:lpstr>Fredericka the Great</vt:lpstr>
      <vt:lpstr>Kalam</vt:lpstr>
      <vt:lpstr>Source Sans Pro</vt:lpstr>
      <vt:lpstr>FunkyShapesVTI</vt:lpstr>
      <vt:lpstr>AP BIO</vt:lpstr>
      <vt:lpstr>Objectives</vt:lpstr>
      <vt:lpstr>Heredity</vt:lpstr>
      <vt:lpstr>Mendel’s Observations</vt:lpstr>
      <vt:lpstr>Mendel’s Laws</vt:lpstr>
      <vt:lpstr>Mendel’s Laws Cont. </vt:lpstr>
      <vt:lpstr>Chi-Square</vt:lpstr>
      <vt:lpstr>Chi-Square Practice</vt:lpstr>
      <vt:lpstr>Mendelian Genetics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16</cp:revision>
  <dcterms:created xsi:type="dcterms:W3CDTF">2025-04-18T22:38:58Z</dcterms:created>
  <dcterms:modified xsi:type="dcterms:W3CDTF">2025-08-15T05:07:13Z</dcterms:modified>
</cp:coreProperties>
</file>