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67" r:id="rId2"/>
    <p:sldId id="268" r:id="rId3"/>
    <p:sldId id="277" r:id="rId4"/>
    <p:sldId id="282" r:id="rId5"/>
    <p:sldId id="283" r:id="rId6"/>
    <p:sldId id="284" r:id="rId7"/>
    <p:sldId id="278" r:id="rId8"/>
    <p:sldId id="279" r:id="rId9"/>
    <p:sldId id="280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map unit = 1% recombination frequency</a:t>
            </a:r>
          </a:p>
          <a:p>
            <a:r>
              <a:rPr lang="en-US" dirty="0"/>
              <a:t>Rf = </a:t>
            </a:r>
            <a:r>
              <a:rPr lang="en-US" dirty="0" err="1"/>
              <a:t>combinants</a:t>
            </a:r>
            <a:r>
              <a:rPr lang="en-US" dirty="0"/>
              <a:t>/total offspring X 100</a:t>
            </a:r>
          </a:p>
          <a:p>
            <a:r>
              <a:rPr lang="en-US" dirty="0"/>
              <a:t>Recombinants = 320</a:t>
            </a:r>
          </a:p>
          <a:p>
            <a:r>
              <a:rPr lang="en-US" dirty="0"/>
              <a:t>Total = 1883</a:t>
            </a:r>
          </a:p>
          <a:p>
            <a:r>
              <a:rPr lang="en-US" dirty="0"/>
              <a:t>17%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91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5.4: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4667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Non-Mendelian Genetics</a:t>
            </a:r>
            <a:endParaRPr sz="4667" dirty="0"/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1999A3CC-CADC-CDFC-2FCE-7BFE86BF76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3" y="4117332"/>
            <a:ext cx="4134160" cy="1387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39"/>
    </mc:Choice>
    <mc:Fallback xmlns="">
      <p:transition spd="slow" advTm="88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Non-Mendelian Genetics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Variations of dominance (incomplete, codominance, linked, multiple alleles)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Mitochondrial DNA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Sex-linked genetics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76"/>
    </mc:Choice>
    <mc:Fallback xmlns="">
      <p:transition spd="slow" advTm="627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23" name="Audio 22">
            <a:hlinkClick r:id="" action="ppaction://media"/>
            <a:extLst>
              <a:ext uri="{FF2B5EF4-FFF2-40B4-BE49-F238E27FC236}">
                <a16:creationId xmlns:a16="http://schemas.microsoft.com/office/drawing/2014/main" id="{8B6FB0BE-062E-882E-A985-493B8FE7F27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61075" t="-161075" r="-161075" b="-161075"/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7BCEED-4607-EF2F-20A0-CFE28B05F8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7071" y="1154445"/>
            <a:ext cx="5521871" cy="56936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424739-822A-E60C-B8B8-31562D47E8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8942" y="1497106"/>
            <a:ext cx="3034858" cy="5360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BA9C2F-37EB-14F8-8247-F511482DA5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30" y="2013204"/>
            <a:ext cx="2238375" cy="373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559"/>
    </mc:Choice>
    <mc:Fallback xmlns="">
      <p:transition spd="slow" advTm="525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54A9-983D-4F61-DBAD-3A723247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Incomplete Dominance and Codominance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9C4829-A590-7A4C-C40F-5452D19C4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87" marR="0" lvl="0" indent="-507987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EB9D3">
                    <a:lumMod val="50000"/>
                  </a:srgbClr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Complete dominance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– homozygous dominant and heterozygous are indistinguishable -&gt; dominant always takes control</a:t>
            </a:r>
          </a:p>
          <a:p>
            <a:pPr marL="507987" marR="0" lvl="0" indent="-507987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EB9D3">
                    <a:lumMod val="50000"/>
                  </a:srgbClr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Incomplete dominance 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– heterozygous organisms demonstrate a phenotypic mix between dominant and recessive alleles</a:t>
            </a:r>
          </a:p>
          <a:p>
            <a:pPr marL="507987" marR="0" lvl="0" indent="-507987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tabLst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EB9D3">
                    <a:lumMod val="50000"/>
                  </a:srgbClr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Codominance</a:t>
            </a: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 – two alleles are dominant and affect the phenotype in two different but equal ways</a:t>
            </a:r>
          </a:p>
          <a:p>
            <a:endParaRPr lang="en-US" dirty="0"/>
          </a:p>
        </p:txBody>
      </p:sp>
      <p:pic>
        <p:nvPicPr>
          <p:cNvPr id="1026" name="Picture 2" descr="Incomplete dominance vs Codominance - Differences &amp; Similarities">
            <a:extLst>
              <a:ext uri="{FF2B5EF4-FFF2-40B4-BE49-F238E27FC236}">
                <a16:creationId xmlns:a16="http://schemas.microsoft.com/office/drawing/2014/main" id="{B5CDADB5-FA5D-487B-6310-13B5D8D994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05" b="7324"/>
          <a:stretch>
            <a:fillRect/>
          </a:stretch>
        </p:blipFill>
        <p:spPr bwMode="auto">
          <a:xfrm>
            <a:off x="5633382" y="3855572"/>
            <a:ext cx="5460442" cy="245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2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135"/>
    </mc:Choice>
    <mc:Fallback xmlns="">
      <p:transition spd="slow" advTm="9613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664A2-2B71-0640-F1E1-79A06E662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8E0B-1F20-A206-7EC6-1036133D9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Multiple Alleles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BB2BC-249B-F9BC-F521-D00FD30DF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7987" lvl="0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kumimoji="0" 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1EB9D3">
                    <a:lumMod val="50000"/>
                  </a:srgbClr>
                </a:solidFill>
                <a:effectLst/>
                <a:uLnTx/>
                <a:uFillTx/>
                <a:latin typeface="Cambria"/>
                <a:ea typeface="Cambria"/>
                <a:sym typeface="Cambria"/>
              </a:rPr>
              <a:t>Multiple</a:t>
            </a:r>
            <a:r>
              <a:rPr lang="en-US" sz="2600" b="1" dirty="0">
                <a:solidFill>
                  <a:srgbClr val="1EB9D3">
                    <a:lumMod val="50000"/>
                  </a:srgbClr>
                </a:solidFill>
              </a:rPr>
              <a:t> alleles </a:t>
            </a:r>
            <a:r>
              <a:rPr lang="en-US" sz="2400" dirty="0">
                <a:solidFill>
                  <a:srgbClr val="000000"/>
                </a:solidFill>
              </a:rPr>
              <a:t>– genes which exist in more than two allele forms</a:t>
            </a:r>
          </a:p>
          <a:p>
            <a:pPr marL="1117572" lvl="1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sz="2300" dirty="0">
                <a:solidFill>
                  <a:srgbClr val="000000"/>
                </a:solidFill>
              </a:rPr>
              <a:t>Human blood types – I</a:t>
            </a:r>
            <a:r>
              <a:rPr lang="en-US" sz="2300" baseline="30000" dirty="0">
                <a:solidFill>
                  <a:srgbClr val="000000"/>
                </a:solidFill>
              </a:rPr>
              <a:t>A </a:t>
            </a:r>
            <a:r>
              <a:rPr lang="en-US" sz="2300" dirty="0"/>
              <a:t>I</a:t>
            </a:r>
            <a:r>
              <a:rPr lang="en-US" sz="2300" baseline="30000" dirty="0"/>
              <a:t>B </a:t>
            </a:r>
            <a:r>
              <a:rPr lang="en-US" sz="2300" dirty="0" err="1"/>
              <a:t>i</a:t>
            </a:r>
            <a:endParaRPr lang="en-US" sz="2300" baseline="30000" dirty="0">
              <a:solidFill>
                <a:srgbClr val="000000"/>
              </a:solidFill>
            </a:endParaRPr>
          </a:p>
        </p:txBody>
      </p:sp>
      <p:pic>
        <p:nvPicPr>
          <p:cNvPr id="2050" name="Picture 2" descr="Blood Types and Punnett Squares">
            <a:extLst>
              <a:ext uri="{FF2B5EF4-FFF2-40B4-BE49-F238E27FC236}">
                <a16:creationId xmlns:a16="http://schemas.microsoft.com/office/drawing/2014/main" id="{B0307663-F4E4-1079-2A65-37EAAD7BC6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5" t="5333" r="2175" b="11189"/>
          <a:stretch>
            <a:fillRect/>
          </a:stretch>
        </p:blipFill>
        <p:spPr bwMode="auto">
          <a:xfrm>
            <a:off x="5504328" y="2420471"/>
            <a:ext cx="5289177" cy="346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99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007"/>
    </mc:Choice>
    <mc:Fallback xmlns="">
      <p:transition spd="slow" advTm="7500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0C7A-8AC7-B882-D9BD-B0250E645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63B8-29C6-6FAC-5C1C-497E131B0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Linked Genes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8E54E-1A25-15E6-D95F-AB207CFB1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0"/>
            <a:ext cx="8754035" cy="4351339"/>
          </a:xfrm>
        </p:spPr>
        <p:txBody>
          <a:bodyPr/>
          <a:lstStyle/>
          <a:p>
            <a:pPr marL="507987" lvl="0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sz="2400" dirty="0">
                <a:solidFill>
                  <a:schemeClr val="tx1"/>
                </a:solidFill>
              </a:rPr>
              <a:t>Genes have specific locations on chromosomes</a:t>
            </a:r>
          </a:p>
          <a:p>
            <a:pPr marL="507987" lvl="0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Linked genes </a:t>
            </a:r>
            <a:r>
              <a:rPr lang="en-US" sz="2400" dirty="0">
                <a:solidFill>
                  <a:srgbClr val="000000"/>
                </a:solidFill>
              </a:rPr>
              <a:t>are on the same chromosome and tend to be inherited together during cell division</a:t>
            </a:r>
          </a:p>
          <a:p>
            <a:pPr marL="1117572" lvl="1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sz="2100" dirty="0">
                <a:solidFill>
                  <a:srgbClr val="000000"/>
                </a:solidFill>
              </a:rPr>
              <a:t>Some linked genes are separated due to </a:t>
            </a:r>
            <a:r>
              <a:rPr lang="en-US" sz="2100" u="sng" dirty="0">
                <a:solidFill>
                  <a:srgbClr val="000000"/>
                </a:solidFill>
              </a:rPr>
              <a:t>crossing over</a:t>
            </a:r>
          </a:p>
          <a:p>
            <a:pPr marL="1117572" lvl="1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sz="2100" dirty="0">
                <a:solidFill>
                  <a:srgbClr val="000000"/>
                </a:solidFill>
              </a:rPr>
              <a:t>A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linkage map </a:t>
            </a:r>
            <a:r>
              <a:rPr lang="en-US" sz="2100" dirty="0">
                <a:solidFill>
                  <a:srgbClr val="000000"/>
                </a:solidFill>
              </a:rPr>
              <a:t>can show how close genes are on a chromosome</a:t>
            </a:r>
          </a:p>
        </p:txBody>
      </p:sp>
      <p:pic>
        <p:nvPicPr>
          <p:cNvPr id="4098" name="Picture 2" descr="MGA2-06-10">
            <a:extLst>
              <a:ext uri="{FF2B5EF4-FFF2-40B4-BE49-F238E27FC236}">
                <a16:creationId xmlns:a16="http://schemas.microsoft.com/office/drawing/2014/main" id="{CA24318B-74D2-D949-7A44-83DA77BA8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083" y="3778469"/>
            <a:ext cx="5750889" cy="296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60915CF-E348-FC2D-2722-016F744B8BC4}"/>
              </a:ext>
            </a:extLst>
          </p:cNvPr>
          <p:cNvSpPr txBox="1">
            <a:spLocks/>
          </p:cNvSpPr>
          <p:nvPr/>
        </p:nvSpPr>
        <p:spPr>
          <a:xfrm>
            <a:off x="797859" y="2915069"/>
            <a:ext cx="5490883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507987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sz="2400" kern="0" dirty="0">
                <a:solidFill>
                  <a:srgbClr val="000000"/>
                </a:solidFill>
              </a:rPr>
              <a:t>When offspring inherit phenotype of parents, they are considered </a:t>
            </a:r>
            <a:r>
              <a:rPr lang="en-US" sz="2400" b="1" kern="0" dirty="0">
                <a:solidFill>
                  <a:schemeClr val="accent2">
                    <a:lumMod val="50000"/>
                  </a:schemeClr>
                </a:solidFill>
              </a:rPr>
              <a:t>parental</a:t>
            </a:r>
            <a:r>
              <a:rPr lang="en-US" sz="2400" kern="0" dirty="0">
                <a:solidFill>
                  <a:srgbClr val="000000"/>
                </a:solidFill>
              </a:rPr>
              <a:t> types, and otherwise </a:t>
            </a:r>
            <a:r>
              <a:rPr lang="en-US" sz="2400" b="1" kern="0" dirty="0">
                <a:solidFill>
                  <a:schemeClr val="accent2">
                    <a:lumMod val="50000"/>
                  </a:schemeClr>
                </a:solidFill>
              </a:rPr>
              <a:t>recombinants</a:t>
            </a:r>
          </a:p>
          <a:p>
            <a:pPr marL="1117572" lvl="1" indent="-507987">
              <a:spcBef>
                <a:spcPts val="0"/>
              </a:spcBef>
              <a:buClr>
                <a:srgbClr val="000000"/>
              </a:buClr>
              <a:buSzPts val="2000"/>
              <a:defRPr/>
            </a:pPr>
            <a:r>
              <a:rPr lang="en-US" sz="2100" kern="0" dirty="0">
                <a:solidFill>
                  <a:srgbClr val="000000"/>
                </a:solidFill>
              </a:rPr>
              <a:t>Genes that are further apart from each other have a higher chance of crossing over and causing recombination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DBB3D-4D7D-CB8F-9E84-46CED666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382" t="13535" r="14206"/>
          <a:stretch>
            <a:fillRect/>
          </a:stretch>
        </p:blipFill>
        <p:spPr>
          <a:xfrm>
            <a:off x="9414424" y="1129706"/>
            <a:ext cx="2544494" cy="229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1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684"/>
    </mc:Choice>
    <mc:Fallback xmlns="">
      <p:transition spd="slow" advTm="10668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3D14-2058-A0AF-3CC5-379258EE8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Linked Genes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4EEF2-382F-55A4-8792-7E59BE7DC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In fruit flies a gray body is dominant to a black body and normal wings are dominant to vestigial wings. The genes for the two traits are linked. Heterozygous flies were crossed with black + vestigial flies and produced the values below. How many map units apart are the genes?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285A34-0544-368B-A687-1568FC48FE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57915"/>
              </p:ext>
            </p:extLst>
          </p:nvPr>
        </p:nvGraphicFramePr>
        <p:xfrm>
          <a:off x="685800" y="4135310"/>
          <a:ext cx="2980766" cy="23575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0383">
                  <a:extLst>
                    <a:ext uri="{9D8B030D-6E8A-4147-A177-3AD203B41FA5}">
                      <a16:colId xmlns:a16="http://schemas.microsoft.com/office/drawing/2014/main" val="3162853587"/>
                    </a:ext>
                  </a:extLst>
                </a:gridCol>
                <a:gridCol w="1490383">
                  <a:extLst>
                    <a:ext uri="{9D8B030D-6E8A-4147-A177-3AD203B41FA5}">
                      <a16:colId xmlns:a16="http://schemas.microsoft.com/office/drawing/2014/main" val="3565064845"/>
                    </a:ext>
                  </a:extLst>
                </a:gridCol>
              </a:tblGrid>
              <a:tr h="367642">
                <a:tc>
                  <a:txBody>
                    <a:bodyPr/>
                    <a:lstStyle/>
                    <a:p>
                      <a:r>
                        <a:rPr lang="en-US" dirty="0"/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266271"/>
                  </a:ext>
                </a:extLst>
              </a:tr>
              <a:tr h="367642">
                <a:tc>
                  <a:txBody>
                    <a:bodyPr/>
                    <a:lstStyle/>
                    <a:p>
                      <a:r>
                        <a:rPr lang="en-US" dirty="0"/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vestigial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936030"/>
                  </a:ext>
                </a:extLst>
              </a:tr>
              <a:tr h="367642">
                <a:tc>
                  <a:txBody>
                    <a:bodyPr/>
                    <a:lstStyle/>
                    <a:p>
                      <a:r>
                        <a:rPr lang="en-US" dirty="0"/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 normal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540569"/>
                  </a:ext>
                </a:extLst>
              </a:tr>
              <a:tr h="367642">
                <a:tc>
                  <a:txBody>
                    <a:bodyPr/>
                    <a:lstStyle/>
                    <a:p>
                      <a:r>
                        <a:rPr lang="en-US" dirty="0"/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 vestigial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841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43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2174"/>
    </mc:Choice>
    <mc:Fallback xmlns="">
      <p:transition spd="slow" advTm="222174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4EB13-C2E3-41E2-3002-754ECC560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Mitochondrial DNA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8702E-5D77-72A6-B975-AE7C9BC30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Nonnuclear inheritance </a:t>
            </a:r>
            <a:r>
              <a:rPr lang="en-US" sz="2600" dirty="0"/>
              <a:t>– mitochondria and chloroplasts contain genetic information; mitochondrial DNA is not passed down through meiosis</a:t>
            </a:r>
          </a:p>
          <a:p>
            <a:pPr lvl="1"/>
            <a:r>
              <a:rPr lang="en-US" sz="2300" dirty="0"/>
              <a:t>The only mitochondrial DNA in the zygote comes from the egg cell – only travels down the maternal line</a:t>
            </a:r>
          </a:p>
          <a:p>
            <a:pPr lvl="1"/>
            <a:r>
              <a:rPr lang="en-US" sz="2300" dirty="0"/>
              <a:t>Mitochondria are split randomly into gametes</a:t>
            </a:r>
          </a:p>
        </p:txBody>
      </p:sp>
      <p:pic>
        <p:nvPicPr>
          <p:cNvPr id="1026" name="Picture 2" descr="Mitochondrial DNA - StoryMD">
            <a:extLst>
              <a:ext uri="{FF2B5EF4-FFF2-40B4-BE49-F238E27FC236}">
                <a16:creationId xmlns:a16="http://schemas.microsoft.com/office/drawing/2014/main" id="{C0903A1F-E59E-C5EA-4131-2807226ED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54" t="6887" r="24258" b="5324"/>
          <a:stretch>
            <a:fillRect/>
          </a:stretch>
        </p:blipFill>
        <p:spPr bwMode="auto">
          <a:xfrm>
            <a:off x="8758516" y="3429000"/>
            <a:ext cx="3317729" cy="31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726"/>
    </mc:Choice>
    <mc:Fallback xmlns="">
      <p:transition spd="slow" advTm="7772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3EEAD-6FEB-6222-E659-DCDDA308A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Sex-Linked Genes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1970AB-B54D-051F-A20C-15FBBD864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" y="1564367"/>
            <a:ext cx="7244862" cy="4928508"/>
          </a:xfrm>
        </p:spPr>
        <p:txBody>
          <a:bodyPr>
            <a:normAutofit/>
          </a:bodyPr>
          <a:lstStyle/>
          <a:p>
            <a:r>
              <a:rPr lang="en-US" sz="2600" dirty="0"/>
              <a:t>A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sex-linked gene </a:t>
            </a:r>
            <a:r>
              <a:rPr lang="en-US" sz="2600" dirty="0"/>
              <a:t>is one located on a sex chromosome</a:t>
            </a:r>
          </a:p>
          <a:p>
            <a:pPr lvl="1"/>
            <a:r>
              <a:rPr lang="en-US" sz="2300" dirty="0"/>
              <a:t>Humans have X and Y chromosomes – XX and XY</a:t>
            </a:r>
          </a:p>
          <a:p>
            <a:pPr lvl="1"/>
            <a:r>
              <a:rPr lang="en-US" sz="2300" dirty="0"/>
              <a:t>Sex linked genes are either X-linked or Y-linked – X traits can be recessive or dominant in daughters, but always represented in sons</a:t>
            </a:r>
          </a:p>
          <a:p>
            <a:pPr lvl="1"/>
            <a:r>
              <a:rPr lang="en-US" sz="2300" dirty="0"/>
              <a:t>Fathers pass X linked genes to their daughters but not their sons </a:t>
            </a:r>
          </a:p>
          <a:p>
            <a:pPr lvl="1"/>
            <a:r>
              <a:rPr lang="en-US" sz="2300" dirty="0"/>
              <a:t>Sons will express the allele on the X chromosome inherited from their mother</a:t>
            </a:r>
          </a:p>
        </p:txBody>
      </p:sp>
      <p:pic>
        <p:nvPicPr>
          <p:cNvPr id="2050" name="Picture 2" descr="3.2: X-linked inheritance - Biology LibreTexts">
            <a:extLst>
              <a:ext uri="{FF2B5EF4-FFF2-40B4-BE49-F238E27FC236}">
                <a16:creationId xmlns:a16="http://schemas.microsoft.com/office/drawing/2014/main" id="{A8311A14-604C-0E2C-970F-92D2C3D3D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8095" y="753626"/>
            <a:ext cx="5922828" cy="2877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ex Linked Genes - Notes and Slide Preseentation">
            <a:extLst>
              <a:ext uri="{FF2B5EF4-FFF2-40B4-BE49-F238E27FC236}">
                <a16:creationId xmlns:a16="http://schemas.microsoft.com/office/drawing/2014/main" id="{A314E18D-6D9B-0025-6009-E1FA0B5F0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094" y="4019410"/>
            <a:ext cx="3412425" cy="241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09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172"/>
    </mc:Choice>
    <mc:Fallback xmlns="">
      <p:transition spd="slow" advTm="167172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2DE23-EE17-E142-6817-0623054C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Pedigrees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13EAA-85A0-AF64-7A09-B3AD578D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468035" cy="4351339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Pedigree</a:t>
            </a:r>
            <a:r>
              <a:rPr lang="en-US" sz="2600" dirty="0"/>
              <a:t> – a diagram that shows the relationship between parents and offspring across two or more generations</a:t>
            </a:r>
          </a:p>
          <a:p>
            <a:pPr lvl="1"/>
            <a:r>
              <a:rPr lang="en-US" sz="2300" dirty="0"/>
              <a:t>Circles = females, squares = males</a:t>
            </a:r>
          </a:p>
          <a:p>
            <a:pPr lvl="1"/>
            <a:r>
              <a:rPr lang="en-US" sz="2300" dirty="0"/>
              <a:t>Shaded = expresses trait</a:t>
            </a:r>
          </a:p>
          <a:p>
            <a:pPr lvl="1"/>
            <a:r>
              <a:rPr lang="en-US" sz="2300" dirty="0"/>
              <a:t>Can help predict the genome of future offspring</a:t>
            </a:r>
          </a:p>
          <a:p>
            <a:r>
              <a:rPr lang="en-US" sz="2600" dirty="0"/>
              <a:t>If individual III-4 married a man who was heterozygous for the trait, what % of their children would express the trait?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815986-396E-1A35-5F9A-7533CC3DD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425" y="1690688"/>
            <a:ext cx="4981575" cy="387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68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964"/>
    </mc:Choice>
    <mc:Fallback xmlns="">
      <p:transition spd="slow" advTm="184964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5.3</Template>
  <TotalTime>12300</TotalTime>
  <Words>449</Words>
  <Application>Microsoft Office PowerPoint</Application>
  <PresentationFormat>Widescreen</PresentationFormat>
  <Paragraphs>57</Paragraphs>
  <Slides>10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Incomplete Dominance and Codominance</vt:lpstr>
      <vt:lpstr>Multiple Alleles</vt:lpstr>
      <vt:lpstr>Linked Genes</vt:lpstr>
      <vt:lpstr>Linked Genes Practice</vt:lpstr>
      <vt:lpstr>Mitochondrial DNA</vt:lpstr>
      <vt:lpstr>Sex-Linked Genes</vt:lpstr>
      <vt:lpstr>Pedigrees</vt:lpstr>
      <vt:lpstr>Non-Mendelian Genetics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25</cp:revision>
  <dcterms:created xsi:type="dcterms:W3CDTF">2025-06-29T21:45:26Z</dcterms:created>
  <dcterms:modified xsi:type="dcterms:W3CDTF">2025-08-15T05:07:41Z</dcterms:modified>
</cp:coreProperties>
</file>