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8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74" d="100"/>
          <a:sy n="74" d="100"/>
        </p:scale>
        <p:origin x="5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12T01:08:27.134"/>
    </inkml:context>
    <inkml:brush xml:id="br0">
      <inkml:brushProperty name="width" value="0.05292" units="cm"/>
      <inkml:brushProperty name="height" value="0.05292" units="cm"/>
    </inkml:brush>
  </inkml:definitions>
  <iact:action type="add" startTime="38508">
    <iact:property name="dataType"/>
    <iact:actionData xml:id="d0">
      <inkml:trace xmlns:inkml="http://www.w3.org/2003/InkML" xml:id="stk0" contextRef="#ctx0" brushRef="#br0">5240 12158 0,'146'0'49,"-74"0"-11,365 24-36,-364-24 27,24 0-26,-73 0 41</inkml:trace>
    </iact:actionData>
  </iact:action>
  <iact:action type="add" startTime="38953">
    <iact:property name="dataType"/>
    <iact:actionData xml:id="d1">
      <inkml:trace xmlns:inkml="http://www.w3.org/2003/InkML" xml:id="stk1" contextRef="#ctx0" brushRef="#br0">5337 13177 0,'97'0'7,"-73"0"-6,-145 0 4,315 0-5,-121 0 10,-49 0 0,49 0-8,0 0 44,194 0-44,-219 0 19</inkml:trace>
    </iact:actionData>
  </iact:action>
  <iact:action type="add" startTime="39387">
    <iact:property name="dataType"/>
    <iact:actionData xml:id="d2">
      <inkml:trace xmlns:inkml="http://www.w3.org/2003/InkML" xml:id="stk2" contextRef="#ctx0" brushRef="#br0">4998 14463 0,'97'-48'17,"-194"96"-17,242-96 3,-48 48 5,0 0-6,-48 0 8,48 0-8,121-49 66,-218 1-68</inkml:trace>
    </iact:actionData>
  </iact:action>
  <iact:action type="add" startTime="39763">
    <iact:property name="dataType"/>
    <iact:actionData xml:id="d3">
      <inkml:trace xmlns:inkml="http://www.w3.org/2003/InkML" xml:id="stk3" contextRef="#ctx0" brushRef="#br0">4900 15264 0,'49'0'13,"-98"0"-13,122 0 2,0 0 11,24 0-11,24-24 1,1 24 25,217-73-26,-169 73 3,-49 0 4,219-49 52</inkml:trace>
    </iact:actionData>
  </iact:action>
  <iact:action type="add" startTime="40617">
    <iact:property name="dataType"/>
    <iact:actionData xml:id="d4">
      <inkml:trace xmlns:inkml="http://www.w3.org/2003/InkML" xml:id="stk4" contextRef="#ctx0" brushRef="#br0">10359 12740 0,'0'-121'37,"-49"97"-26,1 24 20,-146-49-29,48 1 45,-121 48-43,243 0-3,-121 0 38,-1 24-37,0 97 27,25 98 7,121-195-32,0 49 9,0-49-7,0 49-6,24 24 40,122-49-26,-98-48-10,50 49-3,-1-49 12,0 48-11,0-48 40,170 122-39,-25-171 28,-145 1-27,-24-25 5,-25-24-1,1 24-5,-49 49 29,24-98-29,-24 50 39,-24 23-41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12T01:08:27.134"/>
    </inkml:context>
    <inkml:brush xml:id="br0">
      <inkml:brushProperty name="width" value="0.05292" units="cm"/>
      <inkml:brushProperty name="height" value="0.05292" units="cm"/>
    </inkml:brush>
  </inkml:definitions>
  <iact:action type="add" startTime="66779">
    <iact:property name="dataType"/>
    <iact:actionData xml:id="d0">
      <inkml:trace xmlns:inkml="http://www.w3.org/2003/InkML" xml:id="stk0" contextRef="#ctx0" brushRef="#br0">27972 15507 0,'0'170'143,"48"364"-137,-48-389-1,0-72 1,0 0 9,0 0-12,0-25 55,-73-121-53,73 0 0,-48 1 3,48 47-5,-49 25 10,49-48-10,0 96 69,73 122-66,-73-97 34,24-73-36,25 0 37,24-121-36,24 72 28,-49 49-14</inkml:trace>
    </iact:actionData>
  </iact:action>
  <iact:action type="add" startTime="71150">
    <iact:property name="dataType"/>
    <iact:actionData xml:id="d1">
      <inkml:trace xmlns:inkml="http://www.w3.org/2003/InkML" xml:id="stk1" contextRef="#ctx0" brushRef="#br0">26564 11527 0,'25'0'52,"-74"0"120,-72 0-166,72 0 0,-23 0-1,23 0-1,1 0 4,-25 0 25,-121 24-27,145-24-6,-48 49 5,24-49 1,-169 0 54,-1 48-54,219-48-1,-49 0 4,49 0-2,-97 0 33,121-24 69,72-122-79,-23 98 1,-49 24 1,0 48 16,0 24-41,-24 1-4,24-25 6,-49 49-4,49-25 28,-73 74-29,73-74 8,49-48 38,24 0-42,-25 0-1,1 0 0,-1 0 3,-24 0-7,25 0 8,-25 0 19,-24 25-24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5.5: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4667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Environmental Effects on Phenotype</a:t>
            </a:r>
            <a:endParaRPr sz="4667" dirty="0"/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04EBEFF9-661A-952F-F986-609F3417F9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3" y="4117332"/>
            <a:ext cx="4134160" cy="1387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33"/>
    </mc:Choice>
    <mc:Fallback xmlns="">
      <p:transition spd="slow" advTm="10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58E6A-8A9A-D60F-59D4-D03FC02D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963" y="2118752"/>
            <a:ext cx="6800850" cy="324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6BCB71-D0A5-C8A2-1CBD-920A03DEC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767" y="2547937"/>
            <a:ext cx="2143125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97"/>
    </mc:Choice>
    <mc:Fallback xmlns="">
      <p:transition spd="slow" advTm="207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18A2-A2B3-C226-EB7B-A5DD1D83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Polygenic 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C714B-015B-BA76-AC1B-8C23A06CB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Polygenic inheritance </a:t>
            </a:r>
            <a:r>
              <a:rPr lang="en-US" sz="2600" dirty="0"/>
              <a:t>– two or more genes have an additive effect on a single character in phenotype (height, skin color)</a:t>
            </a:r>
          </a:p>
        </p:txBody>
      </p:sp>
      <p:pic>
        <p:nvPicPr>
          <p:cNvPr id="1026" name="Picture 2" descr="Polygenic Inheritance: Definition, Characteristics, Examples">
            <a:extLst>
              <a:ext uri="{FF2B5EF4-FFF2-40B4-BE49-F238E27FC236}">
                <a16:creationId xmlns:a16="http://schemas.microsoft.com/office/drawing/2014/main" id="{F6F3EC14-50AC-ACCA-DBA6-9727F1EC3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2"/>
          <a:stretch>
            <a:fillRect/>
          </a:stretch>
        </p:blipFill>
        <p:spPr bwMode="auto">
          <a:xfrm>
            <a:off x="1818751" y="2913528"/>
            <a:ext cx="6846277" cy="348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40A0893-28A7-2C35-FC28-781A9FF3D84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64000" y="4376880"/>
              <a:ext cx="2009160" cy="1118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40A0893-28A7-2C35-FC28-781A9FF3D8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54640" y="4367520"/>
                <a:ext cx="2027880" cy="11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150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025"/>
    </mc:Choice>
    <mc:Fallback xmlns="">
      <p:transition spd="slow" advTm="51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BC9B-1089-94AC-6A6E-0B749B7A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Environmental Effects on Phenotype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48307-E38E-4253-E68B-52AF47147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Phenotypic plasticity </a:t>
            </a:r>
            <a:r>
              <a:rPr lang="en-US" sz="2600" dirty="0"/>
              <a:t>– individuals of a population have the same genotype but different phenotypes in different environments</a:t>
            </a:r>
          </a:p>
          <a:p>
            <a:r>
              <a:rPr lang="en-US" sz="2600" dirty="0"/>
              <a:t>Skin tone – melanin</a:t>
            </a:r>
          </a:p>
          <a:p>
            <a:r>
              <a:rPr lang="en-US" sz="2600" dirty="0"/>
              <a:t>Height and weight in humans</a:t>
            </a:r>
          </a:p>
          <a:p>
            <a:r>
              <a:rPr lang="en-US" sz="2600" dirty="0"/>
              <a:t>Flower color based on soil pH</a:t>
            </a:r>
          </a:p>
          <a:p>
            <a:r>
              <a:rPr lang="en-US" sz="2600" dirty="0"/>
              <a:t>Seasonal fur color in arctic animals</a:t>
            </a:r>
          </a:p>
          <a:p>
            <a:endParaRPr lang="en-US" sz="2600" dirty="0"/>
          </a:p>
        </p:txBody>
      </p:sp>
      <p:pic>
        <p:nvPicPr>
          <p:cNvPr id="2050" name="Picture 2" descr="The coat of the artic fox changes with the seasons. During spring and  summer it has a brown color to match the dirt of the environment, and  during the fall and winter">
            <a:extLst>
              <a:ext uri="{FF2B5EF4-FFF2-40B4-BE49-F238E27FC236}">
                <a16:creationId xmlns:a16="http://schemas.microsoft.com/office/drawing/2014/main" id="{AF81FD36-D525-441A-A2C2-79C5D5902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79" y="2981046"/>
            <a:ext cx="4793877" cy="319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BDBA11-5E87-3141-E1E4-D5E55EEF4C2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986680" y="4106160"/>
              <a:ext cx="1170720" cy="187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BDBA11-5E87-3141-E1E4-D5E55EEF4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7320" y="4096800"/>
                <a:ext cx="1189440" cy="18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80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96"/>
    </mc:Choice>
    <mc:Fallback xmlns="">
      <p:transition spd="slow" advTm="97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Environmental Effects on Phenotype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Polygenetic inheritance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Phenotypic plasticity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6"/>
    </mc:Choice>
    <mc:Fallback xmlns="">
      <p:transition spd="slow" advTm="5856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5.4</Template>
  <TotalTime>10856</TotalTime>
  <Words>89</Words>
  <Application>Microsoft Office PowerPoint</Application>
  <PresentationFormat>Widescreen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Polygenic Inheritance</vt:lpstr>
      <vt:lpstr>Environmental Effects on Phenotype </vt:lpstr>
      <vt:lpstr>Environmental Effects on Phenotype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Zohar Brand</cp:lastModifiedBy>
  <cp:revision>8</cp:revision>
  <dcterms:created xsi:type="dcterms:W3CDTF">2025-06-29T21:45:26Z</dcterms:created>
  <dcterms:modified xsi:type="dcterms:W3CDTF">2025-08-17T00:50:41Z</dcterms:modified>
</cp:coreProperties>
</file>