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25"/>
  </p:notesMasterIdLst>
  <p:sldIdLst>
    <p:sldId id="257" r:id="rId2"/>
    <p:sldId id="258" r:id="rId3"/>
    <p:sldId id="259" r:id="rId4"/>
    <p:sldId id="282" r:id="rId5"/>
    <p:sldId id="278" r:id="rId6"/>
    <p:sldId id="279" r:id="rId7"/>
    <p:sldId id="281" r:id="rId8"/>
    <p:sldId id="283" r:id="rId9"/>
    <p:sldId id="284" r:id="rId10"/>
    <p:sldId id="286" r:id="rId11"/>
    <p:sldId id="287" r:id="rId12"/>
    <p:sldId id="290" r:id="rId13"/>
    <p:sldId id="291" r:id="rId14"/>
    <p:sldId id="292" r:id="rId15"/>
    <p:sldId id="293" r:id="rId16"/>
    <p:sldId id="295" r:id="rId17"/>
    <p:sldId id="285" r:id="rId18"/>
    <p:sldId id="274" r:id="rId19"/>
    <p:sldId id="275" r:id="rId20"/>
    <p:sldId id="277" r:id="rId21"/>
    <p:sldId id="297" r:id="rId22"/>
    <p:sldId id="298" r:id="rId23"/>
    <p:sldId id="300" r:id="rId24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4F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46065" autoAdjust="0"/>
  </p:normalViewPr>
  <p:slideViewPr>
    <p:cSldViewPr snapToGrid="0">
      <p:cViewPr varScale="1">
        <p:scale>
          <a:sx n="112" d="100"/>
          <a:sy n="112" d="100"/>
        </p:scale>
        <p:origin x="658" y="82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92977C-190E-41A6-9545-C28550949597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9A9E5F-8766-4885-AE50-E2F5F5103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870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Topoisomerase relieves further strain of twisting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6D141-2D46-438D-BECE-9D925A61BB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277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Eukaryotic</a:t>
            </a:r>
          </a:p>
          <a:p>
            <a:r>
              <a:rPr lang="en-US" dirty="0"/>
              <a:t>DNA packing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6D141-2D46-438D-BECE-9D925A61BBE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82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Eukaryotic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Regulatory sequences are stretches of DNA that interact with regulatory proteins to control transcription. Some genes are constitutively expressed, and others are inducible.	</a:t>
            </a:r>
          </a:p>
          <a:p>
            <a:endParaRPr lang="en-US" dirty="0"/>
          </a:p>
          <a:p>
            <a:r>
              <a:rPr lang="en-US" dirty="0"/>
              <a:t>Transcription factors (can control multiple genes for coordination)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6D141-2D46-438D-BECE-9D925A61BBE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717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Eukaryotic</a:t>
            </a:r>
          </a:p>
          <a:p>
            <a:r>
              <a:rPr lang="en-US" dirty="0"/>
              <a:t>Splicing</a:t>
            </a:r>
          </a:p>
          <a:p>
            <a:r>
              <a:rPr lang="en-US" dirty="0"/>
              <a:t>Poly a tail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6D141-2D46-438D-BECE-9D925A61BBE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731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Prokaryotic</a:t>
            </a:r>
          </a:p>
          <a:p>
            <a:r>
              <a:rPr lang="en-US" dirty="0"/>
              <a:t>Similarity to transcription factors inducing transcription for multiple genes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6D141-2D46-438D-BECE-9D925A61BBE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13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phenotype of a cell or an organism is determined by the combination of genes that are expressed and the levels at which they are expressed.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Observable cell differentiation results from the expression of genes for tissue-specific proteins.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ii. Induction of transcription factors during development results in sequential gene expression.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iii. The function and amount of gene products determine the phenotype of organisms.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6D141-2D46-438D-BECE-9D925A61BBE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17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UAC GUA ACG</a:t>
            </a:r>
          </a:p>
          <a:p>
            <a:r>
              <a:rPr lang="en-US" dirty="0"/>
              <a:t>AUG CAU UGC</a:t>
            </a:r>
          </a:p>
          <a:p>
            <a:r>
              <a:rPr lang="en-US" dirty="0"/>
              <a:t>Met (start) His </a:t>
            </a:r>
            <a:r>
              <a:rPr lang="en-US" dirty="0" err="1"/>
              <a:t>Cys</a:t>
            </a:r>
            <a:endParaRPr lang="en-US" dirty="0"/>
          </a:p>
          <a:p>
            <a:endParaRPr lang="en-US" dirty="0"/>
          </a:p>
          <a:p>
            <a:r>
              <a:rPr lang="en-US" dirty="0"/>
              <a:t>UAA CGU AAC</a:t>
            </a:r>
          </a:p>
          <a:p>
            <a:r>
              <a:rPr lang="en-US" dirty="0"/>
              <a:t>AUU GCA UUG</a:t>
            </a:r>
          </a:p>
          <a:p>
            <a:r>
              <a:rPr lang="en-US" dirty="0"/>
              <a:t>Ile Ala Leu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6D141-2D46-438D-BECE-9D925A61BBE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957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Humans and potatoes share 50% of their </a:t>
            </a:r>
            <a:r>
              <a:rPr lang="en-US" sz="1000" dirty="0"/>
              <a:t>genomes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A9E5F-8766-4885-AE50-E2F5F5103E3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98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Plasmid – small, circular, extrachromosomal loop of DNA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6D141-2D46-438D-BECE-9D925A61BBE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46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 b="1" cap="all" spc="1125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 cap="all" spc="300" baseline="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8249673" y="4490298"/>
            <a:ext cx="790850" cy="352267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139748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8249673" y="4490298"/>
            <a:ext cx="790850" cy="352267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2B3-2D87-4CDF-B84B-C46E5F5D31F7}" type="datetime1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3007537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8249673" y="4490298"/>
            <a:ext cx="790850" cy="352267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9E57-47B1-47B0-B526-3153E4B1E729}" type="datetime1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2207160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</a:extLst>
          </p:cNvPr>
          <p:cNvGrpSpPr/>
          <p:nvPr/>
        </p:nvGrpSpPr>
        <p:grpSpPr>
          <a:xfrm>
            <a:off x="8249673" y="4490298"/>
            <a:ext cx="790850" cy="352267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773D-8987-489A-A650-3D6F7D5C7C38}" type="datetime1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2575624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8249673" y="4490298"/>
            <a:ext cx="790850" cy="352267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0C1-1D78-4D80-810D-E9E86F6E88AB}" type="datetime1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2816618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8249673" y="4490298"/>
            <a:ext cx="790850" cy="352267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CBD8-1588-4B6B-B74D-87480DDE94C0}" type="datetime1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908771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8249673" y="4490298"/>
            <a:ext cx="790850" cy="352267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4440-721C-4D75-BD4F-4CFB3D51CDCA}" type="datetime1">
              <a:rPr lang="en-US" smtClean="0"/>
              <a:t>8/14/2025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3240387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8249673" y="4490298"/>
            <a:ext cx="790850" cy="352267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A64-483B-4532-94FB-D8F90CB6DEE0}" type="datetime1">
              <a:rPr lang="en-US" smtClean="0"/>
              <a:t>8/14/2025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4000061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8249673" y="4490298"/>
            <a:ext cx="790850" cy="352267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FB39-20FB-4E2E-B861-45B709B9C3C5}" type="datetime1">
              <a:rPr lang="en-US" smtClean="0"/>
              <a:t>8/14/2025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1766718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8249673" y="4490298"/>
            <a:ext cx="790850" cy="352267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AC19-8BD6-476C-9770-8884373BCF00}" type="datetime1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692899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8249673" y="4490298"/>
            <a:ext cx="790850" cy="352267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8C53-8AD1-4F09-9486-FB3406B99CFA}" type="datetime1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</p:spTree>
    <p:extLst>
      <p:ext uri="{BB962C8B-B14F-4D97-AF65-F5344CB8AC3E}">
        <p14:creationId xmlns:p14="http://schemas.microsoft.com/office/powerpoint/2010/main" val="237944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75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BA543EDD-D0D2-447F-B24F-3717AF4B109D}" type="datetime1">
              <a:rPr lang="en-US" smtClean="0"/>
              <a:pPr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75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75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0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67" r:id="rId6"/>
    <p:sldLayoutId id="2147483763" r:id="rId7"/>
    <p:sldLayoutId id="2147483764" r:id="rId8"/>
    <p:sldLayoutId id="2147483765" r:id="rId9"/>
    <p:sldLayoutId id="2147483766" r:id="rId10"/>
    <p:sldLayoutId id="2147483768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gif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" name="Rectangle 131">
            <a:extLst>
              <a:ext uri="{FF2B5EF4-FFF2-40B4-BE49-F238E27FC236}">
                <a16:creationId xmlns:a16="http://schemas.microsoft.com/office/drawing/2014/main" id="{FB1D5CC7-31D1-4E22-A813-58A58E0DD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B567997C-1F1F-4881-B5BA-DD2B0C3E0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2468" y="676327"/>
            <a:ext cx="3727692" cy="2891548"/>
          </a:xfrm>
          <a:prstGeom prst="rect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C970F45A-B7CD-4B32-95EF-849531E69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2468" y="676327"/>
            <a:ext cx="3727692" cy="2891548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4F8484A2-9B2C-4822-B096-6718E6CE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2903617" cy="3072245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>
              <a:solidFill>
                <a:schemeClr val="accent1"/>
              </a:solidFill>
            </a:endParaRPr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58D39B85-7449-406D-9486-2E01E9362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2903617" cy="3072245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>
              <a:solidFill>
                <a:schemeClr val="accent1"/>
              </a:solidFill>
            </a:endParaRPr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12638833-5608-4FD5-A4EB-58F1A95D9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47674"/>
            <a:ext cx="1396391" cy="208334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1013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20896541-5597-4AC1-A368-BD8251506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7475"/>
            <a:ext cx="1396391" cy="208334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1013"/>
          </a:p>
        </p:txBody>
      </p:sp>
      <p:sp useBgFill="1">
        <p:nvSpPr>
          <p:cNvPr id="146" name="Rectangle 145">
            <a:extLst>
              <a:ext uri="{FF2B5EF4-FFF2-40B4-BE49-F238E27FC236}">
                <a16:creationId xmlns:a16="http://schemas.microsoft.com/office/drawing/2014/main" id="{525295DF-CC03-4EFE-BCB0-908091ACC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1922" y="599240"/>
            <a:ext cx="3727692" cy="2891548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3726" y="736516"/>
            <a:ext cx="3081420" cy="1230830"/>
          </a:xfrm>
        </p:spPr>
        <p:txBody>
          <a:bodyPr>
            <a:normAutofit/>
          </a:bodyPr>
          <a:lstStyle/>
          <a:p>
            <a:r>
              <a:rPr lang="en-US" sz="5400" spc="225">
                <a:solidFill>
                  <a:srgbClr val="CC4125"/>
                </a:solidFill>
                <a:latin typeface="Fredericka the Great" panose="02000000000000000000" pitchFamily="2" charset="0"/>
                <a:ea typeface="Source Sans Pro SemiBold"/>
                <a:cs typeface="Kalam" panose="02000000000000000000" pitchFamily="2" charset="0"/>
              </a:rPr>
              <a:t>AP Bio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7071" y="2122101"/>
            <a:ext cx="3138076" cy="1108753"/>
          </a:xfrm>
        </p:spPr>
        <p:txBody>
          <a:bodyPr vert="horz" lIns="68580" tIns="34290" rIns="68580" bIns="34290" rtlCol="0" anchor="t">
            <a:normAutofit fontScale="92500" lnSpcReduction="10000"/>
          </a:bodyPr>
          <a:lstStyle/>
          <a:p>
            <a:r>
              <a:rPr lang="en-US" sz="3900" b="1" dirty="0">
                <a:solidFill>
                  <a:srgbClr val="134F5C"/>
                </a:solidFill>
                <a:latin typeface="Kalam"/>
                <a:ea typeface="Cambria"/>
                <a:cs typeface="Kalam" panose="02000000000000000000" pitchFamily="2" charset="0"/>
              </a:rPr>
              <a:t>Unit 6:</a:t>
            </a:r>
          </a:p>
          <a:p>
            <a:r>
              <a:rPr lang="en-US" sz="2100" b="1" dirty="0">
                <a:solidFill>
                  <a:srgbClr val="134F5C"/>
                </a:solidFill>
                <a:latin typeface="Kalam"/>
                <a:ea typeface="Cambria"/>
                <a:cs typeface="Kalam" panose="02000000000000000000" pitchFamily="2" charset="0"/>
              </a:rPr>
              <a:t>Gene Expression and Regulation</a:t>
            </a: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BEF0CF7B-B7C5-4388-80C3-83B1D2759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587" y="2590321"/>
            <a:ext cx="239956" cy="239956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1E46289A-A61F-440B-9FDE-5ECDF9DD7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587" y="2590321"/>
            <a:ext cx="239956" cy="239956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pic>
        <p:nvPicPr>
          <p:cNvPr id="4" name="Picture 3" descr="Green patterned leaves">
            <a:extLst>
              <a:ext uri="{FF2B5EF4-FFF2-40B4-BE49-F238E27FC236}">
                <a16:creationId xmlns:a16="http://schemas.microsoft.com/office/drawing/2014/main" id="{579015B8-6A8B-8D77-BAE8-CD8691CF4A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158" r="1" b="15675"/>
          <a:stretch/>
        </p:blipFill>
        <p:spPr>
          <a:xfrm>
            <a:off x="5206853" y="1347422"/>
            <a:ext cx="3707557" cy="1627603"/>
          </a:xfrm>
          <a:prstGeom prst="rect">
            <a:avLst/>
          </a:prstGeom>
        </p:spPr>
      </p:pic>
      <p:sp>
        <p:nvSpPr>
          <p:cNvPr id="152" name="Graphic 212">
            <a:extLst>
              <a:ext uri="{FF2B5EF4-FFF2-40B4-BE49-F238E27FC236}">
                <a16:creationId xmlns:a16="http://schemas.microsoft.com/office/drawing/2014/main" id="{DD8EBB1F-14FA-4F51-A5D2-56C3EFB37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1536" y="736515"/>
            <a:ext cx="466854" cy="46685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54" name="Graphic 212">
            <a:extLst>
              <a:ext uri="{FF2B5EF4-FFF2-40B4-BE49-F238E27FC236}">
                <a16:creationId xmlns:a16="http://schemas.microsoft.com/office/drawing/2014/main" id="{808A01CC-0F77-401A-8A7C-C9811B109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1536" y="736515"/>
            <a:ext cx="466854" cy="46685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56" name="Freeform: Shape 155">
            <a:extLst>
              <a:ext uri="{FF2B5EF4-FFF2-40B4-BE49-F238E27FC236}">
                <a16:creationId xmlns:a16="http://schemas.microsoft.com/office/drawing/2014/main" id="{6D1BD83D-C3F0-438D-A050-E5C5E0AE9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87265" y="3553944"/>
            <a:ext cx="1656736" cy="1589557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sp>
        <p:nvSpPr>
          <p:cNvPr id="158" name="Freeform: Shape 157">
            <a:extLst>
              <a:ext uri="{FF2B5EF4-FFF2-40B4-BE49-F238E27FC236}">
                <a16:creationId xmlns:a16="http://schemas.microsoft.com/office/drawing/2014/main" id="{54AFCA83-2AFA-4A6A-B027-FD819DB0E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87265" y="3553944"/>
            <a:ext cx="1656736" cy="1589557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grpSp>
        <p:nvGrpSpPr>
          <p:cNvPr id="160" name="Graphic 185">
            <a:extLst>
              <a:ext uri="{FF2B5EF4-FFF2-40B4-BE49-F238E27FC236}">
                <a16:creationId xmlns:a16="http://schemas.microsoft.com/office/drawing/2014/main" id="{071E3174-0472-4CE6-861A-9A6178A6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57615" y="4246828"/>
            <a:ext cx="790850" cy="352267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A4B388F6-08B6-454A-B322-B8DDFF18E4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8166392-5CEC-45E1-8E52-4BF9B3349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881E81D8-F936-48FA-8C92-771BA9ECA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992716ED-E84A-43FF-90B5-11CA9E49C2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1E37CAB5-46A7-4FF2-8FA0-1152E9F70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</p:grpSp>
      <p:pic>
        <p:nvPicPr>
          <p:cNvPr id="5" name="Picture 4" descr="A black background with blue and red letters&#10;&#10;AI-generated content may be incorrect.">
            <a:extLst>
              <a:ext uri="{FF2B5EF4-FFF2-40B4-BE49-F238E27FC236}">
                <a16:creationId xmlns:a16="http://schemas.microsoft.com/office/drawing/2014/main" id="{CB6C369E-7297-FFFD-B2B8-52E3105A6E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799" y="3023803"/>
            <a:ext cx="3475401" cy="116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03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99"/>
    </mc:Choice>
    <mc:Fallback xmlns="">
      <p:transition spd="slow" advTm="849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7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1CB87-9411-88CE-5FB0-EC152B80C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tRNA and rRNA (6.4)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68512-58CF-79A6-29EA-48A8F43A6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6869" y="1142440"/>
            <a:ext cx="5720316" cy="4001060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tRNA</a:t>
            </a:r>
            <a:r>
              <a:rPr lang="en-US" dirty="0"/>
              <a:t> transfers amino acids from the cytoplasm to the ribosome to assemble a polypeptide – has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anticodon</a:t>
            </a:r>
            <a:r>
              <a:rPr lang="en-US" dirty="0"/>
              <a:t> that allows it to base pair to the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codon</a:t>
            </a:r>
            <a:r>
              <a:rPr lang="en-US" dirty="0"/>
              <a:t> on the mRNA (group of 3 nucleotides -&gt; 1 amino acid)</a:t>
            </a:r>
          </a:p>
          <a:p>
            <a:r>
              <a:rPr lang="en-US" dirty="0"/>
              <a:t>Ribosomes are made up of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rRNA</a:t>
            </a:r>
            <a:r>
              <a:rPr lang="en-US" dirty="0"/>
              <a:t> and proteins – has 3 binding sites for tRNA molecules</a:t>
            </a:r>
          </a:p>
          <a:p>
            <a:pPr lvl="1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P</a:t>
            </a:r>
            <a:r>
              <a:rPr lang="en-US" dirty="0"/>
              <a:t> – holds tRNA that carries growing peptide chain</a:t>
            </a:r>
          </a:p>
          <a:p>
            <a:pPr lvl="1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dirty="0"/>
              <a:t> – holds tRNA with amino acid that will be added to the chain next</a:t>
            </a:r>
          </a:p>
          <a:p>
            <a:pPr lvl="1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E</a:t>
            </a:r>
            <a:r>
              <a:rPr lang="en-US" dirty="0"/>
              <a:t> – exit site</a:t>
            </a:r>
          </a:p>
          <a:p>
            <a:r>
              <a:rPr lang="en-US" dirty="0"/>
              <a:t>What amino acid will a DNA sequence of GTA code for?</a:t>
            </a:r>
          </a:p>
          <a:p>
            <a:endParaRPr lang="en-US" sz="2025" dirty="0"/>
          </a:p>
        </p:txBody>
      </p:sp>
      <p:pic>
        <p:nvPicPr>
          <p:cNvPr id="1028" name="Picture 4" descr="Ribosome Function in Cells">
            <a:extLst>
              <a:ext uri="{FF2B5EF4-FFF2-40B4-BE49-F238E27FC236}">
                <a16:creationId xmlns:a16="http://schemas.microsoft.com/office/drawing/2014/main" id="{C849F237-3949-7AAD-9815-3B99704537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91"/>
          <a:stretch>
            <a:fillRect/>
          </a:stretch>
        </p:blipFill>
        <p:spPr bwMode="auto">
          <a:xfrm>
            <a:off x="6273209" y="2751053"/>
            <a:ext cx="2870792" cy="2257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The genetic code &amp; codon table (article) | Khan Academy">
            <a:extLst>
              <a:ext uri="{FF2B5EF4-FFF2-40B4-BE49-F238E27FC236}">
                <a16:creationId xmlns:a16="http://schemas.microsoft.com/office/drawing/2014/main" id="{EB8EDAD5-56EB-AE52-EB78-2CCAE86E7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974" y="0"/>
            <a:ext cx="3087769" cy="2645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7613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950"/>
    </mc:Choice>
    <mc:Fallback xmlns="">
      <p:transition spd="slow" advTm="14095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CDFC1-3799-1D58-60FB-839108752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0687"/>
            <a:ext cx="7886700" cy="994172"/>
          </a:xfrm>
        </p:spPr>
        <p:txBody>
          <a:bodyPr>
            <a:normAutofit/>
          </a:bodyPr>
          <a:lstStyle/>
          <a:p>
            <a:r>
              <a:rPr lang="en-US" dirty="0"/>
              <a:t>Initiation, Elongation, Termination (6.4)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81F6B-1E74-0843-AE24-8977F4DCF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939998"/>
            <a:ext cx="7886700" cy="3263504"/>
          </a:xfrm>
        </p:spPr>
        <p:txBody>
          <a:bodyPr>
            <a:normAutofit/>
          </a:bodyPr>
          <a:lstStyle/>
          <a:p>
            <a:r>
              <a:rPr lang="en-US" dirty="0"/>
              <a:t>Small ribosomal subunit binds to mRNA so that the “start” codon AUG is placed in the right position, 1</a:t>
            </a:r>
            <a:r>
              <a:rPr lang="en-US" baseline="30000" dirty="0"/>
              <a:t>st</a:t>
            </a:r>
            <a:r>
              <a:rPr lang="en-US" dirty="0"/>
              <a:t> tRNA bonds, large subunit attaches</a:t>
            </a:r>
          </a:p>
          <a:p>
            <a:r>
              <a:rPr lang="en-US" dirty="0"/>
              <a:t>tRNA with correct anticodon will bind to A site -&gt; peptide bond formed -&gt; moved to tRNA in A site, then they all shift right to allow new tRNA in A site</a:t>
            </a:r>
          </a:p>
          <a:p>
            <a:r>
              <a:rPr lang="en-US" dirty="0"/>
              <a:t>A “stop” codon in mRNA is reached (3 options) -&gt; polypeptide freed, undergoes protein folding</a:t>
            </a:r>
          </a:p>
          <a:p>
            <a:pPr lvl="1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Signal peptide </a:t>
            </a:r>
            <a:r>
              <a:rPr lang="en-US" dirty="0"/>
              <a:t>– sequence of 20 leading amino acids determines protein destination</a:t>
            </a:r>
          </a:p>
          <a:p>
            <a:endParaRPr lang="en-US" dirty="0"/>
          </a:p>
          <a:p>
            <a:endParaRPr lang="en-US" sz="2250" dirty="0"/>
          </a:p>
        </p:txBody>
      </p:sp>
      <p:pic>
        <p:nvPicPr>
          <p:cNvPr id="4098" name="Picture 2" descr="Translation AHL">
            <a:extLst>
              <a:ext uri="{FF2B5EF4-FFF2-40B4-BE49-F238E27FC236}">
                <a16:creationId xmlns:a16="http://schemas.microsoft.com/office/drawing/2014/main" id="{E746AA4A-F870-9230-6867-B1D6333900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1" b="11376"/>
          <a:stretch>
            <a:fillRect/>
          </a:stretch>
        </p:blipFill>
        <p:spPr bwMode="auto">
          <a:xfrm>
            <a:off x="4033284" y="3833910"/>
            <a:ext cx="5091666" cy="1198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66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007"/>
    </mc:Choice>
    <mc:Fallback xmlns="">
      <p:transition spd="slow" advTm="108007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7C0E8-495F-A4D6-5B01-DB2C9A10B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Retroviruses (6.4)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26326-1E2B-79B3-E6D2-4A6AE25C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3943350" cy="3263504"/>
          </a:xfrm>
        </p:spPr>
        <p:txBody>
          <a:bodyPr>
            <a:normAutofit/>
          </a:bodyPr>
          <a:lstStyle/>
          <a:p>
            <a:r>
              <a:rPr lang="en-US" dirty="0"/>
              <a:t>Alternate flow of genetic information –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retroviruses</a:t>
            </a:r>
            <a:r>
              <a:rPr lang="en-US" dirty="0"/>
              <a:t> have genetic information stored as RNA</a:t>
            </a:r>
          </a:p>
          <a:p>
            <a:pPr lvl="1"/>
            <a:r>
              <a:rPr lang="en-US" dirty="0"/>
              <a:t>RNA first reverse transcribed into DNA –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reverse transcriptase</a:t>
            </a:r>
          </a:p>
          <a:p>
            <a:pPr lvl="1"/>
            <a:r>
              <a:rPr lang="en-US" dirty="0"/>
              <a:t>Then this DNA enters the host genome and is then transcribed and translated to “reproduce”</a:t>
            </a:r>
          </a:p>
        </p:txBody>
      </p:sp>
      <p:pic>
        <p:nvPicPr>
          <p:cNvPr id="6146" name="Picture 2" descr="Reverse transcriptase | Enzyme Function &amp; Applications | Britannica">
            <a:extLst>
              <a:ext uri="{FF2B5EF4-FFF2-40B4-BE49-F238E27FC236}">
                <a16:creationId xmlns:a16="http://schemas.microsoft.com/office/drawing/2014/main" id="{73269157-6A40-B48D-9869-797D67E681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14"/>
          <a:stretch>
            <a:fillRect/>
          </a:stretch>
        </p:blipFill>
        <p:spPr bwMode="auto">
          <a:xfrm>
            <a:off x="4888007" y="427646"/>
            <a:ext cx="4155141" cy="4442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14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184"/>
    </mc:Choice>
    <mc:Fallback xmlns="">
      <p:transition spd="slow" advTm="48184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F1EE9-A006-E3AF-307C-0B71BAD08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Epigenetic Changes – DNA Packing (6.5)</a:t>
            </a:r>
            <a:br>
              <a:rPr lang="en-US" sz="300" dirty="0"/>
            </a:br>
            <a:endParaRPr lang="en-US" sz="3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A79D-F1BA-FFE2-A66F-7413F6779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424" y="1048441"/>
            <a:ext cx="5368990" cy="4095059"/>
          </a:xfrm>
        </p:spPr>
        <p:txBody>
          <a:bodyPr>
            <a:normAutofit/>
          </a:bodyPr>
          <a:lstStyle/>
          <a:p>
            <a:r>
              <a:rPr lang="en-US" dirty="0"/>
              <a:t>Every cell in an organism has the same genome – not every gene expressed in every cell </a:t>
            </a:r>
          </a:p>
          <a:p>
            <a:pPr lvl="1"/>
            <a:r>
              <a:rPr lang="en-US" dirty="0"/>
              <a:t>Can be regulated before and after both transcription and translation</a:t>
            </a:r>
          </a:p>
          <a:p>
            <a:r>
              <a:rPr lang="en-US" dirty="0"/>
              <a:t>Epigenetic change – DNA sequence is not changed but its expression is affected</a:t>
            </a:r>
          </a:p>
          <a:p>
            <a:pPr lvl="1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DNA packing </a:t>
            </a:r>
            <a:r>
              <a:rPr lang="en-US" dirty="0"/>
              <a:t>– more tightly bound DNA (how tightly wrapped around histone proteins) = less accessible for transcription</a:t>
            </a:r>
          </a:p>
          <a:p>
            <a:pPr lvl="1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DNA methylation </a:t>
            </a:r>
            <a:r>
              <a:rPr lang="en-US" dirty="0"/>
              <a:t>– adding methyl groups -&gt; tighter packing</a:t>
            </a:r>
          </a:p>
          <a:p>
            <a:pPr lvl="1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Histone acetylation </a:t>
            </a:r>
            <a:r>
              <a:rPr lang="en-US" dirty="0"/>
              <a:t>– acetyl groups added to histones -&gt; less tightly packed</a:t>
            </a:r>
          </a:p>
        </p:txBody>
      </p:sp>
      <p:pic>
        <p:nvPicPr>
          <p:cNvPr id="2050" name="Picture 2" descr="Eukaryotic Epigenetic Gene Regulation | Biology for Majors I">
            <a:extLst>
              <a:ext uri="{FF2B5EF4-FFF2-40B4-BE49-F238E27FC236}">
                <a16:creationId xmlns:a16="http://schemas.microsoft.com/office/drawing/2014/main" id="{B55A10D2-F76A-CF34-7D7C-B8C1871066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257"/>
          <a:stretch>
            <a:fillRect/>
          </a:stretch>
        </p:blipFill>
        <p:spPr bwMode="auto">
          <a:xfrm>
            <a:off x="5776414" y="1048442"/>
            <a:ext cx="3249599" cy="400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982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064"/>
    </mc:Choice>
    <mc:Fallback xmlns="">
      <p:transition spd="slow" advTm="88064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6B792-AEE4-33B1-BE93-7771DDBA7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Transcription Regulation (6.5)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299FA-A0CE-412A-153E-8C306E19C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774281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Regulatory sequences </a:t>
            </a:r>
            <a:r>
              <a:rPr lang="en-US" dirty="0"/>
              <a:t>– stretches of DNA that interact with regulatory proteins to control gene expression (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constitutive</a:t>
            </a:r>
            <a:r>
              <a:rPr lang="en-US" dirty="0"/>
              <a:t> vs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inducible</a:t>
            </a:r>
            <a:r>
              <a:rPr lang="en-US" dirty="0"/>
              <a:t> expression)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Can promote expression or block it – inducer/repressor</a:t>
            </a:r>
          </a:p>
          <a:p>
            <a:pPr>
              <a:spcBef>
                <a:spcPts val="600"/>
              </a:spcBef>
            </a:pPr>
            <a:endParaRPr lang="en-US" sz="2025" dirty="0"/>
          </a:p>
        </p:txBody>
      </p:sp>
      <p:pic>
        <p:nvPicPr>
          <p:cNvPr id="1026" name="Picture 2" descr="Eukaryotic Transcription Gene Regulation | Biology for Majors I">
            <a:extLst>
              <a:ext uri="{FF2B5EF4-FFF2-40B4-BE49-F238E27FC236}">
                <a16:creationId xmlns:a16="http://schemas.microsoft.com/office/drawing/2014/main" id="{214BAC31-EA04-1CAD-DBFB-509B68959A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017"/>
          <a:stretch>
            <a:fillRect/>
          </a:stretch>
        </p:blipFill>
        <p:spPr bwMode="auto">
          <a:xfrm>
            <a:off x="5257800" y="2641459"/>
            <a:ext cx="3886200" cy="2502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C5DE38F-7D86-F4BE-DF96-ECF403432788}"/>
              </a:ext>
            </a:extLst>
          </p:cNvPr>
          <p:cNvSpPr txBox="1">
            <a:spLocks/>
          </p:cNvSpPr>
          <p:nvPr/>
        </p:nvSpPr>
        <p:spPr>
          <a:xfrm>
            <a:off x="153729" y="2915303"/>
            <a:ext cx="4629151" cy="2228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31" tIns="25706" rIns="51431" bIns="25706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1219170" marR="0" lvl="1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828754" marR="0" lvl="2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2438339" marR="0" lvl="3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3047924" marR="0" lvl="4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3657509" marR="0" lvl="5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4267093" marR="0" lvl="6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4876678" marR="0" lvl="7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5486263" marR="0" lvl="8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>
              <a:spcBef>
                <a:spcPts val="600"/>
              </a:spcBef>
            </a:pPr>
            <a:endParaRPr lang="en-US" sz="1725" kern="0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1B4BCA0-D1B6-0388-2911-776DA7660CD4}"/>
              </a:ext>
            </a:extLst>
          </p:cNvPr>
          <p:cNvSpPr txBox="1">
            <a:spLocks/>
          </p:cNvSpPr>
          <p:nvPr/>
        </p:nvSpPr>
        <p:spPr>
          <a:xfrm>
            <a:off x="628650" y="2742662"/>
            <a:ext cx="4629150" cy="3774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b="1" kern="0" dirty="0">
                <a:solidFill>
                  <a:schemeClr val="accent2">
                    <a:lumMod val="50000"/>
                  </a:schemeClr>
                </a:solidFill>
              </a:rPr>
              <a:t>Transcription initiation complex </a:t>
            </a:r>
            <a:r>
              <a:rPr lang="en-US" kern="0" dirty="0"/>
              <a:t>– </a:t>
            </a:r>
            <a:r>
              <a:rPr lang="en-US" b="1" kern="0" dirty="0">
                <a:solidFill>
                  <a:schemeClr val="accent2">
                    <a:lumMod val="50000"/>
                  </a:schemeClr>
                </a:solidFill>
              </a:rPr>
              <a:t>activator</a:t>
            </a:r>
            <a:r>
              <a:rPr lang="en-US" kern="0" dirty="0"/>
              <a:t> proteins bind to an </a:t>
            </a:r>
            <a:r>
              <a:rPr lang="en-US" b="1" kern="0" dirty="0">
                <a:solidFill>
                  <a:schemeClr val="accent2">
                    <a:lumMod val="50000"/>
                  </a:schemeClr>
                </a:solidFill>
              </a:rPr>
              <a:t>enhancer</a:t>
            </a:r>
            <a:r>
              <a:rPr lang="en-US" kern="0" dirty="0"/>
              <a:t>, general transcription factors, DNA bends bringing this complex to the </a:t>
            </a:r>
            <a:r>
              <a:rPr lang="en-US" b="1" kern="0" dirty="0">
                <a:solidFill>
                  <a:schemeClr val="accent2">
                    <a:lumMod val="50000"/>
                  </a:schemeClr>
                </a:solidFill>
              </a:rPr>
              <a:t>promoter</a:t>
            </a:r>
          </a:p>
          <a:p>
            <a:pPr lvl="1">
              <a:spcBef>
                <a:spcPts val="600"/>
              </a:spcBef>
            </a:pPr>
            <a:r>
              <a:rPr lang="en-US" kern="0" dirty="0"/>
              <a:t>Can be coordinated</a:t>
            </a:r>
          </a:p>
          <a:p>
            <a:pPr>
              <a:spcBef>
                <a:spcPts val="600"/>
              </a:spcBef>
            </a:pPr>
            <a:endParaRPr lang="en-US" sz="2025" dirty="0"/>
          </a:p>
        </p:txBody>
      </p:sp>
    </p:spTree>
    <p:extLst>
      <p:ext uri="{BB962C8B-B14F-4D97-AF65-F5344CB8AC3E}">
        <p14:creationId xmlns:p14="http://schemas.microsoft.com/office/powerpoint/2010/main" val="363645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771"/>
    </mc:Choice>
    <mc:Fallback xmlns="">
      <p:transition spd="slow" advTm="7577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D472D-E4A5-754A-C8B2-753424A4E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Post-Transcription and Translation Regulation (6.5)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6E94B-352A-6492-D51E-E08B7C4FF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155309"/>
            <a:ext cx="9144000" cy="2998477"/>
          </a:xfrm>
        </p:spPr>
        <p:txBody>
          <a:bodyPr>
            <a:normAutofit/>
          </a:bodyPr>
          <a:lstStyle/>
          <a:p>
            <a:r>
              <a:rPr lang="en-US" dirty="0"/>
              <a:t>Alternative RNA splicing – same mRNA strand can have different coding and noncoding regions (introns and exons) depending on goal of gene expression</a:t>
            </a:r>
          </a:p>
          <a:p>
            <a:r>
              <a:rPr lang="en-US" dirty="0"/>
              <a:t>5’ Cap and Poly A-Tail – longer tail allows mRNA to survive longer (protection from exonucleases)</a:t>
            </a:r>
          </a:p>
          <a:p>
            <a:r>
              <a:rPr lang="en-US" dirty="0"/>
              <a:t>Regulatory proteins can block translation</a:t>
            </a:r>
          </a:p>
          <a:p>
            <a:r>
              <a:rPr lang="en-US" dirty="0"/>
              <a:t>Protein activation can be inhibited (protein folding in order to make it functional) and proteins can be tagged and degraded post translation (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ubiquitin</a:t>
            </a:r>
            <a:r>
              <a:rPr lang="en-US" dirty="0"/>
              <a:t>)</a:t>
            </a:r>
          </a:p>
          <a:p>
            <a:endParaRPr lang="en-US" sz="1950" dirty="0"/>
          </a:p>
        </p:txBody>
      </p:sp>
      <p:pic>
        <p:nvPicPr>
          <p:cNvPr id="3074" name="Picture 2" descr="Alternative Splicing: Importance and Definition | Technology Networks">
            <a:extLst>
              <a:ext uri="{FF2B5EF4-FFF2-40B4-BE49-F238E27FC236}">
                <a16:creationId xmlns:a16="http://schemas.microsoft.com/office/drawing/2014/main" id="{89B23CB3-AA96-4B52-9996-A5133FA66F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50" b="17847"/>
          <a:stretch>
            <a:fillRect/>
          </a:stretch>
        </p:blipFill>
        <p:spPr bwMode="auto">
          <a:xfrm>
            <a:off x="1710583" y="3487903"/>
            <a:ext cx="4984955" cy="1797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878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157"/>
    </mc:Choice>
    <mc:Fallback xmlns="">
      <p:transition spd="slow" advTm="105157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7FCA7A2-FE10-5A58-CC55-4E3BE2EFE8B6}"/>
              </a:ext>
            </a:extLst>
          </p:cNvPr>
          <p:cNvSpPr/>
          <p:nvPr/>
        </p:nvSpPr>
        <p:spPr>
          <a:xfrm>
            <a:off x="7992836" y="4416878"/>
            <a:ext cx="1061357" cy="571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1711F3-9C07-82C4-DD43-8F7F54037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5122"/>
            <a:ext cx="7886700" cy="771145"/>
          </a:xfrm>
        </p:spPr>
        <p:txBody>
          <a:bodyPr>
            <a:normAutofit/>
          </a:bodyPr>
          <a:lstStyle/>
          <a:p>
            <a:r>
              <a:rPr lang="en-US" dirty="0"/>
              <a:t>Operons (6.5)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C0D762-C4E4-2EDA-84C5-3E467DFE6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708836"/>
            <a:ext cx="5365325" cy="4434663"/>
          </a:xfrm>
        </p:spPr>
        <p:txBody>
          <a:bodyPr>
            <a:noAutofit/>
          </a:bodyPr>
          <a:lstStyle/>
          <a:p>
            <a:r>
              <a:rPr lang="en-US" dirty="0"/>
              <a:t>In bacteria genes are clustered into groups (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operons</a:t>
            </a:r>
            <a:r>
              <a:rPr lang="en-US" dirty="0"/>
              <a:t>) – controlled as unit</a:t>
            </a:r>
          </a:p>
          <a:p>
            <a:pPr lvl="1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Operator</a:t>
            </a:r>
            <a:r>
              <a:rPr lang="en-US" dirty="0"/>
              <a:t> – Controls access of RNA polymerase to the gene, can have a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repressor</a:t>
            </a:r>
            <a:r>
              <a:rPr lang="en-US" dirty="0"/>
              <a:t> bound</a:t>
            </a:r>
          </a:p>
          <a:p>
            <a:pPr lvl="1"/>
            <a:r>
              <a:rPr lang="en-US" dirty="0"/>
              <a:t>Promoter – where RNA polymerase attaches</a:t>
            </a:r>
          </a:p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Inducible operon (lac) </a:t>
            </a:r>
            <a:r>
              <a:rPr lang="en-US" dirty="0"/>
              <a:t>– normally off (so repressor on), catabolic</a:t>
            </a:r>
          </a:p>
          <a:p>
            <a:pPr lvl="1"/>
            <a:r>
              <a:rPr lang="en-US" dirty="0"/>
              <a:t>Lactose digestion enzyme only produced when needed</a:t>
            </a:r>
          </a:p>
          <a:p>
            <a:pPr lvl="1"/>
            <a:r>
              <a:rPr lang="en-US" dirty="0"/>
              <a:t>An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inducer</a:t>
            </a:r>
            <a:r>
              <a:rPr lang="en-US" dirty="0"/>
              <a:t> (allolactose) binds to the repressor protein, inactivating it -&gt; operon on</a:t>
            </a:r>
          </a:p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Repressible operon (tryp) </a:t>
            </a:r>
            <a:r>
              <a:rPr lang="en-US" dirty="0"/>
              <a:t>– normally on (so repressor off), anabolic</a:t>
            </a:r>
          </a:p>
          <a:p>
            <a:pPr lvl="1"/>
            <a:r>
              <a:rPr lang="en-US" dirty="0"/>
              <a:t>When too much tryptophan, it binds to the repressor, activating it -&gt; operon off</a:t>
            </a:r>
          </a:p>
          <a:p>
            <a:pPr marL="596885" lvl="1" indent="0">
              <a:buNone/>
            </a:pPr>
            <a:endParaRPr lang="en-US" sz="1725" dirty="0"/>
          </a:p>
        </p:txBody>
      </p:sp>
      <p:pic>
        <p:nvPicPr>
          <p:cNvPr id="5124" name="Picture 4" descr="The lac operon (article) | Gene regulation | Khan Academy">
            <a:extLst>
              <a:ext uri="{FF2B5EF4-FFF2-40B4-BE49-F238E27FC236}">
                <a16:creationId xmlns:a16="http://schemas.microsoft.com/office/drawing/2014/main" id="{3C3F4A3D-72C7-956E-ED71-99C6965059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3" r="9504"/>
          <a:stretch>
            <a:fillRect/>
          </a:stretch>
        </p:blipFill>
        <p:spPr bwMode="auto">
          <a:xfrm>
            <a:off x="5365326" y="968014"/>
            <a:ext cx="3778674" cy="3916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012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1339"/>
    </mc:Choice>
    <mc:Fallback xmlns="">
      <p:transition spd="slow" advTm="141339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72D1E-5B4A-84DC-077D-F01560659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 Expression and Phenotype (6.6)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917FE-F0C8-806A-F935-0516E1C93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" y="1000624"/>
            <a:ext cx="7886700" cy="4086168"/>
          </a:xfrm>
        </p:spPr>
        <p:txBody>
          <a:bodyPr>
            <a:normAutofit/>
          </a:bodyPr>
          <a:lstStyle/>
          <a:p>
            <a:r>
              <a:rPr lang="en-US" dirty="0"/>
              <a:t>The phenotype of a cell/organism is determined by the combination of genes that are expressed and the levels at which they are expressed –&gt; function + amount</a:t>
            </a:r>
          </a:p>
          <a:p>
            <a:pPr lvl="1"/>
            <a:r>
              <a:rPr lang="en-US" dirty="0"/>
              <a:t>Transcription begins during development –&gt; sequential gene expression</a:t>
            </a:r>
          </a:p>
          <a:p>
            <a:pPr lvl="1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Cell differentiation </a:t>
            </a:r>
            <a:r>
              <a:rPr lang="en-US" dirty="0"/>
              <a:t>results from the expression of genes for tissue-specific proteins</a:t>
            </a:r>
          </a:p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Differential gene expression </a:t>
            </a:r>
            <a:r>
              <a:rPr lang="en-US" dirty="0"/>
              <a:t>– the expression of different genes by cells with the same genome, influencing cell products and function</a:t>
            </a:r>
          </a:p>
          <a:p>
            <a:pPr lvl="1"/>
            <a:endParaRPr lang="en-US" sz="1725" dirty="0"/>
          </a:p>
        </p:txBody>
      </p:sp>
      <p:pic>
        <p:nvPicPr>
          <p:cNvPr id="4098" name="Picture 2" descr="Get an Overview of Cell Differentiation- CUSABIO">
            <a:extLst>
              <a:ext uri="{FF2B5EF4-FFF2-40B4-BE49-F238E27FC236}">
                <a16:creationId xmlns:a16="http://schemas.microsoft.com/office/drawing/2014/main" id="{65CF9257-DB9A-D69E-20CF-8C24271F1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547" y="3476165"/>
            <a:ext cx="3076353" cy="1610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9E6029E-B9E8-FE27-7B37-449C6BC9C85B}"/>
              </a:ext>
            </a:extLst>
          </p:cNvPr>
          <p:cNvSpPr txBox="1">
            <a:spLocks/>
          </p:cNvSpPr>
          <p:nvPr/>
        </p:nvSpPr>
        <p:spPr>
          <a:xfrm>
            <a:off x="40758" y="3795560"/>
            <a:ext cx="6220933" cy="4036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Small RNAs can also regulate gene expression </a:t>
            </a:r>
          </a:p>
          <a:p>
            <a:pPr lvl="1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miRNA </a:t>
            </a:r>
            <a:r>
              <a:rPr lang="en-US" dirty="0"/>
              <a:t>and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siRNA</a:t>
            </a:r>
            <a:r>
              <a:rPr lang="en-US" dirty="0"/>
              <a:t> can bind to mRNA and degrade the mRNA or block its translation (post transcription regulation)</a:t>
            </a:r>
          </a:p>
          <a:p>
            <a:pPr lvl="1"/>
            <a:endParaRPr lang="en-US" sz="1725" dirty="0"/>
          </a:p>
        </p:txBody>
      </p:sp>
    </p:spTree>
    <p:extLst>
      <p:ext uri="{BB962C8B-B14F-4D97-AF65-F5344CB8AC3E}">
        <p14:creationId xmlns:p14="http://schemas.microsoft.com/office/powerpoint/2010/main" val="268534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072"/>
    </mc:Choice>
    <mc:Fallback xmlns="">
      <p:transition spd="slow" advTm="98072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26D38-E3AC-D049-3FE0-6E2810D9D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Point Mutations (6.7)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38CAB-4F8E-5467-A0F2-7E756FB9D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61865" y="1354874"/>
            <a:ext cx="4763621" cy="3514781"/>
          </a:xfrm>
        </p:spPr>
        <p:txBody>
          <a:bodyPr>
            <a:normAutofit fontScale="92500" lnSpcReduction="10000"/>
          </a:bodyPr>
          <a:lstStyle/>
          <a:p>
            <a:r>
              <a:rPr lang="en-US" sz="2300" b="1" dirty="0">
                <a:solidFill>
                  <a:schemeClr val="accent2">
                    <a:lumMod val="50000"/>
                  </a:schemeClr>
                </a:solidFill>
              </a:rPr>
              <a:t>Mutation</a:t>
            </a:r>
            <a:r>
              <a:rPr lang="en-US" sz="2300" dirty="0"/>
              <a:t> –  random alterations in a DNA sequence – can affect changes in the amount/type of a protein produced, altering phenotype</a:t>
            </a:r>
          </a:p>
          <a:p>
            <a:pPr lvl="1"/>
            <a:r>
              <a:rPr lang="en-US" sz="1900" b="1" dirty="0">
                <a:solidFill>
                  <a:schemeClr val="accent2">
                    <a:lumMod val="50000"/>
                  </a:schemeClr>
                </a:solidFill>
              </a:rPr>
              <a:t>Point mutation </a:t>
            </a:r>
            <a:r>
              <a:rPr lang="en-US" sz="1900" dirty="0"/>
              <a:t>– alterations of just 1 nucleotide base pair (substitution)</a:t>
            </a:r>
          </a:p>
          <a:p>
            <a:pPr lvl="1"/>
            <a:r>
              <a:rPr lang="en-US" sz="1900" b="1" dirty="0">
                <a:solidFill>
                  <a:schemeClr val="accent2">
                    <a:lumMod val="50000"/>
                  </a:schemeClr>
                </a:solidFill>
              </a:rPr>
              <a:t>Insertion/deletion </a:t>
            </a:r>
            <a:r>
              <a:rPr lang="en-US" sz="1900" dirty="0"/>
              <a:t>– addition or loss of nucleotide pairs -&gt; </a:t>
            </a:r>
            <a:r>
              <a:rPr lang="en-US" sz="1900" b="1" dirty="0">
                <a:solidFill>
                  <a:schemeClr val="accent2">
                    <a:lumMod val="50000"/>
                  </a:schemeClr>
                </a:solidFill>
              </a:rPr>
              <a:t>Frameshift mutation </a:t>
            </a:r>
            <a:r>
              <a:rPr lang="en-US" sz="1900" dirty="0"/>
              <a:t>– mutation that interferes with the codon groupings</a:t>
            </a:r>
          </a:p>
          <a:p>
            <a:pPr lvl="1"/>
            <a:r>
              <a:rPr lang="en-US" sz="1900" b="1" dirty="0">
                <a:solidFill>
                  <a:schemeClr val="accent2">
                    <a:lumMod val="50000"/>
                  </a:schemeClr>
                </a:solidFill>
              </a:rPr>
              <a:t>Nonsense mutation </a:t>
            </a:r>
            <a:r>
              <a:rPr lang="en-US" sz="1900" dirty="0"/>
              <a:t>– causes premature stop codon</a:t>
            </a:r>
          </a:p>
          <a:p>
            <a:pPr lvl="1"/>
            <a:r>
              <a:rPr lang="en-US" sz="1900" b="1" dirty="0">
                <a:solidFill>
                  <a:schemeClr val="accent2">
                    <a:lumMod val="50000"/>
                  </a:schemeClr>
                </a:solidFill>
              </a:rPr>
              <a:t>Silent mutation </a:t>
            </a:r>
            <a:r>
              <a:rPr lang="en-US" sz="1900" dirty="0"/>
              <a:t>– no effect on the resulting protein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CA05832-0756-A346-A6A2-850703CF2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15" y="1153296"/>
            <a:ext cx="3943350" cy="3378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ypes of Mutations">
            <a:extLst>
              <a:ext uri="{FF2B5EF4-FFF2-40B4-BE49-F238E27FC236}">
                <a16:creationId xmlns:a16="http://schemas.microsoft.com/office/drawing/2014/main" id="{54B2AB96-F2EF-0513-9843-5903E7079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435" y="130009"/>
            <a:ext cx="2581835" cy="128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923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7821"/>
    </mc:Choice>
    <mc:Fallback xmlns="">
      <p:transition spd="slow" advTm="13782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B0F6C-C5D2-54DC-4C03-2ECFBDBB0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Causes of Mutations (6.7)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BB977-0C14-8294-3458-3F91196FC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2698" y="1095375"/>
            <a:ext cx="4743450" cy="4048125"/>
          </a:xfrm>
        </p:spPr>
        <p:txBody>
          <a:bodyPr>
            <a:normAutofit fontScale="92500" lnSpcReduction="20000"/>
          </a:bodyPr>
          <a:lstStyle/>
          <a:p>
            <a:r>
              <a:rPr lang="en-US" sz="2300" b="1" dirty="0">
                <a:solidFill>
                  <a:schemeClr val="accent2">
                    <a:lumMod val="50000"/>
                  </a:schemeClr>
                </a:solidFill>
              </a:rPr>
              <a:t>Mutagens</a:t>
            </a:r>
            <a:r>
              <a:rPr lang="en-US" sz="2300" dirty="0"/>
              <a:t> – substances that interact with DNA in ways that cause mutations</a:t>
            </a:r>
          </a:p>
          <a:p>
            <a:pPr lvl="1"/>
            <a:r>
              <a:rPr lang="en-US" sz="1900" dirty="0"/>
              <a:t>Radiation</a:t>
            </a:r>
          </a:p>
          <a:p>
            <a:r>
              <a:rPr lang="en-US" sz="2300" dirty="0"/>
              <a:t>Errors in DNA replication, DNA repair, cell cycle can cause mutations</a:t>
            </a:r>
          </a:p>
          <a:p>
            <a:pPr lvl="1"/>
            <a:r>
              <a:rPr lang="en-US" sz="1900" dirty="0"/>
              <a:t>Alteration in chromosome structure leads to genetic disorders</a:t>
            </a:r>
          </a:p>
          <a:p>
            <a:pPr lvl="1"/>
            <a:r>
              <a:rPr lang="en-US" sz="1900" dirty="0"/>
              <a:t>Changes in chromosome number due to </a:t>
            </a:r>
            <a:r>
              <a:rPr lang="en-US" sz="1900" b="1" dirty="0">
                <a:solidFill>
                  <a:schemeClr val="accent2">
                    <a:lumMod val="50000"/>
                  </a:schemeClr>
                </a:solidFill>
              </a:rPr>
              <a:t>nondisjunction</a:t>
            </a:r>
            <a:r>
              <a:rPr lang="en-US" sz="1900" dirty="0"/>
              <a:t> leads to changes in phenotype/genetic disorders (aneuploidy) – Down Syndrome</a:t>
            </a:r>
          </a:p>
          <a:p>
            <a:r>
              <a:rPr lang="en-US" sz="2300" dirty="0"/>
              <a:t>Mutations can be beneficial, detrimental, or neutral depending on the environment – primary cause of genetic variation!</a:t>
            </a:r>
          </a:p>
          <a:p>
            <a:endParaRPr lang="en-US" sz="2025" dirty="0"/>
          </a:p>
          <a:p>
            <a:pPr lvl="1"/>
            <a:endParaRPr lang="en-US" sz="1725" dirty="0"/>
          </a:p>
        </p:txBody>
      </p:sp>
      <p:pic>
        <p:nvPicPr>
          <p:cNvPr id="2050" name="Picture 2" descr="Nondisjunction in Meiosis — Overview &amp; Impact on Cells - Expii">
            <a:extLst>
              <a:ext uri="{FF2B5EF4-FFF2-40B4-BE49-F238E27FC236}">
                <a16:creationId xmlns:a16="http://schemas.microsoft.com/office/drawing/2014/main" id="{AB0F88B8-E32C-EBF9-F046-8FDFD7E5A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9568" y="273844"/>
            <a:ext cx="3301733" cy="326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Sickle Cell Anemia: Symptoms, Causes &amp; Treatment">
            <a:extLst>
              <a:ext uri="{FF2B5EF4-FFF2-40B4-BE49-F238E27FC236}">
                <a16:creationId xmlns:a16="http://schemas.microsoft.com/office/drawing/2014/main" id="{3B50F409-2034-40E5-65EC-1C597E847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923" y="3218839"/>
            <a:ext cx="1824047" cy="1769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88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3549"/>
    </mc:Choice>
    <mc:Fallback xmlns="">
      <p:transition spd="slow" advTm="11354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6" name="Rectangle 225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28" name="Freeform: Shape 227">
            <a:extLst>
              <a:ext uri="{FF2B5EF4-FFF2-40B4-BE49-F238E27FC236}">
                <a16:creationId xmlns:a16="http://schemas.microsoft.com/office/drawing/2014/main" id="{3C1D1FA3-6212-4B97-9B1E-C7F81247C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1674188" cy="1771418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>
              <a:solidFill>
                <a:schemeClr val="accent1"/>
              </a:solidFill>
            </a:endParaRPr>
          </a:p>
        </p:txBody>
      </p:sp>
      <p:sp>
        <p:nvSpPr>
          <p:cNvPr id="230" name="Freeform: Shape 229">
            <a:extLst>
              <a:ext uri="{FF2B5EF4-FFF2-40B4-BE49-F238E27FC236}">
                <a16:creationId xmlns:a16="http://schemas.microsoft.com/office/drawing/2014/main" id="{11C51958-04D4-4687-95A2-95DCDCF47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1674188" cy="1771418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>
              <a:solidFill>
                <a:schemeClr val="accent1"/>
              </a:solidFill>
            </a:endParaRPr>
          </a:p>
        </p:txBody>
      </p:sp>
      <p:sp>
        <p:nvSpPr>
          <p:cNvPr id="232" name="Freeform: Shape 231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9493"/>
            <a:ext cx="1396391" cy="208334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1013"/>
          </a:p>
        </p:txBody>
      </p:sp>
      <p:sp>
        <p:nvSpPr>
          <p:cNvPr id="234" name="Freeform: Shape 233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9294"/>
            <a:ext cx="1396391" cy="208334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1013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6912AC-1AD1-700E-780D-5264AAA71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5591" y="549294"/>
            <a:ext cx="4143101" cy="986247"/>
          </a:xfrm>
        </p:spPr>
        <p:txBody>
          <a:bodyPr vert="horz" lIns="68580" tIns="34290" rIns="68580" bIns="34290" rtlCol="0" anchor="b">
            <a:noAutofit/>
          </a:bodyPr>
          <a:lstStyle/>
          <a:p>
            <a:r>
              <a:rPr lang="en-US" b="1" dirty="0">
                <a:latin typeface="Kalam"/>
                <a:ea typeface="Source Sans Pro"/>
                <a:cs typeface="Kalam" panose="02000000000000000000" pitchFamily="2" charset="0"/>
              </a:rPr>
              <a:t>Unit 6: What You Need To Know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143C236-7B8E-CB23-BDB7-AEC650E5A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5592" y="1456951"/>
            <a:ext cx="4261714" cy="3033347"/>
          </a:xfrm>
        </p:spPr>
        <p:txBody>
          <a:bodyPr vert="horz" lIns="68580" tIns="34290" rIns="68580" bIns="34290" rtlCol="0" anchor="t">
            <a:noAutofit/>
          </a:bodyPr>
          <a:lstStyle/>
          <a:p>
            <a:r>
              <a:rPr lang="en-US" dirty="0">
                <a:latin typeface="Cambria"/>
                <a:ea typeface="Cambria"/>
              </a:rPr>
              <a:t>DNA vs. RNA</a:t>
            </a:r>
          </a:p>
          <a:p>
            <a:r>
              <a:rPr lang="en-US" dirty="0">
                <a:latin typeface="Cambria"/>
                <a:ea typeface="Cambria"/>
              </a:rPr>
              <a:t>Replication, transcription, translation</a:t>
            </a:r>
          </a:p>
          <a:p>
            <a:r>
              <a:rPr lang="en-US" dirty="0">
                <a:latin typeface="Cambria"/>
                <a:ea typeface="Cambria"/>
              </a:rPr>
              <a:t>Regulation of gene expression and how it contributes to cell specialization</a:t>
            </a:r>
          </a:p>
          <a:p>
            <a:r>
              <a:rPr lang="en-US" dirty="0">
                <a:latin typeface="Cambria"/>
                <a:ea typeface="Cambria"/>
              </a:rPr>
              <a:t>The effects of mutations</a:t>
            </a:r>
          </a:p>
          <a:p>
            <a:r>
              <a:rPr lang="en-US" dirty="0">
                <a:latin typeface="Cambria"/>
                <a:ea typeface="Cambria"/>
              </a:rPr>
              <a:t>Biotechnology</a:t>
            </a:r>
          </a:p>
        </p:txBody>
      </p:sp>
      <p:grpSp>
        <p:nvGrpSpPr>
          <p:cNvPr id="236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21475" y="4490298"/>
            <a:ext cx="790850" cy="352267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013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E47164B-D745-0518-5DA2-894D6ACD5A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" t="2463" r="856"/>
          <a:stretch>
            <a:fillRect/>
          </a:stretch>
        </p:blipFill>
        <p:spPr>
          <a:xfrm>
            <a:off x="0" y="427827"/>
            <a:ext cx="2441142" cy="439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67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597"/>
    </mc:Choice>
    <mc:Fallback xmlns="">
      <p:transition spd="slow" advTm="27597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E5209-B636-673D-5AB7-EC5C15F36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Horizontal Gene Acquisition (6.7)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50F2D-3AFC-D890-969F-8ACC3F947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1128992"/>
            <a:ext cx="4799105" cy="3740664"/>
          </a:xfrm>
        </p:spPr>
        <p:txBody>
          <a:bodyPr>
            <a:normAutofit/>
          </a:bodyPr>
          <a:lstStyle/>
          <a:p>
            <a:r>
              <a:rPr lang="en-US" dirty="0"/>
              <a:t>Prokaryotic gene acquisition</a:t>
            </a:r>
          </a:p>
          <a:p>
            <a:pPr lvl="1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Transformation</a:t>
            </a:r>
            <a:r>
              <a:rPr lang="en-US" dirty="0"/>
              <a:t> – takes in DNA (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plasmid</a:t>
            </a:r>
            <a:r>
              <a:rPr lang="en-US" dirty="0"/>
              <a:t>) and adds it to genome</a:t>
            </a:r>
          </a:p>
          <a:p>
            <a:pPr lvl="1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Transduction</a:t>
            </a:r>
            <a:r>
              <a:rPr lang="en-US" dirty="0"/>
              <a:t> – takes in viral DNA and adds it to genome – related viruses can recombine DNA if they infect the same host cell</a:t>
            </a:r>
          </a:p>
          <a:p>
            <a:pPr lvl="1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Virus</a:t>
            </a:r>
            <a:r>
              <a:rPr lang="en-US" dirty="0"/>
              <a:t> - an infectious agent that replicates only inside the living cells of an organism</a:t>
            </a:r>
          </a:p>
          <a:p>
            <a:pPr lvl="1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Conjugation</a:t>
            </a:r>
            <a:r>
              <a:rPr lang="en-US" dirty="0"/>
              <a:t> – transfers DNA through cell-cell connection</a:t>
            </a:r>
          </a:p>
          <a:p>
            <a:pPr lvl="1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Transposition</a:t>
            </a:r>
            <a:r>
              <a:rPr lang="en-US" dirty="0"/>
              <a:t> – movement of DNA segments between DNA molecules</a:t>
            </a:r>
          </a:p>
        </p:txBody>
      </p:sp>
      <p:pic>
        <p:nvPicPr>
          <p:cNvPr id="3076" name="Picture 4" descr="Horizontal Gene Transfer – Meaning, Methods and Detection | Technology  Networks">
            <a:extLst>
              <a:ext uri="{FF2B5EF4-FFF2-40B4-BE49-F238E27FC236}">
                <a16:creationId xmlns:a16="http://schemas.microsoft.com/office/drawing/2014/main" id="{F5067630-0523-C861-A8F5-D9850827A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338" y="1489262"/>
            <a:ext cx="4435663" cy="2495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Plasmid - Wikipedia">
            <a:extLst>
              <a:ext uri="{FF2B5EF4-FFF2-40B4-BE49-F238E27FC236}">
                <a16:creationId xmlns:a16="http://schemas.microsoft.com/office/drawing/2014/main" id="{82DD2849-4C85-3607-1FF5-4EAD803CB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677" y="3922058"/>
            <a:ext cx="2223993" cy="1043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Virus - Innovative Genomics Institute (IGI)">
            <a:extLst>
              <a:ext uri="{FF2B5EF4-FFF2-40B4-BE49-F238E27FC236}">
                <a16:creationId xmlns:a16="http://schemas.microsoft.com/office/drawing/2014/main" id="{B5B700A2-8A98-7B9F-EABC-FE9CB746F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689" y="178019"/>
            <a:ext cx="1489962" cy="1185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616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225"/>
    </mc:Choice>
    <mc:Fallback xmlns="">
      <p:transition spd="slow" advTm="88225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6495F-DF44-F8AD-663C-DDD1ED05C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9025"/>
            <a:ext cx="7886700" cy="994172"/>
          </a:xfrm>
        </p:spPr>
        <p:txBody>
          <a:bodyPr>
            <a:normAutofit/>
          </a:bodyPr>
          <a:lstStyle/>
          <a:p>
            <a:r>
              <a:rPr lang="en-US" dirty="0"/>
              <a:t>Biotechnology and PCR (6.8)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B523A-D7CE-DB13-07CA-53C223298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422" y="823547"/>
            <a:ext cx="7886700" cy="3862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Biotechnology </a:t>
            </a:r>
            <a:r>
              <a:rPr lang="en-US" dirty="0"/>
              <a:t>– the process of manipulating organisms for the purpose of making useful products</a:t>
            </a:r>
          </a:p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DNA sequencing </a:t>
            </a:r>
            <a:r>
              <a:rPr lang="en-US" dirty="0"/>
              <a:t>– used to determine the complete nucleotide sequence of a DNA molecule using base pairing</a:t>
            </a:r>
          </a:p>
          <a:p>
            <a:pPr lvl="1"/>
            <a:r>
              <a:rPr lang="en-US" dirty="0"/>
              <a:t>Allows for comparison of DNA between species</a:t>
            </a:r>
            <a:endParaRPr lang="en-US" sz="2025" dirty="0"/>
          </a:p>
          <a:p>
            <a:endParaRPr lang="en-US" dirty="0"/>
          </a:p>
        </p:txBody>
      </p:sp>
      <p:pic>
        <p:nvPicPr>
          <p:cNvPr id="3074" name="Picture 2" descr="What is HGP read? How it is different from HGP write? List down the  application of Human genome project? - Jammu&amp;Kashmir PCS Exam Notes">
            <a:extLst>
              <a:ext uri="{FF2B5EF4-FFF2-40B4-BE49-F238E27FC236}">
                <a16:creationId xmlns:a16="http://schemas.microsoft.com/office/drawing/2014/main" id="{77FD8CD1-A451-86B6-4A66-5FC0D15CD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9" y="1718532"/>
            <a:ext cx="1444579" cy="759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Polymerase Chain Reaction (PCR)">
            <a:extLst>
              <a:ext uri="{FF2B5EF4-FFF2-40B4-BE49-F238E27FC236}">
                <a16:creationId xmlns:a16="http://schemas.microsoft.com/office/drawing/2014/main" id="{94CE1E00-8ECD-5DDD-D813-89EE8512C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256" y="2647419"/>
            <a:ext cx="4435744" cy="2496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6F148ED-9A3F-5CBB-1B1F-DBA456AAB259}"/>
              </a:ext>
            </a:extLst>
          </p:cNvPr>
          <p:cNvSpPr txBox="1">
            <a:spLocks/>
          </p:cNvSpPr>
          <p:nvPr/>
        </p:nvSpPr>
        <p:spPr>
          <a:xfrm>
            <a:off x="79422" y="2478101"/>
            <a:ext cx="4628834" cy="38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Polymerase chain reaction </a:t>
            </a:r>
            <a:r>
              <a:rPr lang="en-US" dirty="0"/>
              <a:t>– amplifies a piece of DNA without using cells</a:t>
            </a:r>
          </a:p>
          <a:p>
            <a:pPr lvl="1"/>
            <a:r>
              <a:rPr lang="en-US" dirty="0"/>
              <a:t>Quickly heat to denature and separate DNA strands</a:t>
            </a:r>
          </a:p>
          <a:p>
            <a:pPr lvl="1"/>
            <a:r>
              <a:rPr lang="en-US" dirty="0"/>
              <a:t>Allow cooling for primers to attach</a:t>
            </a:r>
          </a:p>
          <a:p>
            <a:pPr lvl="1"/>
            <a:r>
              <a:rPr lang="en-US" dirty="0"/>
              <a:t>DNA polymerase adds nucleotides to the 3’ end of the primer -&gt; a bunch of identical DNA molecules</a:t>
            </a:r>
          </a:p>
          <a:p>
            <a:endParaRPr lang="en-US" sz="2025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91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538"/>
    </mc:Choice>
    <mc:Fallback xmlns="">
      <p:transition spd="slow" advTm="104538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2CC0-4681-4058-A626-8BF536434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Gel Electrophoresis (6.8)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8BB533-C4E9-9795-5741-EE6793F0C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5220821" cy="350043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Gel electrophoresis </a:t>
            </a:r>
            <a:r>
              <a:rPr lang="en-US" dirty="0"/>
              <a:t>– a lab technique used to separate DNA </a:t>
            </a:r>
          </a:p>
          <a:p>
            <a:pPr lvl="1"/>
            <a:r>
              <a:rPr lang="en-US" dirty="0"/>
              <a:t>DNA is placed in small depressions in a gel matrix that allows small molecules to move through it</a:t>
            </a:r>
          </a:p>
          <a:p>
            <a:pPr lvl="1"/>
            <a:r>
              <a:rPr lang="en-US" dirty="0"/>
              <a:t>An electric current is applied to the field – DNA is negatively charged and will migrate to the positive end of the field (smaller fragments move the fastest)</a:t>
            </a:r>
          </a:p>
          <a:p>
            <a:pPr lvl="1"/>
            <a:r>
              <a:rPr lang="en-US" dirty="0"/>
              <a:t>Difference in banding patterns allows for diagnosis of disease, paternity</a:t>
            </a:r>
          </a:p>
        </p:txBody>
      </p:sp>
      <p:pic>
        <p:nvPicPr>
          <p:cNvPr id="1026" name="Picture 2" descr="Interpreting Results of a Gel Electrophoresis Experiment Practice | Biology  Practice Problems | Study.com">
            <a:extLst>
              <a:ext uri="{FF2B5EF4-FFF2-40B4-BE49-F238E27FC236}">
                <a16:creationId xmlns:a16="http://schemas.microsoft.com/office/drawing/2014/main" id="{66C8114E-B25D-1E74-D5B7-893F593BD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585" y="626269"/>
            <a:ext cx="2500313" cy="424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271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452"/>
    </mc:Choice>
    <mc:Fallback xmlns="">
      <p:transition spd="slow" advTm="60452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B4EE2-F66D-3EEA-7F6A-835CD5BED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73844"/>
            <a:ext cx="8160931" cy="994172"/>
          </a:xfrm>
        </p:spPr>
        <p:txBody>
          <a:bodyPr>
            <a:normAutofit/>
          </a:bodyPr>
          <a:lstStyle/>
          <a:p>
            <a:r>
              <a:rPr lang="en-US" dirty="0"/>
              <a:t>Recombinant DNA and Gene Cloning (6.8)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F84B7-62AA-2ECB-CF3A-CCF9B5FDA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786" y="991329"/>
            <a:ext cx="4734944" cy="415217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Recombinant DNA </a:t>
            </a:r>
            <a:r>
              <a:rPr lang="en-US" dirty="0"/>
              <a:t>– artificially made DNA using DNA from different sources</a:t>
            </a:r>
          </a:p>
          <a:p>
            <a:pPr lvl="1"/>
            <a:r>
              <a:rPr lang="en-US" dirty="0"/>
              <a:t>Introducing human genes into bacteria</a:t>
            </a:r>
          </a:p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Gene cloning </a:t>
            </a:r>
            <a:r>
              <a:rPr lang="en-US" dirty="0"/>
              <a:t>– process by which scientists can produce multiple copies of specific segments of DNA – turn the gene into a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plasmid</a:t>
            </a:r>
            <a:r>
              <a:rPr lang="en-US" dirty="0"/>
              <a:t>, enter it into bacteria, bacteria reproduces faster</a:t>
            </a:r>
          </a:p>
          <a:p>
            <a:pPr lvl="1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Restriction enzymes (CRISPR-Cas9) </a:t>
            </a:r>
            <a:r>
              <a:rPr lang="en-US" dirty="0"/>
              <a:t>cut DNA at a specific location -&gt; restriction fragments, one single stranded end will be “sticky” – can bond to complementary strands using ligase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F876C27-6A03-1183-0985-4178CD42C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675" y="899987"/>
            <a:ext cx="2160047" cy="1890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striction Enzymes vs DNA Ligases | BioRender Science Templates">
            <a:extLst>
              <a:ext uri="{FF2B5EF4-FFF2-40B4-BE49-F238E27FC236}">
                <a16:creationId xmlns:a16="http://schemas.microsoft.com/office/drawing/2014/main" id="{1230AF9E-E13F-BD70-F042-D67F68142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088" y="2790939"/>
            <a:ext cx="3260912" cy="2352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5932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7502"/>
    </mc:Choice>
    <mc:Fallback xmlns="">
      <p:transition spd="slow" advTm="13750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77C57-C070-1240-D556-515693FAE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88" y="190436"/>
            <a:ext cx="7886700" cy="994172"/>
          </a:xfrm>
        </p:spPr>
        <p:txBody>
          <a:bodyPr/>
          <a:lstStyle/>
          <a:p>
            <a:r>
              <a:rPr lang="en-US" dirty="0"/>
              <a:t>DNA and RNA (6.1)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8054C-5B59-06A6-D4CA-74368C77E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388" y="1070124"/>
            <a:ext cx="7832962" cy="3785884"/>
          </a:xfrm>
        </p:spPr>
        <p:txBody>
          <a:bodyPr>
            <a:no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E95A407-F987-BD90-4C2F-5E24AE173935}"/>
              </a:ext>
            </a:extLst>
          </p:cNvPr>
          <p:cNvSpPr txBox="1">
            <a:spLocks/>
          </p:cNvSpPr>
          <p:nvPr/>
        </p:nvSpPr>
        <p:spPr>
          <a:xfrm>
            <a:off x="647683" y="939998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DNA and RNA store and transmit genetic information – made up of nucleotides (5 carbon sugar, phosphate group, nitrogenous base)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701D30-5585-293A-6FC1-0799941DC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80" y="1891254"/>
            <a:ext cx="3487462" cy="17026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0C488D-520D-2BE3-D7CA-6A1526085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80" y="3477589"/>
            <a:ext cx="4004558" cy="1712078"/>
          </a:xfrm>
          <a:prstGeom prst="rect">
            <a:avLst/>
          </a:prstGeom>
        </p:spPr>
      </p:pic>
      <p:pic>
        <p:nvPicPr>
          <p:cNvPr id="11" name="Picture 10" descr="DNA vs. RNA – 5 Key Differences and Comparison | Technology Networks">
            <a:extLst>
              <a:ext uri="{FF2B5EF4-FFF2-40B4-BE49-F238E27FC236}">
                <a16:creationId xmlns:a16="http://schemas.microsoft.com/office/drawing/2014/main" id="{C50AA426-FEA6-9B8E-C2D7-67B9CE9F3A6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-109"/>
          <a:stretch>
            <a:fillRect/>
          </a:stretch>
        </p:blipFill>
        <p:spPr>
          <a:xfrm>
            <a:off x="4862623" y="2741790"/>
            <a:ext cx="4281377" cy="2401709"/>
          </a:xfrm>
          <a:prstGeom prst="rect">
            <a:avLst/>
          </a:prstGeom>
        </p:spPr>
      </p:pic>
      <p:pic>
        <p:nvPicPr>
          <p:cNvPr id="12" name="Content Placeholder 5" descr="Deoxyribse versus Ribose">
            <a:extLst>
              <a:ext uri="{FF2B5EF4-FFF2-40B4-BE49-F238E27FC236}">
                <a16:creationId xmlns:a16="http://schemas.microsoft.com/office/drawing/2014/main" id="{C93D7A76-DBAF-F213-6517-FDB4D7838687}"/>
              </a:ext>
            </a:extLst>
          </p:cNvPr>
          <p:cNvPicPr>
            <a:picLocks noGrp="1"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2259" y="1704058"/>
            <a:ext cx="1931409" cy="971107"/>
          </a:xfrm>
          <a:prstGeom prst="rect">
            <a:avLst/>
          </a:prstGeom>
        </p:spPr>
      </p:pic>
      <p:pic>
        <p:nvPicPr>
          <p:cNvPr id="13" name="Picture 4" descr="9.1 The Structure of DNA – Concepts of Biology – 1st Canadian Edition">
            <a:extLst>
              <a:ext uri="{FF2B5EF4-FFF2-40B4-BE49-F238E27FC236}">
                <a16:creationId xmlns:a16="http://schemas.microsoft.com/office/drawing/2014/main" id="{EF00383B-9844-8D00-EA0B-C77CA8EE5F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20" b="28414"/>
          <a:stretch>
            <a:fillRect/>
          </a:stretch>
        </p:blipFill>
        <p:spPr bwMode="auto">
          <a:xfrm>
            <a:off x="5119654" y="1704058"/>
            <a:ext cx="1993572" cy="1155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6750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827"/>
    </mc:Choice>
    <mc:Fallback xmlns="">
      <p:transition spd="slow" advTm="109827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3DD08-DB67-79B3-2468-A84F6530E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DNA Strands as a Unit (6.1)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83B2F-1BF6-7DF1-4FA6-95B7649BC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774282"/>
          </a:xfrm>
        </p:spPr>
        <p:txBody>
          <a:bodyPr>
            <a:normAutofit/>
          </a:bodyPr>
          <a:lstStyle/>
          <a:p>
            <a:r>
              <a:rPr lang="en-US" dirty="0"/>
              <a:t>DNA wraps around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histone</a:t>
            </a:r>
            <a:r>
              <a:rPr lang="en-US" dirty="0"/>
              <a:t> proteins, forming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nucleosomes</a:t>
            </a:r>
            <a:r>
              <a:rPr lang="en-US" dirty="0"/>
              <a:t>, which in turn make up chromosomes (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chromatin</a:t>
            </a:r>
            <a:r>
              <a:rPr lang="en-US" dirty="0"/>
              <a:t>)</a:t>
            </a:r>
          </a:p>
          <a:p>
            <a:r>
              <a:rPr lang="en-US" dirty="0"/>
              <a:t>Each chromosome is made up of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introns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exons</a:t>
            </a:r>
          </a:p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Linear </a:t>
            </a:r>
            <a:r>
              <a:rPr lang="en-US" dirty="0"/>
              <a:t>vs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circular chromosomes</a:t>
            </a:r>
          </a:p>
          <a:p>
            <a:endParaRPr lang="en-US" sz="1950" b="1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sz="1950" b="1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sz="1950" b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rgbClr val="134F5C"/>
                </a:solidFill>
                <a:latin typeface="Cambria" panose="02040503050406030204" pitchFamily="18" charset="0"/>
              </a:rPr>
              <a:t>Plasmid 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- small circular DNA in prokaryotes that is extrachromosomal, can be shared by bacteria and help with genetic variation</a:t>
            </a:r>
            <a:endParaRPr lang="en-US" dirty="0"/>
          </a:p>
          <a:p>
            <a:endParaRPr lang="en-US" sz="195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3074" name="Picture 2" descr="Strategies for Analyzing Histone Modifications - Creative Proteomics Blog">
            <a:extLst>
              <a:ext uri="{FF2B5EF4-FFF2-40B4-BE49-F238E27FC236}">
                <a16:creationId xmlns:a16="http://schemas.microsoft.com/office/drawing/2014/main" id="{4EAF7A11-4AD4-1884-2D56-1F85F12E4B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82" r="15497"/>
          <a:stretch>
            <a:fillRect/>
          </a:stretch>
        </p:blipFill>
        <p:spPr bwMode="auto">
          <a:xfrm>
            <a:off x="6882114" y="2063536"/>
            <a:ext cx="2261886" cy="1739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What is the difference between exons and introns?">
            <a:extLst>
              <a:ext uri="{FF2B5EF4-FFF2-40B4-BE49-F238E27FC236}">
                <a16:creationId xmlns:a16="http://schemas.microsoft.com/office/drawing/2014/main" id="{A6A5F787-EA9A-3DA8-66FA-337F33F3E7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829"/>
          <a:stretch>
            <a:fillRect/>
          </a:stretch>
        </p:blipFill>
        <p:spPr bwMode="auto">
          <a:xfrm>
            <a:off x="628651" y="2933516"/>
            <a:ext cx="4490897" cy="70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Plasmid - Wikipedia">
            <a:extLst>
              <a:ext uri="{FF2B5EF4-FFF2-40B4-BE49-F238E27FC236}">
                <a16:creationId xmlns:a16="http://schemas.microsoft.com/office/drawing/2014/main" id="{58FE6FF4-0C06-BA12-AC67-82390B3F5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583" y="2681315"/>
            <a:ext cx="2047530" cy="960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8163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952"/>
    </mc:Choice>
    <mc:Fallback xmlns="">
      <p:transition spd="slow" advTm="8595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1D813-66A6-40DC-52B3-4CB9EEC44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Purpose and Steps of Replication I (6.2)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464902-2DE7-7407-6812-73419D5FA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8914" y="1061407"/>
            <a:ext cx="4182374" cy="4028044"/>
          </a:xfrm>
        </p:spPr>
        <p:txBody>
          <a:bodyPr>
            <a:normAutofit/>
          </a:bodyPr>
          <a:lstStyle/>
          <a:p>
            <a:r>
              <a:rPr lang="en-US" dirty="0"/>
              <a:t>DNA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Replication</a:t>
            </a:r>
            <a:r>
              <a:rPr lang="en-US" dirty="0"/>
              <a:t> – ensures continuity of hereditary information</a:t>
            </a:r>
          </a:p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Semiconservative</a:t>
            </a:r>
            <a:r>
              <a:rPr lang="en-US" dirty="0"/>
              <a:t> process – each of the daughter molecules has one old strand and one new strand</a:t>
            </a:r>
          </a:p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Helicase</a:t>
            </a:r>
            <a:r>
              <a:rPr lang="en-US" dirty="0"/>
              <a:t> enzyme – unwinds</a:t>
            </a:r>
          </a:p>
          <a:p>
            <a:pPr lvl="1"/>
            <a:r>
              <a:rPr lang="en-US" dirty="0"/>
              <a:t>Destabilizes hydrogen bonds</a:t>
            </a:r>
          </a:p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Topoisomerase</a:t>
            </a:r>
            <a:r>
              <a:rPr lang="en-US" dirty="0"/>
              <a:t> enzyme – further unwinding</a:t>
            </a:r>
          </a:p>
          <a:p>
            <a:pPr lvl="1"/>
            <a:r>
              <a:rPr lang="en-US" dirty="0"/>
              <a:t>Cuts backbone</a:t>
            </a:r>
          </a:p>
          <a:p>
            <a:endParaRPr lang="en-US" sz="1950" dirty="0"/>
          </a:p>
        </p:txBody>
      </p:sp>
      <p:pic>
        <p:nvPicPr>
          <p:cNvPr id="4" name="Picture 2" descr="Semiconservative Replication - an overview | ScienceDirect Topics">
            <a:extLst>
              <a:ext uri="{FF2B5EF4-FFF2-40B4-BE49-F238E27FC236}">
                <a16:creationId xmlns:a16="http://schemas.microsoft.com/office/drawing/2014/main" id="{03342A95-596A-FE37-2A80-5C015F09C6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47" r="30775"/>
          <a:stretch>
            <a:fillRect/>
          </a:stretch>
        </p:blipFill>
        <p:spPr bwMode="auto">
          <a:xfrm>
            <a:off x="4811024" y="1010094"/>
            <a:ext cx="1773812" cy="3914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NA replication – the semi-conservative method | Year 12 Human Biology">
            <a:extLst>
              <a:ext uri="{FF2B5EF4-FFF2-40B4-BE49-F238E27FC236}">
                <a16:creationId xmlns:a16="http://schemas.microsoft.com/office/drawing/2014/main" id="{81296BA3-1B5D-D20A-5505-79F5EADA97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3" t="10278" r="36931" b="50000"/>
          <a:stretch>
            <a:fillRect/>
          </a:stretch>
        </p:blipFill>
        <p:spPr bwMode="auto">
          <a:xfrm>
            <a:off x="6716058" y="1293704"/>
            <a:ext cx="2427942" cy="1595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562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669"/>
    </mc:Choice>
    <mc:Fallback xmlns="">
      <p:transition spd="slow" advTm="10266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DCB84-1163-804D-0D4D-DBAC5C93F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Steps of Replication II (6.2)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A4D7C-7314-DC34-6ED0-E33E70B71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809" y="994172"/>
            <a:ext cx="9144000" cy="387548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DNA polymerase </a:t>
            </a:r>
            <a:r>
              <a:rPr lang="en-US" dirty="0"/>
              <a:t>– binds free nucleotides (base pairs)</a:t>
            </a:r>
          </a:p>
          <a:p>
            <a:pPr lvl="1"/>
            <a:r>
              <a:rPr lang="en-US" dirty="0"/>
              <a:t>Only to the 3’ end</a:t>
            </a:r>
          </a:p>
          <a:p>
            <a:pPr lvl="1"/>
            <a:r>
              <a:rPr lang="en-US" dirty="0"/>
              <a:t>Requires RNA primers to start replication</a:t>
            </a:r>
          </a:p>
          <a:p>
            <a:r>
              <a:rPr lang="en-US" dirty="0"/>
              <a:t>DNA replication runs continuously along the 5’-&gt;3’ strand (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leading strand</a:t>
            </a:r>
            <a:r>
              <a:rPr lang="en-US" dirty="0"/>
              <a:t>), but to add new nucleotides to strand running in the other direction, it must be copied in segments (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lagging strand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These segments are known as Okazaki fragments, which are then sealed together by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ligase</a:t>
            </a:r>
            <a:r>
              <a:rPr lang="en-US" b="1" dirty="0"/>
              <a:t> </a:t>
            </a:r>
          </a:p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Telomeres </a:t>
            </a:r>
            <a:r>
              <a:rPr lang="en-US" dirty="0"/>
              <a:t>added to tips to protect genes (every mitosis removes end of DNA)</a:t>
            </a:r>
            <a:endParaRPr lang="en-US" sz="2025" dirty="0"/>
          </a:p>
          <a:p>
            <a:endParaRPr lang="en-US" sz="2025" dirty="0"/>
          </a:p>
          <a:p>
            <a:pPr marL="596885" lvl="1" indent="0">
              <a:buNone/>
            </a:pPr>
            <a:endParaRPr lang="en-US" sz="1725" dirty="0"/>
          </a:p>
        </p:txBody>
      </p:sp>
      <p:pic>
        <p:nvPicPr>
          <p:cNvPr id="2050" name="Picture 2" descr="DNA replication – the semi-conservative method | Year 12 Human Biology">
            <a:extLst>
              <a:ext uri="{FF2B5EF4-FFF2-40B4-BE49-F238E27FC236}">
                <a16:creationId xmlns:a16="http://schemas.microsoft.com/office/drawing/2014/main" id="{44648D74-3D63-5507-0E1F-F460159E39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63" t="10278" r="7389" b="50000"/>
          <a:stretch>
            <a:fillRect/>
          </a:stretch>
        </p:blipFill>
        <p:spPr bwMode="auto">
          <a:xfrm>
            <a:off x="6624628" y="470061"/>
            <a:ext cx="1096990" cy="1595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DNA replication – the semi-conservative method | Year 12 Human Biology">
            <a:extLst>
              <a:ext uri="{FF2B5EF4-FFF2-40B4-BE49-F238E27FC236}">
                <a16:creationId xmlns:a16="http://schemas.microsoft.com/office/drawing/2014/main" id="{EE81F3EA-9910-E2E8-BC36-1CC9B1168C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1" t="61438" r="64709"/>
          <a:stretch>
            <a:fillRect/>
          </a:stretch>
        </p:blipFill>
        <p:spPr bwMode="auto">
          <a:xfrm>
            <a:off x="7721618" y="470061"/>
            <a:ext cx="1391573" cy="1595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NA Replication">
            <a:extLst>
              <a:ext uri="{FF2B5EF4-FFF2-40B4-BE49-F238E27FC236}">
                <a16:creationId xmlns:a16="http://schemas.microsoft.com/office/drawing/2014/main" id="{207F17D9-BFB6-27B7-BD71-2CFD75B560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75" b="38274"/>
          <a:stretch>
            <a:fillRect/>
          </a:stretch>
        </p:blipFill>
        <p:spPr bwMode="auto">
          <a:xfrm>
            <a:off x="1571225" y="3945565"/>
            <a:ext cx="7492347" cy="1119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824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046"/>
    </mc:Choice>
    <mc:Fallback xmlns="">
      <p:transition spd="slow" advTm="12504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6B792-AEE4-33B1-BE93-7771DDBA7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 Expression (6.3, 6.4)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299FA-A0CE-412A-153E-8C306E19C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9031" y="981617"/>
            <a:ext cx="5159469" cy="4161883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600"/>
              </a:spcBef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</a:rPr>
              <a:t>Gene expression </a:t>
            </a:r>
            <a:r>
              <a:rPr lang="en-US" sz="2300" dirty="0"/>
              <a:t>– the process by which DNA directs the synthesis of proteins -&gt; each gene codes for one polypeptide </a:t>
            </a:r>
          </a:p>
          <a:p>
            <a:pPr lvl="1">
              <a:spcBef>
                <a:spcPts val="600"/>
              </a:spcBef>
            </a:pPr>
            <a:r>
              <a:rPr lang="en-US" sz="1900" dirty="0"/>
              <a:t>Genetic code is nearly universal</a:t>
            </a:r>
          </a:p>
          <a:p>
            <a:pPr lvl="1">
              <a:spcBef>
                <a:spcPts val="600"/>
              </a:spcBef>
            </a:pPr>
            <a:r>
              <a:rPr lang="en-US" sz="1900" b="1" dirty="0">
                <a:solidFill>
                  <a:srgbClr val="134F5C"/>
                </a:solidFill>
              </a:rPr>
              <a:t>Central dogma </a:t>
            </a:r>
          </a:p>
          <a:p>
            <a:pPr>
              <a:spcBef>
                <a:spcPts val="600"/>
              </a:spcBef>
            </a:pPr>
            <a:r>
              <a:rPr lang="en-US" sz="2300" b="1" kern="0" dirty="0">
                <a:solidFill>
                  <a:schemeClr val="accent2">
                    <a:lumMod val="50000"/>
                  </a:schemeClr>
                </a:solidFill>
              </a:rPr>
              <a:t>Transcription</a:t>
            </a:r>
            <a:r>
              <a:rPr lang="en-US" sz="2300" kern="0" dirty="0"/>
              <a:t> – the synthesis of RNA using DNA as a template (within the nucleus of eukaryotic cells)</a:t>
            </a:r>
          </a:p>
          <a:p>
            <a:pPr lvl="1">
              <a:spcBef>
                <a:spcPts val="600"/>
              </a:spcBef>
            </a:pPr>
            <a:r>
              <a:rPr lang="en-US" sz="1900" kern="0" dirty="0"/>
              <a:t>Produces mRNA, sent to ribosomes</a:t>
            </a:r>
          </a:p>
          <a:p>
            <a:pPr>
              <a:spcBef>
                <a:spcPts val="600"/>
              </a:spcBef>
            </a:pP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</a:rPr>
              <a:t>Translation</a:t>
            </a:r>
            <a:r>
              <a:rPr lang="en-US" sz="2300" dirty="0"/>
              <a:t> – production of a polypeptide chain using the mRNA transcript (occurs at ribosomes)</a:t>
            </a:r>
          </a:p>
          <a:p>
            <a:pPr lvl="1">
              <a:spcBef>
                <a:spcPts val="600"/>
              </a:spcBef>
            </a:pPr>
            <a:r>
              <a:rPr lang="en-US" sz="1900" dirty="0"/>
              <a:t>Transcription and translation occur same time in prokaryotes</a:t>
            </a:r>
            <a:endParaRPr lang="en-US" sz="1900" kern="0" dirty="0"/>
          </a:p>
        </p:txBody>
      </p:sp>
      <p:pic>
        <p:nvPicPr>
          <p:cNvPr id="1026" name="Picture 2" descr="Central Dogma of Molecular Biology - GeeksforGeeks">
            <a:extLst>
              <a:ext uri="{FF2B5EF4-FFF2-40B4-BE49-F238E27FC236}">
                <a16:creationId xmlns:a16="http://schemas.microsoft.com/office/drawing/2014/main" id="{BE647050-1D9F-2161-7900-56E753272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119" y="2046137"/>
            <a:ext cx="3355882" cy="2211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0795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770"/>
    </mc:Choice>
    <mc:Fallback xmlns="">
      <p:transition spd="slow" advTm="7577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CDFC1-3799-1D58-60FB-839108752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Steps of Transcription (6.3)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81F6B-1E74-0843-AE24-8977F4DCF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007233"/>
            <a:ext cx="8996526" cy="4136267"/>
          </a:xfrm>
        </p:spPr>
        <p:txBody>
          <a:bodyPr>
            <a:normAutofit/>
          </a:bodyPr>
          <a:lstStyle/>
          <a:p>
            <a:r>
              <a:rPr lang="en-US" dirty="0"/>
              <a:t>1 strand of the DNA is transcribed –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template strand  </a:t>
            </a:r>
            <a:r>
              <a:rPr lang="en-US" dirty="0"/>
              <a:t>(the other strand is the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coding strand </a:t>
            </a:r>
            <a:r>
              <a:rPr lang="en-US" dirty="0"/>
              <a:t>– it will share the same sequence as the mRNA)</a:t>
            </a:r>
          </a:p>
        </p:txBody>
      </p:sp>
      <p:pic>
        <p:nvPicPr>
          <p:cNvPr id="1028" name="Picture 4" descr="Transcription">
            <a:extLst>
              <a:ext uri="{FF2B5EF4-FFF2-40B4-BE49-F238E27FC236}">
                <a16:creationId xmlns:a16="http://schemas.microsoft.com/office/drawing/2014/main" id="{4052CDCA-3FD1-3AC9-FED4-387C18BB2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2326481"/>
            <a:ext cx="5000625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B6CF4BA-A769-8849-E35A-8035E6FA6579}"/>
              </a:ext>
            </a:extLst>
          </p:cNvPr>
          <p:cNvSpPr txBox="1">
            <a:spLocks/>
          </p:cNvSpPr>
          <p:nvPr/>
        </p:nvSpPr>
        <p:spPr>
          <a:xfrm>
            <a:off x="0" y="1704193"/>
            <a:ext cx="4727944" cy="4136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RNA polymerase </a:t>
            </a:r>
            <a:r>
              <a:rPr lang="en-US" dirty="0"/>
              <a:t>– enzyme that separates two DNA strands and connects free RNA nucleotides as they base pair – add to 3’ end (phosphodiester bonds in the transcription bubble)</a:t>
            </a:r>
          </a:p>
          <a:p>
            <a:pPr lvl="1"/>
            <a:r>
              <a:rPr lang="en-US" dirty="0"/>
              <a:t>DNA is read 3’ to 5’</a:t>
            </a:r>
          </a:p>
          <a:p>
            <a:pPr lvl="1"/>
            <a:r>
              <a:rPr lang="en-US" dirty="0"/>
              <a:t>Attaches at the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promoter</a:t>
            </a:r>
            <a:r>
              <a:rPr lang="en-US" dirty="0"/>
              <a:t> DNA sequence and detaches at the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terminator</a:t>
            </a:r>
          </a:p>
          <a:p>
            <a:pPr lvl="1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Transcription factors </a:t>
            </a:r>
            <a:r>
              <a:rPr lang="en-US" dirty="0"/>
              <a:t>assist the process</a:t>
            </a:r>
          </a:p>
        </p:txBody>
      </p:sp>
    </p:spTree>
    <p:extLst>
      <p:ext uri="{BB962C8B-B14F-4D97-AF65-F5344CB8AC3E}">
        <p14:creationId xmlns:p14="http://schemas.microsoft.com/office/powerpoint/2010/main" val="1919237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467"/>
    </mc:Choice>
    <mc:Fallback xmlns="">
      <p:transition spd="slow" advTm="100467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9A6F3-8C9D-1F1A-17FD-3A798F889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mRNA Processing (6.3)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F5F4D-2FD0-0F59-E8C6-6829A36A2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88" y="939998"/>
            <a:ext cx="9136912" cy="4203502"/>
          </a:xfrm>
        </p:spPr>
        <p:txBody>
          <a:bodyPr>
            <a:normAutofit/>
          </a:bodyPr>
          <a:lstStyle/>
          <a:p>
            <a:r>
              <a:rPr lang="en-US" dirty="0"/>
              <a:t>This process creates primary RNA that must be processed before it becomes mRNA – only in eukaryotic cells</a:t>
            </a:r>
          </a:p>
          <a:p>
            <a:pPr lvl="1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5’ cap </a:t>
            </a:r>
            <a:r>
              <a:rPr lang="en-US" dirty="0"/>
              <a:t>– modified guanine nucleotide attached to 5’ end of mRNA</a:t>
            </a:r>
          </a:p>
          <a:p>
            <a:pPr lvl="1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Poly-A-tail</a:t>
            </a:r>
            <a:r>
              <a:rPr lang="en-US" dirty="0"/>
              <a:t> – 50-250 adenine nucleotides attached to 3’ end</a:t>
            </a:r>
          </a:p>
          <a:p>
            <a:pPr lvl="1"/>
            <a:r>
              <a:rPr lang="en-US" dirty="0"/>
              <a:t>Help mRNA export from nucleus, protect from degradation, and attach to ribosome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13.4 mRNA Processing – College Biology I">
            <a:extLst>
              <a:ext uri="{FF2B5EF4-FFF2-40B4-BE49-F238E27FC236}">
                <a16:creationId xmlns:a16="http://schemas.microsoft.com/office/drawing/2014/main" id="{60620054-2EA3-294C-CDDB-EBB1B3D2A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690" y="2659882"/>
            <a:ext cx="3510733" cy="201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94B1A2C-ED56-B946-7DB0-AA4FBEC921C1}"/>
              </a:ext>
            </a:extLst>
          </p:cNvPr>
          <p:cNvSpPr txBox="1">
            <a:spLocks/>
          </p:cNvSpPr>
          <p:nvPr/>
        </p:nvSpPr>
        <p:spPr>
          <a:xfrm>
            <a:off x="14176" y="2571750"/>
            <a:ext cx="5550196" cy="4203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RNA splicing </a:t>
            </a:r>
            <a:r>
              <a:rPr lang="en-US" dirty="0"/>
              <a:t>– specific sections removed (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introns</a:t>
            </a:r>
            <a:r>
              <a:rPr lang="en-US" dirty="0"/>
              <a:t>), remaining are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exons</a:t>
            </a:r>
            <a:r>
              <a:rPr lang="en-US" dirty="0"/>
              <a:t> and are bound together by a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spliceosome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Powered by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small RNAs </a:t>
            </a:r>
            <a:r>
              <a:rPr lang="en-US" dirty="0"/>
              <a:t>–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ribozyme</a:t>
            </a:r>
            <a:r>
              <a:rPr lang="en-US" dirty="0"/>
              <a:t> (catalytic RNA)</a:t>
            </a:r>
          </a:p>
          <a:p>
            <a:pPr lvl="1"/>
            <a:r>
              <a:rPr lang="en-US" dirty="0"/>
              <a:t>An intron in one RNA can be an exon in the other – allows for 100,000 polypeptides from 20,000 genes (alternative RNA splicing)</a:t>
            </a:r>
          </a:p>
        </p:txBody>
      </p:sp>
    </p:spTree>
    <p:extLst>
      <p:ext uri="{BB962C8B-B14F-4D97-AF65-F5344CB8AC3E}">
        <p14:creationId xmlns:p14="http://schemas.microsoft.com/office/powerpoint/2010/main" val="431484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416"/>
    </mc:Choice>
    <mc:Fallback xmlns="">
      <p:transition spd="slow" advTm="109416"/>
    </mc:Fallback>
  </mc:AlternateContent>
</p:sld>
</file>

<file path=ppt/theme/theme1.xml><?xml version="1.0" encoding="utf-8"?>
<a:theme xmlns:a="http://schemas.openxmlformats.org/drawingml/2006/main" name="FunkyShapesVTI">
  <a:themeElements>
    <a:clrScheme name="Custom 15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AP Study Font">
      <a:majorFont>
        <a:latin typeface="Kalam Bold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VTI" id="{A7F40C41-3FB2-45B0-B0D6-DFB7FDD9B7AD}" vid="{C49381A0-09CD-46EE-B141-E2CDD87ABF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 Bio Unit 5 Review</Template>
  <TotalTime>476</TotalTime>
  <Words>1927</Words>
  <Application>Microsoft Office PowerPoint</Application>
  <PresentationFormat>On-screen Show (16:9)</PresentationFormat>
  <Paragraphs>177</Paragraphs>
  <Slides>23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Cambria</vt:lpstr>
      <vt:lpstr>Fredericka the Great</vt:lpstr>
      <vt:lpstr>Kalam</vt:lpstr>
      <vt:lpstr>Kalam Bold</vt:lpstr>
      <vt:lpstr>FunkyShapesVTI</vt:lpstr>
      <vt:lpstr>AP Bio</vt:lpstr>
      <vt:lpstr>Unit 6: What You Need To Know</vt:lpstr>
      <vt:lpstr>DNA and RNA (6.1)</vt:lpstr>
      <vt:lpstr>DNA Strands as a Unit (6.1)</vt:lpstr>
      <vt:lpstr>The Purpose and Steps of Replication I (6.2)</vt:lpstr>
      <vt:lpstr>Steps of Replication II (6.2)</vt:lpstr>
      <vt:lpstr>Gene Expression (6.3, 6.4)</vt:lpstr>
      <vt:lpstr>Steps of Transcription (6.3)</vt:lpstr>
      <vt:lpstr>mRNA Processing (6.3) </vt:lpstr>
      <vt:lpstr>tRNA and rRNA (6.4)</vt:lpstr>
      <vt:lpstr>Initiation, Elongation, Termination (6.4)</vt:lpstr>
      <vt:lpstr>Retroviruses (6.4)</vt:lpstr>
      <vt:lpstr>Epigenetic Changes – DNA Packing (6.5) </vt:lpstr>
      <vt:lpstr>Transcription Regulation (6.5)</vt:lpstr>
      <vt:lpstr>Post-Transcription and Translation Regulation (6.5)</vt:lpstr>
      <vt:lpstr>Operons (6.5)</vt:lpstr>
      <vt:lpstr>Gene Expression and Phenotype (6.6)</vt:lpstr>
      <vt:lpstr>Point Mutations (6.7)</vt:lpstr>
      <vt:lpstr>Causes of Mutations (6.7)</vt:lpstr>
      <vt:lpstr>Horizontal Gene Acquisition (6.7)</vt:lpstr>
      <vt:lpstr>Biotechnology and PCR (6.8)</vt:lpstr>
      <vt:lpstr>Gel Electrophoresis (6.8)</vt:lpstr>
      <vt:lpstr>Recombinant DNA and Gene Cloning (6.8)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Karpoukhin</dc:creator>
  <cp:lastModifiedBy>Daniel Karpoukhin</cp:lastModifiedBy>
  <cp:revision>26</cp:revision>
  <dcterms:created xsi:type="dcterms:W3CDTF">2025-07-25T18:28:46Z</dcterms:created>
  <dcterms:modified xsi:type="dcterms:W3CDTF">2025-08-15T05:28:00Z</dcterms:modified>
</cp:coreProperties>
</file>