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68" r:id="rId3"/>
    <p:sldId id="278" r:id="rId4"/>
    <p:sldId id="279" r:id="rId5"/>
    <p:sldId id="280" r:id="rId6"/>
    <p:sldId id="282" r:id="rId7"/>
    <p:sldId id="281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6.1: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DNA and RNA Structure 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1"/>
    </mc:Choice>
    <mc:Fallback xmlns="">
      <p:transition spd="slow" advTm="9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94562-F4BC-2C34-7B9A-9324313B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192" y="3221254"/>
            <a:ext cx="2857220" cy="2275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085D2-7847-A796-8809-89D46FA1E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404" y="272653"/>
            <a:ext cx="5351256" cy="6312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71"/>
    </mc:Choice>
    <mc:Fallback xmlns="">
      <p:transition spd="slow" advTm="239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813-66A6-40DC-52B3-4CB9EEC4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Overview of DNA and RNA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64902-2DE7-7407-6812-73419D5F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718" y="1332565"/>
            <a:ext cx="10515600" cy="4351339"/>
          </a:xfrm>
        </p:spPr>
        <p:txBody>
          <a:bodyPr>
            <a:normAutofit/>
          </a:bodyPr>
          <a:lstStyle/>
          <a:p>
            <a:r>
              <a:rPr lang="en-US" sz="2600" dirty="0"/>
              <a:t>DNA and RNA store and transmit genetic information – made up of nucleotides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8941786-C03C-B8C3-980E-BE54A342D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994798"/>
              </p:ext>
            </p:extLst>
          </p:nvPr>
        </p:nvGraphicFramePr>
        <p:xfrm>
          <a:off x="838200" y="2270993"/>
          <a:ext cx="5670176" cy="2602884"/>
        </p:xfrm>
        <a:graphic>
          <a:graphicData uri="http://schemas.openxmlformats.org/drawingml/2006/table">
            <a:tbl>
              <a:tblPr firstRow="1" bandRow="1"/>
              <a:tblGrid>
                <a:gridCol w="5670176">
                  <a:extLst>
                    <a:ext uri="{9D8B030D-6E8A-4147-A177-3AD203B41FA5}">
                      <a16:colId xmlns:a16="http://schemas.microsoft.com/office/drawing/2014/main" val="4223442083"/>
                    </a:ext>
                  </a:extLst>
                </a:gridCol>
              </a:tblGrid>
              <a:tr h="491330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2600" dirty="0">
                          <a:solidFill>
                            <a:srgbClr val="134F5C"/>
                          </a:solidFill>
                        </a:rPr>
                        <a:t>DNA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24141"/>
                  </a:ext>
                </a:extLst>
              </a:tr>
              <a:tr h="2111554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9pPr>
                    </a:lstStyle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Two strands (double helix, antiparallel) – protection, storage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Deoxyribose sugar (missing oxygen)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Bases are A-T, C-G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>
                      <a:solidFill>
                        <a:sysClr val="windowText" lastClr="000000"/>
                      </a:solidFill>
                    </a:lnT>
                    <a:lnB w="12700">
                      <a:solidFill>
                        <a:sysClr val="windowText" lastClr="00000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3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82281"/>
                  </a:ext>
                </a:extLst>
              </a:tr>
            </a:tbl>
          </a:graphicData>
        </a:graphic>
      </p:graphicFrame>
      <p:pic>
        <p:nvPicPr>
          <p:cNvPr id="6" name="Picture 5" descr="DNA vs. RNA – 5 Key Differences and Comparison | Technology Networks">
            <a:extLst>
              <a:ext uri="{FF2B5EF4-FFF2-40B4-BE49-F238E27FC236}">
                <a16:creationId xmlns:a16="http://schemas.microsoft.com/office/drawing/2014/main" id="{3646821E-6E69-35DA-77D2-253C3199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780"/>
          <a:stretch>
            <a:fillRect/>
          </a:stretch>
        </p:blipFill>
        <p:spPr>
          <a:xfrm>
            <a:off x="6596816" y="2163318"/>
            <a:ext cx="3817371" cy="4028075"/>
          </a:xfrm>
          <a:prstGeom prst="rect">
            <a:avLst/>
          </a:prstGeom>
        </p:spPr>
      </p:pic>
      <p:pic>
        <p:nvPicPr>
          <p:cNvPr id="7" name="Content Placeholder 5" descr="Deoxyribse versus Ribose">
            <a:extLst>
              <a:ext uri="{FF2B5EF4-FFF2-40B4-BE49-F238E27FC236}">
                <a16:creationId xmlns:a16="http://schemas.microsoft.com/office/drawing/2014/main" id="{6940C36B-158D-E6EB-F70C-4DE89E1D19B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248" y="4947892"/>
            <a:ext cx="3798963" cy="1910108"/>
          </a:xfrm>
          <a:prstGeom prst="rect">
            <a:avLst/>
          </a:prstGeom>
        </p:spPr>
      </p:pic>
      <p:pic>
        <p:nvPicPr>
          <p:cNvPr id="1026" name="Picture 2" descr="Photo 51 - Wikipedia">
            <a:extLst>
              <a:ext uri="{FF2B5EF4-FFF2-40B4-BE49-F238E27FC236}">
                <a16:creationId xmlns:a16="http://schemas.microsoft.com/office/drawing/2014/main" id="{28FD6AEE-67F7-DC88-F5B4-3553E874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187" y="5054957"/>
            <a:ext cx="1777813" cy="177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874"/>
    </mc:Choice>
    <mc:Fallback xmlns="">
      <p:transition spd="slow" advTm="1128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6413E-CA5C-3325-904B-AAC945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4B96-DE5D-4EFF-6A4C-DCF44B8C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 Overview of DNA and RNA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B6C22-61C5-0F6F-C5D1-FF57E3FE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9460"/>
            <a:ext cx="10515600" cy="4351339"/>
          </a:xfrm>
        </p:spPr>
        <p:txBody>
          <a:bodyPr>
            <a:normAutofit/>
          </a:bodyPr>
          <a:lstStyle/>
          <a:p>
            <a:r>
              <a:rPr lang="en-US" sz="2600" dirty="0"/>
              <a:t>DNA and RNA store and transmit genetic information – made up of nucleotides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3E8EC3C-24EA-EDF8-EA12-7737B93C5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551889"/>
              </p:ext>
            </p:extLst>
          </p:nvPr>
        </p:nvGraphicFramePr>
        <p:xfrm>
          <a:off x="838200" y="2343023"/>
          <a:ext cx="6629400" cy="2602884"/>
        </p:xfrm>
        <a:graphic>
          <a:graphicData uri="http://schemas.openxmlformats.org/drawingml/2006/table">
            <a:tbl>
              <a:tblPr firstRow="1" bandRow="1"/>
              <a:tblGrid>
                <a:gridCol w="6629400">
                  <a:extLst>
                    <a:ext uri="{9D8B030D-6E8A-4147-A177-3AD203B41FA5}">
                      <a16:colId xmlns:a16="http://schemas.microsoft.com/office/drawing/2014/main" val="983604454"/>
                    </a:ext>
                  </a:extLst>
                </a:gridCol>
              </a:tblGrid>
              <a:tr h="491330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1" i="0" u="none" strike="noStrike" cap="none">
                          <a:solidFill>
                            <a:schemeClr val="lt1"/>
                          </a:solidFill>
                          <a:latin typeface="Cambria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2600" dirty="0">
                          <a:solidFill>
                            <a:srgbClr val="134F5C"/>
                          </a:solidFill>
                        </a:rPr>
                        <a:t>RNA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24141"/>
                  </a:ext>
                </a:extLst>
              </a:tr>
              <a:tr h="2111554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dk1"/>
                          </a:solidFill>
                          <a:latin typeface="Cambria"/>
                          <a:sym typeface="Arial"/>
                        </a:defRPr>
                      </a:lvl9pPr>
                    </a:lstStyle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Single strand – temporary, for movement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Ribose sugar – more electronegative, won’t form pairs unless perfect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Bases are A-U, C-G (uracil instead of thymine)</a:t>
                      </a:r>
                    </a:p>
                  </a:txBody>
                  <a:tcPr>
                    <a:lnL w="12700">
                      <a:solidFill>
                        <a:sysClr val="windowText" lastClr="000000"/>
                      </a:solidFill>
                    </a:lnL>
                    <a:lnR w="12700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3F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82281"/>
                  </a:ext>
                </a:extLst>
              </a:tr>
            </a:tbl>
          </a:graphicData>
        </a:graphic>
      </p:graphicFrame>
      <p:pic>
        <p:nvPicPr>
          <p:cNvPr id="6" name="Picture 5" descr="DNA vs. RNA – 5 Key Differences and Comparison | Technology Networks">
            <a:extLst>
              <a:ext uri="{FF2B5EF4-FFF2-40B4-BE49-F238E27FC236}">
                <a16:creationId xmlns:a16="http://schemas.microsoft.com/office/drawing/2014/main" id="{BC6C4455-5660-A5F3-8B4D-05EFFB98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07" r="-103"/>
          <a:stretch>
            <a:fillRect/>
          </a:stretch>
        </p:blipFill>
        <p:spPr>
          <a:xfrm>
            <a:off x="7942731" y="1885512"/>
            <a:ext cx="4141693" cy="4907352"/>
          </a:xfrm>
          <a:prstGeom prst="rect">
            <a:avLst/>
          </a:prstGeom>
        </p:spPr>
      </p:pic>
      <p:pic>
        <p:nvPicPr>
          <p:cNvPr id="4" name="Content Placeholder 5" descr="Deoxyribse versus Ribose">
            <a:extLst>
              <a:ext uri="{FF2B5EF4-FFF2-40B4-BE49-F238E27FC236}">
                <a16:creationId xmlns:a16="http://schemas.microsoft.com/office/drawing/2014/main" id="{26AD263A-41C4-7F59-0456-E66D44D6E35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659" y="5076575"/>
            <a:ext cx="3413481" cy="17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45"/>
    </mc:Choice>
    <mc:Fallback xmlns="">
      <p:transition spd="slow" advTm="832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D741-F361-D5E2-26E9-FEB32A55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Purines and Pyrimidines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49B7-FA8C-82C3-1779-8D4675958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Nitrogenous bases that form base pairs can be one or two ringed – hydrogen bonding</a:t>
            </a:r>
          </a:p>
        </p:txBody>
      </p:sp>
      <p:pic>
        <p:nvPicPr>
          <p:cNvPr id="2052" name="Picture 4" descr="9.1 The Structure of DNA – Concepts of Biology – 1st Canadian Edition">
            <a:extLst>
              <a:ext uri="{FF2B5EF4-FFF2-40B4-BE49-F238E27FC236}">
                <a16:creationId xmlns:a16="http://schemas.microsoft.com/office/drawing/2014/main" id="{41594AD1-1214-28F0-A791-0165F070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404" y="2664385"/>
            <a:ext cx="7057126" cy="38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83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26"/>
    </mc:Choice>
    <mc:Fallback xmlns="">
      <p:transition spd="slow" advTm="5892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D08-DB67-79B3-2468-A84F6530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DNA Strands as a Unit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83B2F-1BF6-7DF1-4FA6-95B7649BC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DNA wraps around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histone</a:t>
            </a:r>
            <a:r>
              <a:rPr lang="en-US" sz="2600" dirty="0"/>
              <a:t> proteins, forming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nucleosomes</a:t>
            </a:r>
            <a:r>
              <a:rPr lang="en-US" sz="2600" dirty="0"/>
              <a:t>, which in turn make up chromosomes (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chromatin</a:t>
            </a:r>
            <a:r>
              <a:rPr lang="en-US" sz="2600" dirty="0"/>
              <a:t>)</a:t>
            </a:r>
          </a:p>
          <a:p>
            <a:r>
              <a:rPr lang="en-US" sz="2600" dirty="0"/>
              <a:t>Each chromosome is made up of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introns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exons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Linear </a:t>
            </a:r>
            <a:r>
              <a:rPr lang="en-US" sz="2600" dirty="0">
                <a:solidFill>
                  <a:schemeClr val="tx1"/>
                </a:solidFill>
              </a:rPr>
              <a:t>vs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 circular chromosomes</a:t>
            </a:r>
          </a:p>
        </p:txBody>
      </p:sp>
      <p:pic>
        <p:nvPicPr>
          <p:cNvPr id="3074" name="Picture 2" descr="Strategies for Analyzing Histone Modifications - Creative Proteomics Blog">
            <a:extLst>
              <a:ext uri="{FF2B5EF4-FFF2-40B4-BE49-F238E27FC236}">
                <a16:creationId xmlns:a16="http://schemas.microsoft.com/office/drawing/2014/main" id="{4EAF7A11-4AD4-1884-2D56-1F85F12E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63" y="3439380"/>
            <a:ext cx="5365937" cy="273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the difference between exons and introns?">
            <a:extLst>
              <a:ext uri="{FF2B5EF4-FFF2-40B4-BE49-F238E27FC236}">
                <a16:creationId xmlns:a16="http://schemas.microsoft.com/office/drawing/2014/main" id="{A6A5F787-EA9A-3DA8-66FA-337F33F3E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29"/>
          <a:stretch>
            <a:fillRect/>
          </a:stretch>
        </p:blipFill>
        <p:spPr bwMode="auto">
          <a:xfrm>
            <a:off x="838200" y="3911354"/>
            <a:ext cx="5987863" cy="9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498"/>
    </mc:Choice>
    <mc:Fallback xmlns="">
      <p:transition spd="slow" advTm="8949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792-AEE4-33B1-BE93-7771DDBA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Plasmids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99FA-A0CE-412A-153E-8C306E19C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600" b="1" i="0" u="none" strike="noStrike" dirty="0">
                <a:solidFill>
                  <a:srgbClr val="134F5C"/>
                </a:solidFill>
                <a:effectLst/>
                <a:latin typeface="Cambria" panose="02040503050406030204" pitchFamily="18" charset="0"/>
              </a:rPr>
              <a:t>Plasmid 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- small circular DNA in prokaryotes that is extrachromosomal, can be shared by bacteria and help with genetic variation</a:t>
            </a:r>
            <a:endParaRPr lang="en-US" sz="2600" b="0" dirty="0">
              <a:effectLst/>
            </a:endParaRPr>
          </a:p>
          <a:p>
            <a:pPr>
              <a:buNone/>
            </a:pPr>
            <a:br>
              <a:rPr lang="en-US" sz="2000" dirty="0"/>
            </a:br>
            <a:endParaRPr lang="en-US" sz="2600" dirty="0"/>
          </a:p>
        </p:txBody>
      </p:sp>
      <p:pic>
        <p:nvPicPr>
          <p:cNvPr id="4098" name="Picture 2" descr="Plasmid - Wikipedia">
            <a:extLst>
              <a:ext uri="{FF2B5EF4-FFF2-40B4-BE49-F238E27FC236}">
                <a16:creationId xmlns:a16="http://schemas.microsoft.com/office/drawing/2014/main" id="{CD8BFF0D-07C0-494A-53F0-77D6855C4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83" y="2987104"/>
            <a:ext cx="7086600" cy="332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7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56"/>
    </mc:Choice>
    <mc:Fallback xmlns="">
      <p:transition spd="slow" advTm="443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DNA and RNA Structure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DNA vs. RNA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Nucleotides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Introns and exons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Plasmids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19"/>
    </mc:Choice>
    <mc:Fallback xmlns="">
      <p:transition spd="slow" advTm="23619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5.6</Template>
  <TotalTime>1734</TotalTime>
  <Words>198</Words>
  <Application>Microsoft Office PowerPoint</Application>
  <PresentationFormat>Widescreen</PresentationFormat>
  <Paragraphs>33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An Overview of DNA and RNA</vt:lpstr>
      <vt:lpstr>An Overview of DNA and RNA Cont.</vt:lpstr>
      <vt:lpstr>Purines and Pyrimidines</vt:lpstr>
      <vt:lpstr>DNA Strands as a Unit</vt:lpstr>
      <vt:lpstr>Plasmids</vt:lpstr>
      <vt:lpstr>DNA and RNA Structure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11</cp:revision>
  <dcterms:created xsi:type="dcterms:W3CDTF">2025-07-15T04:27:31Z</dcterms:created>
  <dcterms:modified xsi:type="dcterms:W3CDTF">2025-08-15T05:12:35Z</dcterms:modified>
</cp:coreProperties>
</file>