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7" r:id="rId2"/>
    <p:sldId id="268" r:id="rId3"/>
    <p:sldId id="278" r:id="rId4"/>
    <p:sldId id="279" r:id="rId5"/>
    <p:sldId id="280" r:id="rId6"/>
    <p:sldId id="28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08T17:49:57.0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31271 13929 0,'0'0'1,"-24"0"38,-1 0-14</inkml:trace>
  <inkml:trace contextRef="#ctx0" brushRef="#br0" timeOffset="1849">32290 13541 0,'24'0'211,"25"0"594,23 121-755,-23-24-2,-1-48-46,-48-25 36,25 25 15</inkml:trace>
  <inkml:trace contextRef="#ctx0" brushRef="#br0" timeOffset="4108">32581 14827 0,'0'-48'265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Topoisomerase relieves further strain of twisting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7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6.2: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DNA Replication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FC6D8ADE-04C2-D5D5-5E3A-81BD34FDF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5"/>
    </mc:Choice>
    <mc:Fallback xmlns="">
      <p:transition spd="slow" advTm="79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62F6F-1917-2B2D-7F1A-E9A841CB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89" y="196942"/>
            <a:ext cx="5421834" cy="61769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37C5B3-C166-4AF0-0231-6AD151BE5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62" y="2533369"/>
            <a:ext cx="2190750" cy="225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95"/>
    </mc:Choice>
    <mc:Fallback xmlns="">
      <p:transition spd="slow" advTm="256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D813-66A6-40DC-52B3-4CB9EEC4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Purpose of Replication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64902-2DE7-7407-6812-73419D5F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90688"/>
            <a:ext cx="5150224" cy="5077665"/>
          </a:xfrm>
        </p:spPr>
        <p:txBody>
          <a:bodyPr>
            <a:normAutofit/>
          </a:bodyPr>
          <a:lstStyle/>
          <a:p>
            <a:r>
              <a:rPr lang="en-US" sz="2600" dirty="0"/>
              <a:t>DNA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Replication</a:t>
            </a:r>
            <a:r>
              <a:rPr lang="en-US" sz="2600" dirty="0"/>
              <a:t> – ensures continuity of hereditary information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Semiconservative</a:t>
            </a:r>
            <a:r>
              <a:rPr lang="en-US" sz="2600" dirty="0"/>
              <a:t> process – each of the daughter molecules has one old strand and one new strand</a:t>
            </a:r>
          </a:p>
          <a:p>
            <a:r>
              <a:rPr lang="en-US" sz="2600" dirty="0"/>
              <a:t>Replication begins at the origin of replication, and continues in the direction from the 5’ to the 3’</a:t>
            </a:r>
          </a:p>
        </p:txBody>
      </p:sp>
      <p:pic>
        <p:nvPicPr>
          <p:cNvPr id="4" name="Picture 2" descr="Semiconservative Replication - an overview | ScienceDirect Topics">
            <a:extLst>
              <a:ext uri="{FF2B5EF4-FFF2-40B4-BE49-F238E27FC236}">
                <a16:creationId xmlns:a16="http://schemas.microsoft.com/office/drawing/2014/main" id="{03342A95-596A-FE37-2A80-5C015F09C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7" r="30775"/>
          <a:stretch>
            <a:fillRect/>
          </a:stretch>
        </p:blipFill>
        <p:spPr bwMode="auto">
          <a:xfrm>
            <a:off x="6321717" y="1242829"/>
            <a:ext cx="2365083" cy="52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NA Strand - an overview | ScienceDirect Topics">
            <a:extLst>
              <a:ext uri="{FF2B5EF4-FFF2-40B4-BE49-F238E27FC236}">
                <a16:creationId xmlns:a16="http://schemas.microsoft.com/office/drawing/2014/main" id="{F81DB24B-A60D-2681-5D6F-F104EDF21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91"/>
          <a:stretch>
            <a:fillRect/>
          </a:stretch>
        </p:blipFill>
        <p:spPr bwMode="auto">
          <a:xfrm>
            <a:off x="9272028" y="1242829"/>
            <a:ext cx="283929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CD4CF4F-A436-6B3B-C8EB-FBB6DA395095}"/>
                  </a:ext>
                </a:extLst>
              </p14:cNvPr>
              <p14:cNvContentPartPr/>
              <p14:nvPr/>
            </p14:nvContentPartPr>
            <p14:xfrm>
              <a:off x="11239920" y="4874760"/>
              <a:ext cx="489600" cy="463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CD4CF4F-A436-6B3B-C8EB-FBB6DA3950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30560" y="4865400"/>
                <a:ext cx="508320" cy="4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50"/>
    </mc:Choice>
    <mc:Fallback xmlns="">
      <p:transition spd="slow" advTm="973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CB84-1163-804D-0D4D-DBAC5C93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Steps of DNA Replication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A4D7C-7314-DC34-6ED0-E33E70B7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470" y="1563802"/>
            <a:ext cx="4935230" cy="5167312"/>
          </a:xfrm>
        </p:spPr>
        <p:txBody>
          <a:bodyPr>
            <a:normAutofit/>
          </a:bodyPr>
          <a:lstStyle/>
          <a:p>
            <a:r>
              <a:rPr lang="en-US" sz="2600" dirty="0"/>
              <a:t>Origin of replication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Helicase</a:t>
            </a:r>
            <a:r>
              <a:rPr lang="en-US" sz="2600" dirty="0"/>
              <a:t> enzyme – unwinds</a:t>
            </a:r>
          </a:p>
          <a:p>
            <a:pPr lvl="1"/>
            <a:r>
              <a:rPr lang="en-US" sz="2300" dirty="0"/>
              <a:t>Destabilizes hydrogen bonds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Topoisomerase</a:t>
            </a:r>
            <a:r>
              <a:rPr lang="en-US" sz="2600" dirty="0"/>
              <a:t> enzyme – further unwinding</a:t>
            </a:r>
          </a:p>
          <a:p>
            <a:pPr lvl="1"/>
            <a:r>
              <a:rPr lang="en-US" sz="2300" dirty="0"/>
              <a:t>Cuts backbone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DNA polymerase </a:t>
            </a:r>
            <a:r>
              <a:rPr lang="en-US" sz="2600" dirty="0"/>
              <a:t>– binds free nucleotides (base pairs)</a:t>
            </a:r>
          </a:p>
          <a:p>
            <a:pPr lvl="1"/>
            <a:r>
              <a:rPr lang="en-US" sz="2300" dirty="0"/>
              <a:t>Only to the 3’ end</a:t>
            </a:r>
          </a:p>
          <a:p>
            <a:pPr lvl="1"/>
            <a:r>
              <a:rPr lang="en-US" sz="2300" dirty="0"/>
              <a:t>Requires RNA primers to start replication</a:t>
            </a:r>
          </a:p>
          <a:p>
            <a:pPr marL="795847" lvl="1" indent="0">
              <a:buNone/>
            </a:pPr>
            <a:endParaRPr lang="en-US" sz="2300" dirty="0"/>
          </a:p>
        </p:txBody>
      </p:sp>
      <p:pic>
        <p:nvPicPr>
          <p:cNvPr id="2050" name="Picture 2" descr="DNA replication – the semi-conservative method | Year 12 Human Biology">
            <a:extLst>
              <a:ext uri="{FF2B5EF4-FFF2-40B4-BE49-F238E27FC236}">
                <a16:creationId xmlns:a16="http://schemas.microsoft.com/office/drawing/2014/main" id="{44648D74-3D63-5507-0E1F-F460159E3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8" b="50000"/>
          <a:stretch>
            <a:fillRect/>
          </a:stretch>
        </p:blipFill>
        <p:spPr bwMode="auto">
          <a:xfrm>
            <a:off x="5129699" y="1563802"/>
            <a:ext cx="6867831" cy="24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NA replication – the semi-conservative method | Year 12 Human Biology">
            <a:extLst>
              <a:ext uri="{FF2B5EF4-FFF2-40B4-BE49-F238E27FC236}">
                <a16:creationId xmlns:a16="http://schemas.microsoft.com/office/drawing/2014/main" id="{3065DDE2-BE1C-BB68-6C5E-FD00D524D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38"/>
          <a:stretch>
            <a:fillRect/>
          </a:stretch>
        </p:blipFill>
        <p:spPr bwMode="auto">
          <a:xfrm>
            <a:off x="5129699" y="4046466"/>
            <a:ext cx="6971145" cy="24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341"/>
    </mc:Choice>
    <mc:Fallback xmlns="">
      <p:transition spd="slow" advTm="13134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6B0B-260B-0D91-D5AD-C7E59E75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Leading vs. Lagging Strand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C0FF-BF85-F233-9768-B18655FA8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DNA replication runs continuously along the 5’-&gt;3’ strand (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leading strand</a:t>
            </a:r>
            <a:r>
              <a:rPr lang="en-US" sz="2600" dirty="0"/>
              <a:t>), but to add new nucleotides to the strand running in the other direction, it must be copied in segments (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lagging strand</a:t>
            </a:r>
            <a:r>
              <a:rPr lang="en-US" sz="2600" dirty="0"/>
              <a:t>)</a:t>
            </a:r>
          </a:p>
          <a:p>
            <a:pPr lvl="1"/>
            <a:r>
              <a:rPr lang="en-US" sz="2300" dirty="0"/>
              <a:t>These segments are known as Okazaki fragments, which are then sealed together by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ligase</a:t>
            </a:r>
            <a:r>
              <a:rPr lang="en-US" sz="2300" b="1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</a:rPr>
              <a:t>(used to fill in gaps where RNA primers were)</a:t>
            </a:r>
            <a:endParaRPr lang="en-US" sz="23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4" name="Picture 2" descr="DNA Replication">
            <a:extLst>
              <a:ext uri="{FF2B5EF4-FFF2-40B4-BE49-F238E27FC236}">
                <a16:creationId xmlns:a16="http://schemas.microsoft.com/office/drawing/2014/main" id="{9056D34D-8962-DD84-1701-FFB21CFF1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3464"/>
          <a:stretch>
            <a:fillRect/>
          </a:stretch>
        </p:blipFill>
        <p:spPr bwMode="auto">
          <a:xfrm>
            <a:off x="2610876" y="3889955"/>
            <a:ext cx="7492347" cy="28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33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16"/>
    </mc:Choice>
    <mc:Fallback xmlns="">
      <p:transition spd="slow" advTm="7091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D080-3352-6B6B-9755-062A4C4A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Telomeres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E08B-B08B-DA3E-63DB-F0D4C5AD1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Every time chromosomes are replicated in mitosis, the tip of the chromosome is removed – to protect genes =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telomeres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Degenerate over time</a:t>
            </a:r>
          </a:p>
        </p:txBody>
      </p:sp>
      <p:pic>
        <p:nvPicPr>
          <p:cNvPr id="4098" name="Picture 2" descr="What are Telomeres?">
            <a:extLst>
              <a:ext uri="{FF2B5EF4-FFF2-40B4-BE49-F238E27FC236}">
                <a16:creationId xmlns:a16="http://schemas.microsoft.com/office/drawing/2014/main" id="{AE546867-F4DA-E041-AC14-EC50BA00E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52" y="3288331"/>
            <a:ext cx="5587198" cy="320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are the steps of DNA replication?">
            <a:extLst>
              <a:ext uri="{FF2B5EF4-FFF2-40B4-BE49-F238E27FC236}">
                <a16:creationId xmlns:a16="http://schemas.microsoft.com/office/drawing/2014/main" id="{6FFACE0D-43DD-CEE2-4AB0-187A4DEF4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1" y="3353548"/>
            <a:ext cx="4810063" cy="29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5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spd="slow" advTm="4339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>
                <a:latin typeface="Kalam"/>
                <a:ea typeface="Kalam"/>
                <a:cs typeface="Kalam"/>
                <a:sym typeface="Kalam"/>
              </a:rPr>
              <a:t>DNA Replication </a:t>
            </a: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Steps and enzymes used in DNA replication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Leading vs lagging strands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6"/>
    </mc:Choice>
    <mc:Fallback xmlns="">
      <p:transition spd="slow" advTm="14806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6.1</Template>
  <TotalTime>1744</TotalTime>
  <Words>219</Words>
  <Application>Microsoft Office PowerPoint</Application>
  <PresentationFormat>Widescreen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The Purpose of Replication</vt:lpstr>
      <vt:lpstr>Steps of DNA Replication</vt:lpstr>
      <vt:lpstr>Leading vs. Lagging Strand</vt:lpstr>
      <vt:lpstr>Telomeres</vt:lpstr>
      <vt:lpstr>DNA Replication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13</cp:revision>
  <dcterms:created xsi:type="dcterms:W3CDTF">2025-07-15T04:33:00Z</dcterms:created>
  <dcterms:modified xsi:type="dcterms:W3CDTF">2025-08-15T05:11:11Z</dcterms:modified>
</cp:coreProperties>
</file>