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81" r:id="rId4"/>
    <p:sldId id="282" r:id="rId5"/>
    <p:sldId id="283" r:id="rId6"/>
    <p:sldId id="284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6.3: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Transcription and RNA Processing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3"/>
    </mc:Choice>
    <mc:Fallback xmlns="">
      <p:transition spd="slow" advTm="8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90A886-4E54-BD19-8485-E3AAC4F7E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50" y="681036"/>
            <a:ext cx="5255610" cy="5204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7239D6-083A-B9A4-3C91-8EE1C970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525" y="1586753"/>
            <a:ext cx="3360475" cy="3993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EB1C8-4512-4BF6-F4FD-5C6631370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815" y="2619095"/>
            <a:ext cx="2095500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51"/>
    </mc:Choice>
    <mc:Fallback xmlns="">
      <p:transition spd="slow" advTm="385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792-AEE4-33B1-BE93-7771DDB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 Expression + The Goal of Transcription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99FA-A0CE-412A-153E-8C306E19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34126"/>
            <a:ext cx="8736106" cy="4351339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Gene expression </a:t>
            </a:r>
            <a:r>
              <a:rPr lang="en-US" sz="2600" dirty="0"/>
              <a:t>– the process by which DNA directs the synthesis of proteins -&gt; each gene codes for one polypeptide </a:t>
            </a:r>
          </a:p>
          <a:p>
            <a:pPr lvl="1">
              <a:spcBef>
                <a:spcPts val="800"/>
              </a:spcBef>
            </a:pPr>
            <a:r>
              <a:rPr lang="en-US" sz="2300" dirty="0"/>
              <a:t>Genetic code is nearly universal</a:t>
            </a:r>
          </a:p>
          <a:p>
            <a:pPr marL="186262" indent="0">
              <a:spcBef>
                <a:spcPts val="800"/>
              </a:spcBef>
              <a:buNone/>
            </a:pPr>
            <a:br>
              <a:rPr lang="en-US" sz="2600" dirty="0"/>
            </a:br>
            <a:endParaRPr lang="en-US" sz="2600" dirty="0"/>
          </a:p>
        </p:txBody>
      </p:sp>
      <p:pic>
        <p:nvPicPr>
          <p:cNvPr id="1026" name="Picture 2" descr="Central Dogma of Molecular Biology - GeeksforGeeks">
            <a:extLst>
              <a:ext uri="{FF2B5EF4-FFF2-40B4-BE49-F238E27FC236}">
                <a16:creationId xmlns:a16="http://schemas.microsoft.com/office/drawing/2014/main" id="{BE647050-1D9F-2161-7900-56E75327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491" y="2728183"/>
            <a:ext cx="4474509" cy="294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188A5E-03BC-4710-E162-95FBF63C9E0C}"/>
              </a:ext>
            </a:extLst>
          </p:cNvPr>
          <p:cNvSpPr txBox="1">
            <a:spLocks/>
          </p:cNvSpPr>
          <p:nvPr/>
        </p:nvSpPr>
        <p:spPr>
          <a:xfrm>
            <a:off x="838200" y="3500718"/>
            <a:ext cx="6879291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600" b="1" kern="0" dirty="0">
                <a:solidFill>
                  <a:schemeClr val="accent2">
                    <a:lumMod val="50000"/>
                  </a:schemeClr>
                </a:solidFill>
              </a:rPr>
              <a:t>Transcription</a:t>
            </a:r>
            <a:r>
              <a:rPr lang="en-US" sz="2600" kern="0" dirty="0"/>
              <a:t> – the synthesis of RNA using DNA as a template (within the nucleus of eukaryotic cells)</a:t>
            </a:r>
          </a:p>
          <a:p>
            <a:pPr>
              <a:spcBef>
                <a:spcPts val="800"/>
              </a:spcBef>
            </a:pPr>
            <a:r>
              <a:rPr lang="en-US" sz="2600" kern="0" dirty="0"/>
              <a:t>The goal: </a:t>
            </a:r>
            <a:r>
              <a:rPr lang="en-US" sz="2600" b="1" kern="0" dirty="0">
                <a:solidFill>
                  <a:schemeClr val="accent2">
                    <a:lumMod val="50000"/>
                  </a:schemeClr>
                </a:solidFill>
              </a:rPr>
              <a:t>mRNA</a:t>
            </a:r>
            <a:r>
              <a:rPr lang="en-US" sz="2600" kern="0" dirty="0"/>
              <a:t> – carries genetic message of DNA to the protein making machine in the cell, ribosomes</a:t>
            </a:r>
          </a:p>
          <a:p>
            <a:pPr>
              <a:spcBef>
                <a:spcPts val="800"/>
              </a:spcBef>
            </a:pPr>
            <a:r>
              <a:rPr lang="en-US" sz="2600" b="1" kern="0" dirty="0">
                <a:solidFill>
                  <a:schemeClr val="accent2">
                    <a:lumMod val="50000"/>
                  </a:schemeClr>
                </a:solidFill>
              </a:rPr>
              <a:t>Central dogma</a:t>
            </a:r>
            <a:br>
              <a:rPr lang="en-US" sz="2600" kern="0" dirty="0"/>
            </a:br>
            <a:endParaRPr lang="en-US" sz="2600" kern="0" dirty="0"/>
          </a:p>
        </p:txBody>
      </p:sp>
    </p:spTree>
    <p:extLst>
      <p:ext uri="{BB962C8B-B14F-4D97-AF65-F5344CB8AC3E}">
        <p14:creationId xmlns:p14="http://schemas.microsoft.com/office/powerpoint/2010/main" val="30707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85"/>
    </mc:Choice>
    <mc:Fallback xmlns="">
      <p:transition spd="slow" advTm="748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DFC1-3799-1D58-60FB-83910875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Steps of Transcription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1F6B-1E74-0843-AE24-8977F4DC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3" y="1690688"/>
            <a:ext cx="7516906" cy="5515023"/>
          </a:xfrm>
        </p:spPr>
        <p:txBody>
          <a:bodyPr>
            <a:normAutofit/>
          </a:bodyPr>
          <a:lstStyle/>
          <a:p>
            <a:r>
              <a:rPr lang="en-US" sz="2600" dirty="0"/>
              <a:t>1 strand of the DNA is transcribed –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template strand  </a:t>
            </a:r>
            <a:r>
              <a:rPr lang="en-US" sz="2600" dirty="0"/>
              <a:t>(the other strand is the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coding strand </a:t>
            </a:r>
            <a:r>
              <a:rPr lang="en-US" sz="2600" dirty="0"/>
              <a:t>– it will share the same sequence as the mRNA)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RNA polymerase </a:t>
            </a:r>
            <a:r>
              <a:rPr lang="en-US" sz="2600" dirty="0"/>
              <a:t>– enzyme that separates two DNA strands and connects free RNA nucleotides as they base pair – add to 3’ end (phosphodiester bonds in the transcription bubble)</a:t>
            </a:r>
          </a:p>
          <a:p>
            <a:pPr lvl="1"/>
            <a:r>
              <a:rPr lang="en-US" sz="2300" dirty="0"/>
              <a:t>DNA is read 3’ to 5’</a:t>
            </a:r>
          </a:p>
          <a:p>
            <a:pPr lvl="1"/>
            <a:r>
              <a:rPr lang="en-US" sz="2300" dirty="0"/>
              <a:t>Attaches at the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promoter</a:t>
            </a:r>
            <a:r>
              <a:rPr lang="en-US" sz="2300" dirty="0"/>
              <a:t> DNA sequence and detaches at the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terminator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Transcription factors </a:t>
            </a:r>
            <a:r>
              <a:rPr lang="en-US" sz="2300" dirty="0"/>
              <a:t>assist the process</a:t>
            </a:r>
          </a:p>
        </p:txBody>
      </p:sp>
      <p:pic>
        <p:nvPicPr>
          <p:cNvPr id="2050" name="Picture 2" descr="Transcription: an overview of DNA transcription (article) | Khan Academy">
            <a:extLst>
              <a:ext uri="{FF2B5EF4-FFF2-40B4-BE49-F238E27FC236}">
                <a16:creationId xmlns:a16="http://schemas.microsoft.com/office/drawing/2014/main" id="{4C8454D0-928E-218D-F197-C3186E2E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83" y="2187388"/>
            <a:ext cx="4944217" cy="314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2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15"/>
    </mc:Choice>
    <mc:Fallback xmlns="">
      <p:transition spd="slow" advTm="991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A6F3-8C9D-1F1A-17FD-3A798F8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mRNA Processing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5F4D-2FD0-0F59-E8C6-6829A36A2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This process creates primary RNA that must be processed before it becomes mRNA – only in eukaryotic cells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5’ cap </a:t>
            </a:r>
            <a:r>
              <a:rPr lang="en-US" sz="2300" dirty="0"/>
              <a:t>– modified guanine nucleotide attached to 5’ end of mRNA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Poly-A-tail</a:t>
            </a:r>
            <a:r>
              <a:rPr lang="en-US" sz="2300" dirty="0"/>
              <a:t> – 50-250 adenine nucleotides attached to 3’ end</a:t>
            </a:r>
          </a:p>
          <a:p>
            <a:pPr lvl="1"/>
            <a:r>
              <a:rPr lang="en-US" sz="2300" dirty="0"/>
              <a:t>Help mRNA export from nucleus, protect from degradation, help mRNA attach to ribosome</a:t>
            </a:r>
          </a:p>
        </p:txBody>
      </p:sp>
      <p:pic>
        <p:nvPicPr>
          <p:cNvPr id="3076" name="Picture 4" descr="mRNA | labclinics.com">
            <a:extLst>
              <a:ext uri="{FF2B5EF4-FFF2-40B4-BE49-F238E27FC236}">
                <a16:creationId xmlns:a16="http://schemas.microsoft.com/office/drawing/2014/main" id="{FFD37818-6DD1-D2E2-2C8F-988EB5FF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3" y="4156421"/>
            <a:ext cx="5570724" cy="240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4"/>
    </mc:Choice>
    <mc:Fallback xmlns="">
      <p:transition spd="slow" advTm="807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F3B5-6441-2120-710C-09D7CBC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mRNA Processing 11: RNA Splicing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E1C0-6526-12A2-1B44-F7C488D2F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RNA splicing </a:t>
            </a:r>
            <a:r>
              <a:rPr lang="en-US" sz="2600" dirty="0"/>
              <a:t>– specific sections removed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introns</a:t>
            </a:r>
            <a:r>
              <a:rPr lang="en-US" sz="2600" dirty="0"/>
              <a:t>), remaining are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exons</a:t>
            </a:r>
            <a:r>
              <a:rPr lang="en-US" sz="2600" dirty="0"/>
              <a:t> and are bound together by a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spliceosome</a:t>
            </a:r>
            <a:r>
              <a:rPr lang="en-US" sz="2600" dirty="0"/>
              <a:t> </a:t>
            </a:r>
          </a:p>
          <a:p>
            <a:pPr lvl="1"/>
            <a:r>
              <a:rPr lang="en-US" sz="2300" dirty="0"/>
              <a:t>An intron in one RNA can be an exon in the other – allows for 100,000 polypeptides from 20,000 genes (alternative RNA splicing)</a:t>
            </a:r>
          </a:p>
          <a:p>
            <a:pPr lvl="1"/>
            <a:r>
              <a:rPr lang="en-US" sz="2300" dirty="0"/>
              <a:t>Special RNA in spliceosomes –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small RNA’s </a:t>
            </a:r>
            <a:r>
              <a:rPr lang="en-US" sz="2300" dirty="0"/>
              <a:t>–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ribozyme</a:t>
            </a:r>
            <a:r>
              <a:rPr lang="en-US" sz="2300" dirty="0"/>
              <a:t> (catalytic RNA)</a:t>
            </a:r>
          </a:p>
        </p:txBody>
      </p:sp>
      <p:pic>
        <p:nvPicPr>
          <p:cNvPr id="4098" name="Picture 2" descr="13.4 mRNA Processing – College Biology I">
            <a:extLst>
              <a:ext uri="{FF2B5EF4-FFF2-40B4-BE49-F238E27FC236}">
                <a16:creationId xmlns:a16="http://schemas.microsoft.com/office/drawing/2014/main" id="{D0F4954F-8D1B-D32F-B078-F570F468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8" y="3923518"/>
            <a:ext cx="4680977" cy="26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982"/>
    </mc:Choice>
    <mc:Fallback xmlns="">
      <p:transition spd="slow" advTm="749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Transcription and RNA Processing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Transcription and its role within the Central Dogma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mRNA processing post transcription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24"/>
    </mc:Choice>
    <mc:Fallback xmlns="">
      <p:transition spd="slow" advTm="28324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6.1</Template>
  <TotalTime>1237</TotalTime>
  <Words>316</Words>
  <Application>Microsoft Office PowerPoint</Application>
  <PresentationFormat>Widescreen</PresentationFormat>
  <Paragraphs>32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Gene Expression + The Goal of Transcription</vt:lpstr>
      <vt:lpstr>Steps of Transcription</vt:lpstr>
      <vt:lpstr>mRNA Processing 1</vt:lpstr>
      <vt:lpstr>mRNA Processing 11: RNA Splicing</vt:lpstr>
      <vt:lpstr>Transcription and RNA Processing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10</cp:revision>
  <dcterms:created xsi:type="dcterms:W3CDTF">2025-07-22T01:44:04Z</dcterms:created>
  <dcterms:modified xsi:type="dcterms:W3CDTF">2025-08-15T05:10:51Z</dcterms:modified>
</cp:coreProperties>
</file>