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8" r:id="rId3"/>
    <p:sldId id="281" r:id="rId4"/>
    <p:sldId id="286" r:id="rId5"/>
    <p:sldId id="282" r:id="rId6"/>
    <p:sldId id="283" r:id="rId7"/>
    <p:sldId id="284" r:id="rId8"/>
    <p:sldId id="285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3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A-T, C-G</a:t>
            </a:r>
          </a:p>
          <a:p>
            <a:r>
              <a:rPr lang="en-US" dirty="0"/>
              <a:t>A-U, C-G</a:t>
            </a:r>
          </a:p>
          <a:p>
            <a:r>
              <a:rPr lang="en-US" dirty="0"/>
              <a:t>GTA -&gt; CAU -&gt; GUA -&gt; Valine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7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6.4: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Translation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11"/>
    </mc:Choice>
    <mc:Fallback xmlns="">
      <p:transition spd="slow" advTm="73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EC140F-744C-E3DC-0F1F-855C8CD5A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9" y="1690688"/>
            <a:ext cx="2367997" cy="40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3F3FA9-2AED-D5DF-10D1-99C3FC030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197" y="1102940"/>
            <a:ext cx="4162843" cy="5074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ED6239-5100-4F3C-6566-2F9BE98BB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145" y="1825624"/>
            <a:ext cx="2853123" cy="4351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308"/>
    </mc:Choice>
    <mc:Fallback xmlns="">
      <p:transition spd="slow" advTm="413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Gene Expression + The Goal of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600" dirty="0"/>
              <a:t>Gene expression – the process by which DNA directs the synthesis of proteins</a:t>
            </a:r>
          </a:p>
          <a:p>
            <a:pPr lvl="1">
              <a:spcBef>
                <a:spcPts val="800"/>
              </a:spcBef>
            </a:pPr>
            <a:r>
              <a:rPr lang="en-US" sz="2300" dirty="0"/>
              <a:t>mRNA is produced through transcription – carries genetic message to ribosomes (either free in cytoplasm or on Rough ER</a:t>
            </a:r>
          </a:p>
          <a:p>
            <a:pPr>
              <a:spcBef>
                <a:spcPts val="800"/>
              </a:spcBef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Translation</a:t>
            </a:r>
            <a:r>
              <a:rPr lang="en-US" sz="2600" dirty="0"/>
              <a:t> – production of a polypeptide chain using the mRNA transcript (occurs at ribosomes)</a:t>
            </a:r>
          </a:p>
          <a:p>
            <a:pPr lvl="1">
              <a:spcBef>
                <a:spcPts val="800"/>
              </a:spcBef>
            </a:pPr>
            <a:r>
              <a:rPr lang="en-US" sz="2300" dirty="0"/>
              <a:t>Transcription and translation occur same time in prokaryotes</a:t>
            </a:r>
            <a:br>
              <a:rPr lang="en-US" sz="2300" dirty="0"/>
            </a:br>
            <a:endParaRPr lang="en-US" sz="2300" dirty="0"/>
          </a:p>
        </p:txBody>
      </p:sp>
      <p:pic>
        <p:nvPicPr>
          <p:cNvPr id="4" name="Picture 2" descr="Central Dogma of Molecular Biology - GeeksforGeeks">
            <a:extLst>
              <a:ext uri="{FF2B5EF4-FFF2-40B4-BE49-F238E27FC236}">
                <a16:creationId xmlns:a16="http://schemas.microsoft.com/office/drawing/2014/main" id="{2857BB8E-78BE-F3EE-861F-927B3176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966" y="4743229"/>
            <a:ext cx="2967318" cy="195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74"/>
    </mc:Choice>
    <mc:Fallback xmlns="">
      <p:transition spd="slow" advTm="4817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B87-9411-88CE-5FB0-EC152B8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tRNA and rRNA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8512-58CF-79A6-29EA-48A8F43A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23253"/>
            <a:ext cx="6665259" cy="4969622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tRNA</a:t>
            </a:r>
            <a:r>
              <a:rPr lang="en-US" sz="2600" dirty="0"/>
              <a:t> transfers amino acids from the cytoplasm to the ribosome to assemble a polypeptide – has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anticodon</a:t>
            </a:r>
            <a:r>
              <a:rPr lang="en-US" sz="2600" dirty="0"/>
              <a:t> that allows it to base pair to the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codon</a:t>
            </a:r>
            <a:r>
              <a:rPr lang="en-US" sz="2600" dirty="0"/>
              <a:t> on the mRNA (group of 3 nucleotides -&gt; 1 amino acid)</a:t>
            </a:r>
          </a:p>
          <a:p>
            <a:r>
              <a:rPr lang="en-US" sz="2600" dirty="0"/>
              <a:t>Ribosomes are made up of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rRNA</a:t>
            </a:r>
            <a:r>
              <a:rPr lang="en-US" sz="2600" dirty="0"/>
              <a:t> and proteins – has 3 binding sites for tRNA molecules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sz="2300" dirty="0"/>
              <a:t> – holds tRNA that carries growing peptide chain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2300" dirty="0"/>
              <a:t> – holds tRNA with amino acid that will be added to the chain next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sz="2300" dirty="0"/>
              <a:t> – exit site</a:t>
            </a:r>
          </a:p>
        </p:txBody>
      </p:sp>
      <p:pic>
        <p:nvPicPr>
          <p:cNvPr id="1028" name="Picture 4" descr="Ribosome Function in Cells">
            <a:extLst>
              <a:ext uri="{FF2B5EF4-FFF2-40B4-BE49-F238E27FC236}">
                <a16:creationId xmlns:a16="http://schemas.microsoft.com/office/drawing/2014/main" id="{C849F237-3949-7AAD-9815-3B9970453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"/>
          <a:stretch>
            <a:fillRect/>
          </a:stretch>
        </p:blipFill>
        <p:spPr bwMode="auto">
          <a:xfrm>
            <a:off x="7404847" y="2913530"/>
            <a:ext cx="4787153" cy="376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71"/>
    </mc:Choice>
    <mc:Fallback xmlns="">
      <p:transition spd="slow" advTm="1135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DFC1-3799-1D58-60FB-83910875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Initiation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1F6B-1E74-0843-AE24-8977F4DCF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Small ribosomal subunit binds to mRNA so that the “start” codon AUG is placed in the right position</a:t>
            </a:r>
          </a:p>
          <a:p>
            <a:r>
              <a:rPr lang="en-US" sz="2600" dirty="0"/>
              <a:t>tRNA with UAC (methionine) bonds to first codon</a:t>
            </a:r>
          </a:p>
          <a:p>
            <a:r>
              <a:rPr lang="en-US" sz="2600" dirty="0"/>
              <a:t>Large ribosomal subunit attaches  - allows for more tRNA to bind to A site </a:t>
            </a:r>
          </a:p>
        </p:txBody>
      </p:sp>
      <p:pic>
        <p:nvPicPr>
          <p:cNvPr id="2050" name="Picture 2" descr="Translation AHL">
            <a:extLst>
              <a:ext uri="{FF2B5EF4-FFF2-40B4-BE49-F238E27FC236}">
                <a16:creationId xmlns:a16="http://schemas.microsoft.com/office/drawing/2014/main" id="{C60E5CC3-154F-8EAB-BDB5-92A8556F5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3" y="3724963"/>
            <a:ext cx="6185647" cy="302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2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420"/>
    </mc:Choice>
    <mc:Fallback xmlns="">
      <p:transition spd="slow" advTm="564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A6F3-8C9D-1F1A-17FD-3A798F8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Elongation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5F4D-2FD0-0F59-E8C6-6829A36A2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tRNA with correct anticodon will bind to A site -&gt; peptide bond formed -&gt; moved to tRNA in A site, then they all shift right to allow new tRNA in A site</a:t>
            </a:r>
          </a:p>
        </p:txBody>
      </p:sp>
      <p:pic>
        <p:nvPicPr>
          <p:cNvPr id="4098" name="Picture 2" descr="Translation AHL">
            <a:extLst>
              <a:ext uri="{FF2B5EF4-FFF2-40B4-BE49-F238E27FC236}">
                <a16:creationId xmlns:a16="http://schemas.microsoft.com/office/drawing/2014/main" id="{E746AA4A-F870-9230-6867-B1D63339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25"/>
            <a:ext cx="12192000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75"/>
    </mc:Choice>
    <mc:Fallback xmlns="">
      <p:transition spd="slow" advTm="617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F3B5-6441-2120-710C-09D7CBC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Termination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DE1C0-6526-12A2-1B44-F7C488D2F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948082" cy="435133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 “stop” codon in mRNA is reached (3 options), a release factor protein binds to the “stop” codon and the polypeptide is freed from the ribosome</a:t>
            </a:r>
          </a:p>
          <a:p>
            <a:r>
              <a:rPr lang="en-US" sz="2600" dirty="0"/>
              <a:t>Polypeptide undergoes protein folding,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signal peptide </a:t>
            </a:r>
            <a:r>
              <a:rPr lang="en-US" sz="2600" dirty="0"/>
              <a:t>– sequence of 20 leading amino acids determines protein destination</a:t>
            </a:r>
          </a:p>
          <a:p>
            <a:r>
              <a:rPr lang="en-US" sz="2600" dirty="0"/>
              <a:t>What amino acid will a DNA sequence of GTA code for?</a:t>
            </a:r>
          </a:p>
        </p:txBody>
      </p:sp>
      <p:pic>
        <p:nvPicPr>
          <p:cNvPr id="5122" name="Picture 2" descr="The genetic code &amp; codon table (article) | Khan Academy">
            <a:extLst>
              <a:ext uri="{FF2B5EF4-FFF2-40B4-BE49-F238E27FC236}">
                <a16:creationId xmlns:a16="http://schemas.microsoft.com/office/drawing/2014/main" id="{EB8EDAD5-56EB-AE52-EB78-2CCAE86E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82" y="1176337"/>
            <a:ext cx="5257800" cy="450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5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349"/>
    </mc:Choice>
    <mc:Fallback xmlns="">
      <p:transition spd="slow" advTm="1213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C0E8-495F-A4D6-5B01-DB2C9A10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Retroviruses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6326-1E2B-79B3-E6D2-4A6AE25C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9"/>
          </a:xfrm>
        </p:spPr>
        <p:txBody>
          <a:bodyPr>
            <a:normAutofit/>
          </a:bodyPr>
          <a:lstStyle/>
          <a:p>
            <a:r>
              <a:rPr lang="en-US" sz="2600" dirty="0"/>
              <a:t>Alternate flow of genetic information –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retroviruses</a:t>
            </a:r>
            <a:r>
              <a:rPr lang="en-US" sz="2600" dirty="0"/>
              <a:t> have genetic information stored as RNA</a:t>
            </a:r>
          </a:p>
          <a:p>
            <a:pPr lvl="1"/>
            <a:r>
              <a:rPr lang="en-US" sz="2300" dirty="0"/>
              <a:t>RNA first reverse transcribed into DNA –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reverse transcriptase</a:t>
            </a:r>
          </a:p>
          <a:p>
            <a:pPr lvl="1"/>
            <a:r>
              <a:rPr lang="en-US" sz="2300" dirty="0"/>
              <a:t>Then this DNA enters the host genome and is then transcribed and translated to “reproduce”</a:t>
            </a:r>
            <a:endParaRPr lang="en-US" sz="2600" dirty="0"/>
          </a:p>
        </p:txBody>
      </p:sp>
      <p:pic>
        <p:nvPicPr>
          <p:cNvPr id="6146" name="Picture 2" descr="Reverse transcriptase | Enzyme Function &amp; Applications | Britannica">
            <a:extLst>
              <a:ext uri="{FF2B5EF4-FFF2-40B4-BE49-F238E27FC236}">
                <a16:creationId xmlns:a16="http://schemas.microsoft.com/office/drawing/2014/main" id="{73269157-6A40-B48D-9869-797D67E68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"/>
          <a:stretch>
            <a:fillRect/>
          </a:stretch>
        </p:blipFill>
        <p:spPr bwMode="auto">
          <a:xfrm>
            <a:off x="6517343" y="570194"/>
            <a:ext cx="5540188" cy="5922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02"/>
    </mc:Choice>
    <mc:Fallback xmlns="">
      <p:transition spd="slow" advTm="740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Translation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Steps of translation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Gene expression in prokaryotes, eukaryotes, and viruses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343"/>
    </mc:Choice>
    <mc:Fallback xmlns="">
      <p:transition spd="slow" advTm="23343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6.3</Template>
  <TotalTime>1288</TotalTime>
  <Words>370</Words>
  <Application>Microsoft Office PowerPoint</Application>
  <PresentationFormat>Widescreen</PresentationFormat>
  <Paragraphs>39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Gene Expression + The Goal of Translation</vt:lpstr>
      <vt:lpstr>tRNA and rRNA</vt:lpstr>
      <vt:lpstr>Initiation</vt:lpstr>
      <vt:lpstr>Elongation</vt:lpstr>
      <vt:lpstr>Termination</vt:lpstr>
      <vt:lpstr>Retroviruses</vt:lpstr>
      <vt:lpstr>Translation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12</cp:revision>
  <dcterms:created xsi:type="dcterms:W3CDTF">2025-07-22T01:44:04Z</dcterms:created>
  <dcterms:modified xsi:type="dcterms:W3CDTF">2025-08-15T05:10:30Z</dcterms:modified>
</cp:coreProperties>
</file>