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8" r:id="rId3"/>
    <p:sldId id="282" r:id="rId4"/>
    <p:sldId id="281" r:id="rId5"/>
    <p:sldId id="283" r:id="rId6"/>
    <p:sldId id="284" r:id="rId7"/>
    <p:sldId id="286" r:id="rId8"/>
    <p:sldId id="28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>
        <p:scale>
          <a:sx n="70" d="100"/>
          <a:sy n="70" d="100"/>
        </p:scale>
        <p:origin x="116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Eukaryotic</a:t>
            </a:r>
          </a:p>
          <a:p>
            <a:r>
              <a:rPr lang="en-US" dirty="0"/>
              <a:t>DNA 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Eukaryotic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Regulatory sequences are stretches of DNA that interact with regulatory proteins to control transcription. Some genes are constitutively expressed, and others are inducible.	</a:t>
            </a:r>
          </a:p>
          <a:p>
            <a:endParaRPr lang="en-US" dirty="0"/>
          </a:p>
          <a:p>
            <a:r>
              <a:rPr lang="en-US" dirty="0"/>
              <a:t>Transcription factors (can control multiple genes for coordination)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Eukaryotic</a:t>
            </a:r>
          </a:p>
          <a:p>
            <a:r>
              <a:rPr lang="en-US" dirty="0"/>
              <a:t>Splicing</a:t>
            </a:r>
          </a:p>
          <a:p>
            <a:r>
              <a:rPr lang="en-US" dirty="0"/>
              <a:t>Poly a 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Eukaryotic</a:t>
            </a:r>
          </a:p>
          <a:p>
            <a:r>
              <a:rPr lang="en-US" dirty="0"/>
              <a:t>Translation initiation</a:t>
            </a:r>
          </a:p>
          <a:p>
            <a:r>
              <a:rPr lang="en-US" dirty="0"/>
              <a:t>Protein processing</a:t>
            </a:r>
          </a:p>
          <a:p>
            <a:r>
              <a:rPr lang="en-US" dirty="0"/>
              <a:t>Protein degradation - ubiquitin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Prokaryotic</a:t>
            </a:r>
          </a:p>
          <a:p>
            <a:r>
              <a:rPr lang="en-US" dirty="0"/>
              <a:t>Similarity to transcription factors inducing transcription for multiple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phenotype of a cell or an organism is determined by the combination of genes that are expressed and the levels at which they are expressed.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Observable cell differentiation results from the expression of genes for tissue-specific proteins.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ii. Induction of transcription factors during development results in sequential gene expression.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iii. The function and amount of gene products determine the phenotype of organisms.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6.5: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Regulation of Gene Expression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7"/>
    </mc:Choice>
    <mc:Fallback xmlns="">
      <p:transition spd="slow" advTm="82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AD339-C998-DA22-6AA3-C94BF9FCD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14" y="4606411"/>
            <a:ext cx="3043069" cy="1667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8E830-F2AA-093A-BA9A-9C4030695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30" y="1255059"/>
            <a:ext cx="5571857" cy="5602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3896-A86E-7319-64D4-1325AF5D3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87" y="2139931"/>
            <a:ext cx="5090859" cy="2152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058"/>
    </mc:Choice>
    <mc:Fallback xmlns="">
      <p:transition spd="slow" advTm="3905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1EE9-A006-E3AF-307C-0B71BAD0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Epigenetic Changes – DNA Packing</a:t>
            </a:r>
            <a:br>
              <a:rPr lang="en-US" sz="400" dirty="0"/>
            </a:br>
            <a:endParaRPr lang="en-US" sz="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A79D-F1BA-FFE2-A66F-7413F677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3232" y="1397922"/>
            <a:ext cx="7158653" cy="5460078"/>
          </a:xfrm>
        </p:spPr>
        <p:txBody>
          <a:bodyPr>
            <a:normAutofit/>
          </a:bodyPr>
          <a:lstStyle/>
          <a:p>
            <a:r>
              <a:rPr lang="en-US" sz="2600" dirty="0"/>
              <a:t>Every cell in an organism has the same genome – not every gene expressed in every cell </a:t>
            </a:r>
          </a:p>
          <a:p>
            <a:pPr lvl="1"/>
            <a:r>
              <a:rPr lang="en-US" sz="2300" dirty="0"/>
              <a:t>Can be regulated before and after both transcription and translation</a:t>
            </a:r>
          </a:p>
          <a:p>
            <a:r>
              <a:rPr lang="en-US" sz="2600" dirty="0"/>
              <a:t>Epigenetic change – DNA sequence is not changed but its expression is affected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DNA packing </a:t>
            </a:r>
            <a:r>
              <a:rPr lang="en-US" sz="2300" dirty="0"/>
              <a:t>– more tightly bound DNA (how tightly wrapped around histone proteins) = less accessible for transcription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DNA methylation </a:t>
            </a:r>
            <a:r>
              <a:rPr lang="en-US" sz="2300" dirty="0"/>
              <a:t>– adding methyl groups -&gt; tighter packing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Histone acetylation </a:t>
            </a:r>
            <a:r>
              <a:rPr lang="en-US" sz="2300" dirty="0"/>
              <a:t>– acetyl groups added to histones -&gt; less tightly packed</a:t>
            </a:r>
          </a:p>
        </p:txBody>
      </p:sp>
      <p:pic>
        <p:nvPicPr>
          <p:cNvPr id="2050" name="Picture 2" descr="Eukaryotic Epigenetic Gene Regulation | Biology for Majors I">
            <a:extLst>
              <a:ext uri="{FF2B5EF4-FFF2-40B4-BE49-F238E27FC236}">
                <a16:creationId xmlns:a16="http://schemas.microsoft.com/office/drawing/2014/main" id="{B55A10D2-F76A-CF34-7D7C-B8C187106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57"/>
          <a:stretch>
            <a:fillRect/>
          </a:stretch>
        </p:blipFill>
        <p:spPr bwMode="auto">
          <a:xfrm>
            <a:off x="7701885" y="1397922"/>
            <a:ext cx="4332799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82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Constitutive vs. Inducible Gene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Regulatory sequences </a:t>
            </a:r>
            <a:r>
              <a:rPr lang="en-US" sz="2600" dirty="0"/>
              <a:t>– stretches of DNA that interact with regulatory proteins to control gene expression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constitutive</a:t>
            </a:r>
            <a:r>
              <a:rPr lang="en-US" sz="2600" dirty="0"/>
              <a:t> vs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inducible</a:t>
            </a:r>
            <a:r>
              <a:rPr lang="en-US" sz="2600" dirty="0"/>
              <a:t> expression)</a:t>
            </a:r>
          </a:p>
          <a:p>
            <a:pPr lvl="1">
              <a:spcBef>
                <a:spcPts val="800"/>
              </a:spcBef>
            </a:pPr>
            <a:r>
              <a:rPr lang="en-US" sz="2300" dirty="0"/>
              <a:t>Can promote expression or block it – inducer/repressor</a:t>
            </a:r>
          </a:p>
        </p:txBody>
      </p:sp>
      <p:pic>
        <p:nvPicPr>
          <p:cNvPr id="1026" name="Picture 2" descr="Eukaryotic Transcription Gene Regulation | Biology for Majors I">
            <a:extLst>
              <a:ext uri="{FF2B5EF4-FFF2-40B4-BE49-F238E27FC236}">
                <a16:creationId xmlns:a16="http://schemas.microsoft.com/office/drawing/2014/main" id="{214BAC31-EA04-1CAD-DBFB-509B68959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17"/>
          <a:stretch>
            <a:fillRect/>
          </a:stretch>
        </p:blipFill>
        <p:spPr bwMode="auto">
          <a:xfrm>
            <a:off x="7010400" y="3521946"/>
            <a:ext cx="5181600" cy="333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C5DE38F-7D86-F4BE-DF96-ECF403432788}"/>
              </a:ext>
            </a:extLst>
          </p:cNvPr>
          <p:cNvSpPr txBox="1">
            <a:spLocks/>
          </p:cNvSpPr>
          <p:nvPr/>
        </p:nvSpPr>
        <p:spPr>
          <a:xfrm>
            <a:off x="838199" y="3521946"/>
            <a:ext cx="6172201" cy="2970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Transcription initiation complex </a:t>
            </a:r>
            <a:r>
              <a:rPr lang="en-US" sz="2600" kern="0" dirty="0"/>
              <a:t>– </a:t>
            </a: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activator</a:t>
            </a:r>
            <a:r>
              <a:rPr lang="en-US" sz="2600" kern="0" dirty="0"/>
              <a:t> proteins bind to an </a:t>
            </a: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enhancer</a:t>
            </a:r>
            <a:r>
              <a:rPr lang="en-US" sz="2600" kern="0" dirty="0"/>
              <a:t>, general transcription factors, DNA bends bringing this complex to the </a:t>
            </a:r>
            <a:r>
              <a:rPr lang="en-US" sz="2600" b="1" kern="0" dirty="0">
                <a:solidFill>
                  <a:schemeClr val="accent2">
                    <a:lumMod val="50000"/>
                  </a:schemeClr>
                </a:solidFill>
              </a:rPr>
              <a:t>promoter</a:t>
            </a:r>
          </a:p>
          <a:p>
            <a:pPr lvl="1">
              <a:spcBef>
                <a:spcPts val="800"/>
              </a:spcBef>
            </a:pPr>
            <a:r>
              <a:rPr lang="en-US" sz="2300" kern="0" dirty="0"/>
              <a:t>Can be coordinated</a:t>
            </a:r>
          </a:p>
        </p:txBody>
      </p:sp>
    </p:spTree>
    <p:extLst>
      <p:ext uri="{BB962C8B-B14F-4D97-AF65-F5344CB8AC3E}">
        <p14:creationId xmlns:p14="http://schemas.microsoft.com/office/powerpoint/2010/main" val="307079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72D-E4A5-754A-C8B2-753424A4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Post-Transcription Regulation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E94B-352A-6492-D51E-E08B7C4FF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Alternative RNA splicing – same mRNA strand can have different coding and noncoding regions (introns and exons) depending on goal of gene expression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5’ Cap and Poly A-Tail – longer tail allows mRNA to survive longer (protection from exonucleases)</a:t>
            </a:r>
          </a:p>
        </p:txBody>
      </p:sp>
      <p:pic>
        <p:nvPicPr>
          <p:cNvPr id="3074" name="Picture 2" descr="Alternative Splicing: Importance and Definition | Technology Networks">
            <a:extLst>
              <a:ext uri="{FF2B5EF4-FFF2-40B4-BE49-F238E27FC236}">
                <a16:creationId xmlns:a16="http://schemas.microsoft.com/office/drawing/2014/main" id="{89B23CB3-AA96-4B52-9996-A5133FA66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0" b="17847"/>
          <a:stretch>
            <a:fillRect/>
          </a:stretch>
        </p:blipFill>
        <p:spPr bwMode="auto">
          <a:xfrm>
            <a:off x="4955458" y="2920974"/>
            <a:ext cx="6646606" cy="239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8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0A27-CDC1-C223-54DF-935DD0B3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Translation and Post-Translation Regulation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1B90-4F23-477E-CBD6-A0F8BD35C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Once again, regulatory proteins can block translation</a:t>
            </a:r>
          </a:p>
          <a:p>
            <a:r>
              <a:rPr lang="en-US" sz="2600" dirty="0"/>
              <a:t>Protein activation can be inhibited (protein folding in order to make it functional)</a:t>
            </a:r>
          </a:p>
          <a:p>
            <a:r>
              <a:rPr lang="en-US" sz="2600" dirty="0"/>
              <a:t>Proteins can be degraded after translation – when tagged with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ubiquitin</a:t>
            </a:r>
            <a:r>
              <a:rPr lang="en-US" sz="2600" dirty="0"/>
              <a:t>, protein will be destroyed by proteosome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825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FCA7A2-FE10-5A58-CC55-4E3BE2EFE8B6}"/>
              </a:ext>
            </a:extLst>
          </p:cNvPr>
          <p:cNvSpPr/>
          <p:nvPr/>
        </p:nvSpPr>
        <p:spPr>
          <a:xfrm>
            <a:off x="10657114" y="5889171"/>
            <a:ext cx="1415143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711F3-9C07-82C4-DD43-8F7F5403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Operons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D762-C4E4-2EDA-84C5-3E467DFE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49804"/>
            <a:ext cx="7108369" cy="5622977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In bacteria genes are clustered into groups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operons</a:t>
            </a:r>
            <a:r>
              <a:rPr lang="en-US" sz="2600" dirty="0"/>
              <a:t>) – controlled as unit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Operator</a:t>
            </a:r>
            <a:r>
              <a:rPr lang="en-US" sz="2300" dirty="0"/>
              <a:t> – Controls access of RNA polymerase to the gene – can have a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repressor</a:t>
            </a:r>
            <a:r>
              <a:rPr lang="en-US" sz="2300" dirty="0"/>
              <a:t> bound – prevents expression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Promoter</a:t>
            </a:r>
            <a:r>
              <a:rPr lang="en-US" sz="2300" dirty="0"/>
              <a:t> – where RNA polymerase attaches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Inducible operon (lac) </a:t>
            </a:r>
            <a:r>
              <a:rPr lang="en-US" sz="2600" dirty="0"/>
              <a:t>– normally off (so repressor on), catabolic</a:t>
            </a:r>
          </a:p>
          <a:p>
            <a:pPr lvl="1"/>
            <a:r>
              <a:rPr lang="en-US" sz="2300" dirty="0"/>
              <a:t>Lactose digestion enzyme only produced when needed</a:t>
            </a:r>
          </a:p>
          <a:p>
            <a:pPr lvl="1"/>
            <a:r>
              <a:rPr lang="en-US" sz="2300" dirty="0"/>
              <a:t>An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inducer</a:t>
            </a:r>
            <a:r>
              <a:rPr lang="en-US" sz="2300" dirty="0"/>
              <a:t> (allolactose) binds to the repressor protein, inactivating it -&gt; operon on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Repressible operon (tryp) </a:t>
            </a:r>
            <a:r>
              <a:rPr lang="en-US" sz="2600" dirty="0"/>
              <a:t>– normally on (so repressor off), anabolic</a:t>
            </a:r>
          </a:p>
          <a:p>
            <a:pPr lvl="1"/>
            <a:r>
              <a:rPr lang="en-US" sz="2300" dirty="0"/>
              <a:t>When too much tryptophan, it binds to the repressor, activating it -&gt; operon off</a:t>
            </a:r>
          </a:p>
          <a:p>
            <a:pPr lvl="1"/>
            <a:endParaRPr lang="en-US" sz="2300" dirty="0"/>
          </a:p>
          <a:p>
            <a:pPr marL="795847" lvl="1" indent="0">
              <a:buNone/>
            </a:pPr>
            <a:endParaRPr lang="en-US" sz="2300" dirty="0"/>
          </a:p>
        </p:txBody>
      </p:sp>
      <p:pic>
        <p:nvPicPr>
          <p:cNvPr id="5124" name="Picture 4" descr="The lac operon (article) | Gene regulation | Khan Academy">
            <a:extLst>
              <a:ext uri="{FF2B5EF4-FFF2-40B4-BE49-F238E27FC236}">
                <a16:creationId xmlns:a16="http://schemas.microsoft.com/office/drawing/2014/main" id="{3C3F4A3D-72C7-956E-ED71-99C696505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7070"/>
          <a:stretch>
            <a:fillRect/>
          </a:stretch>
        </p:blipFill>
        <p:spPr bwMode="auto">
          <a:xfrm>
            <a:off x="7008879" y="1271134"/>
            <a:ext cx="5183121" cy="522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2D1E-5B4A-84DC-077D-F0156065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 Expression and Phenotype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17FE-F0C8-806A-F935-0516E1C93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phenotype of a cell/organism is determined by the combination of genes that are expressed and the levels at which they are expressed –&gt; function + amount</a:t>
            </a:r>
          </a:p>
          <a:p>
            <a:pPr lvl="1"/>
            <a:r>
              <a:rPr lang="en-US" sz="2300" dirty="0"/>
              <a:t>Transcription begins during development –&gt; sequential gene expression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Cell differentiation </a:t>
            </a:r>
            <a:r>
              <a:rPr lang="en-US" sz="2300" dirty="0"/>
              <a:t>results from the expression of genes for tissue-specific proteins</a:t>
            </a:r>
          </a:p>
          <a:p>
            <a:pPr lvl="1"/>
            <a:endParaRPr lang="en-US" sz="2300" dirty="0"/>
          </a:p>
        </p:txBody>
      </p:sp>
      <p:pic>
        <p:nvPicPr>
          <p:cNvPr id="4098" name="Picture 2" descr="Get an Overview of Cell Differentiation- CUSABIO">
            <a:extLst>
              <a:ext uri="{FF2B5EF4-FFF2-40B4-BE49-F238E27FC236}">
                <a16:creationId xmlns:a16="http://schemas.microsoft.com/office/drawing/2014/main" id="{65CF9257-DB9A-D69E-20CF-8C24271F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158" y="4001294"/>
            <a:ext cx="52578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3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Regulation of Gene Expression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Gene regulation in eukaryotes and prokaryotes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The connection between phenotype and gene expression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61"/>
    </mc:Choice>
    <mc:Fallback xmlns="">
      <p:transition spd="slow" advTm="23461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6.4</Template>
  <TotalTime>105</TotalTime>
  <Words>574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Epigenetic Changes – DNA Packing </vt:lpstr>
      <vt:lpstr>Constitutive vs. Inducible Gene Expression</vt:lpstr>
      <vt:lpstr>Post-Transcription Regulation</vt:lpstr>
      <vt:lpstr>Translation and Post-Translation Regulation</vt:lpstr>
      <vt:lpstr>Operons</vt:lpstr>
      <vt:lpstr>Gene Expression and Phenotype</vt:lpstr>
      <vt:lpstr>Regulation of Gene Expression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14</cp:revision>
  <dcterms:created xsi:type="dcterms:W3CDTF">2025-07-23T17:03:04Z</dcterms:created>
  <dcterms:modified xsi:type="dcterms:W3CDTF">2025-07-23T18:48:09Z</dcterms:modified>
</cp:coreProperties>
</file>