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67" r:id="rId2"/>
    <p:sldId id="268" r:id="rId3"/>
    <p:sldId id="281" r:id="rId4"/>
    <p:sldId id="282" r:id="rId5"/>
    <p:sldId id="283" r:id="rId6"/>
    <p:sldId id="27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61290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F3C261-7DC1-42C5-8EB8-E9FA3CD189A7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6D141-2D46-438D-BECE-9D925A61BB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5495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17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6D141-2D46-438D-BECE-9D925A61BB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5763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6</a:t>
            </a:fld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cap="none"/>
            </a:lvl1pPr>
            <a:lvl2pPr lvl="1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/>
            </a:lvl3pPr>
            <a:lvl4pPr lvl="3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0" name="Google Shape;220;p2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359847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Title and Vertical 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5"/>
            <a:ext cx="4351339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31" name="Google Shape;331;p35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0" name="Google Shape;340;p35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392763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 Title and 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9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9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44" name="Google Shape;344;p36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53" name="Google Shape;353;p36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118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24" name="Google Shape;224;p27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33" name="Google Shape;233;p27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95090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400">
                <a:solidFill>
                  <a:srgbClr val="888888"/>
                </a:solidFill>
              </a:defRPr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2000">
                <a:solidFill>
                  <a:srgbClr val="888888"/>
                </a:solidFill>
              </a:defRPr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867">
                <a:solidFill>
                  <a:srgbClr val="888888"/>
                </a:solidFill>
              </a:defRPr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46" name="Google Shape;246;p28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860556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 Content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51" name="Google Shape;251;p29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60" name="Google Shape;260;p29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00636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6172201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400" b="1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2000" b="1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867" b="1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6172201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267" name="Google Shape;267;p30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6" name="Google Shape;276;p30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567200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88" name="Google Shape;288;p31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428382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99" name="Google Shape;299;p32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25837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Content with Caption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507987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200"/>
            </a:lvl1pPr>
            <a:lvl2pPr marL="1219170" lvl="1" indent="-482588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800"/>
            </a:lvl2pPr>
            <a:lvl3pPr marL="1828754" lvl="2" indent="-4571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2400"/>
            </a:lvl3pPr>
            <a:lvl4pPr marL="2438339" lvl="3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4pPr>
            <a:lvl5pPr marL="3047924" lvl="4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5pPr>
            <a:lvl6pPr marL="3657509" lvl="5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6pPr>
            <a:lvl7pPr marL="4267093" lvl="6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7pPr>
            <a:lvl8pPr marL="4876678" lvl="7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8pPr>
            <a:lvl9pPr marL="5486263" lvl="8" indent="-431789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04" name="Google Shape;304;p33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13" name="Google Shape;313;p33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7194273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 with Caption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5183188" y="987426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839788" y="2057401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609585" lvl="0" indent="-304792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600"/>
            </a:lvl1pPr>
            <a:lvl2pPr marL="1219170" lvl="1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467"/>
            </a:lvl2pPr>
            <a:lvl3pPr marL="1828754" lvl="2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1200"/>
            </a:lvl3pPr>
            <a:lvl4pPr marL="2438339" lvl="3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4pPr>
            <a:lvl5pPr marL="3047924" lvl="4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5pPr>
            <a:lvl6pPr marL="3657509" lvl="5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6pPr>
            <a:lvl7pPr marL="4267093" lvl="6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7pPr>
            <a:lvl8pPr marL="4876678" lvl="7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8pPr>
            <a:lvl9pPr marL="5486263" lvl="8" indent="-304792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318" name="Google Shape;318;p34"/>
          <p:cNvGrpSpPr/>
          <p:nvPr/>
        </p:nvGrpSpPr>
        <p:grpSpPr>
          <a:xfrm>
            <a:off x="10999564" y="5987065"/>
            <a:ext cx="1054465" cy="469689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67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27" name="Google Shape;327;p34"/>
          <p:cNvSpPr/>
          <p:nvPr/>
        </p:nvSpPr>
        <p:spPr>
          <a:xfrm>
            <a:off x="320736" y="652895"/>
            <a:ext cx="319941" cy="319941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63636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867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7997852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656624" y="901770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1" y="1"/>
            <a:ext cx="3871489" cy="4096327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80BD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396899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836633"/>
            <a:ext cx="1861853" cy="277779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defTabSz="1219170">
              <a:buClr>
                <a:srgbClr val="000000"/>
              </a:buClr>
            </a:pPr>
            <a:endParaRPr sz="1867" kern="0">
              <a:solidFill>
                <a:srgbClr val="00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549229" y="798987"/>
            <a:ext cx="4970256" cy="3855397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b" anchorCtr="0">
            <a:normAutofit/>
          </a:bodyPr>
          <a:lstStyle/>
          <a:p>
            <a:pPr>
              <a:buClr>
                <a:srgbClr val="CC4125"/>
              </a:buClr>
              <a:buSzPts val="5400"/>
            </a:pPr>
            <a:r>
              <a:rPr lang="en" sz="72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467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824219" y="2703377"/>
            <a:ext cx="4550059" cy="1641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 fontScale="70000" lnSpcReduction="20000"/>
          </a:bodyPr>
          <a:lstStyle/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6.6:</a:t>
            </a:r>
          </a:p>
          <a:p>
            <a:pPr marL="0" indent="0">
              <a:spcBef>
                <a:spcPts val="0"/>
              </a:spcBef>
              <a:buClr>
                <a:srgbClr val="134F5C"/>
              </a:buClr>
              <a:buSzPts val="3900"/>
            </a:pPr>
            <a:r>
              <a:rPr lang="en" sz="52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Gene Expression and Cell Specialization</a:t>
            </a:r>
          </a:p>
        </p:txBody>
      </p:sp>
      <p:sp>
        <p:nvSpPr>
          <p:cNvPr id="482" name="Google Shape;482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366115" y="3453762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6942470" y="1796564"/>
            <a:ext cx="4943409" cy="2170137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8068715" y="982020"/>
            <a:ext cx="622472" cy="622472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9983019" y="4738592"/>
            <a:ext cx="2208981" cy="2119409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endParaRPr sz="1867" kern="0">
              <a:solidFill>
                <a:srgbClr val="FFFFF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10343488" y="5662438"/>
            <a:ext cx="1054465" cy="469689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33" tIns="45700" rIns="91433" bIns="45700" anchor="ctr" anchorCtr="0">
              <a:noAutofit/>
            </a:bodyPr>
            <a:lstStyle/>
            <a:p>
              <a:pPr defTabSz="1219170">
                <a:buClr>
                  <a:srgbClr val="000000"/>
                </a:buClr>
              </a:pPr>
              <a:endParaRPr sz="1867" kern="0">
                <a:solidFill>
                  <a:srgbClr val="000000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3" name="Picture 2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C396EC2B-8386-B933-B878-A80FA4A2780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29"/>
    </mc:Choice>
    <mc:Fallback xmlns="">
      <p:transition spd="slow" advTm="862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sz="4400"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237061" indent="-50799">
              <a:spcBef>
                <a:spcPts val="0"/>
              </a:spcBef>
              <a:buSzPts val="2100"/>
              <a:buNone/>
            </a:pPr>
            <a:endParaRPr sz="1467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574CC7-9EA6-CDD3-3F01-04D6A66B0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4054" y="1320800"/>
            <a:ext cx="5762625" cy="51720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20BC8EA-9964-8092-9CA2-728E1DB0DF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77" y="2846440"/>
            <a:ext cx="2446732" cy="22551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721"/>
    </mc:Choice>
    <mc:Fallback xmlns="">
      <p:transition spd="slow" advTm="1872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6B792-AEE4-33B1-BE93-7771DDBA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Differential Gene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299FA-A0CE-412A-153E-8C306E19C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spcBef>
                <a:spcPts val="800"/>
              </a:spcBef>
            </a:pPr>
            <a:r>
              <a:rPr lang="en-US" sz="2600" b="1" dirty="0">
                <a:solidFill>
                  <a:schemeClr val="accent2">
                    <a:lumMod val="50000"/>
                  </a:schemeClr>
                </a:solidFill>
              </a:rPr>
              <a:t>Differential gene expression </a:t>
            </a:r>
            <a:r>
              <a:rPr lang="en-US" sz="2600" dirty="0"/>
              <a:t>– the expression of different genes by cells with the same genome</a:t>
            </a:r>
            <a:r>
              <a:rPr lang="en-US" sz="2300" dirty="0"/>
              <a:t>, influencing cell products and function</a:t>
            </a:r>
            <a:br>
              <a:rPr lang="en-US" sz="2300" dirty="0"/>
            </a:br>
            <a:endParaRPr lang="en-US" sz="2300" dirty="0"/>
          </a:p>
        </p:txBody>
      </p:sp>
      <p:pic>
        <p:nvPicPr>
          <p:cNvPr id="1026" name="Picture 2" descr="Get an Overview of Cell Differentiation- CUSABIO">
            <a:extLst>
              <a:ext uri="{FF2B5EF4-FFF2-40B4-BE49-F238E27FC236}">
                <a16:creationId xmlns:a16="http://schemas.microsoft.com/office/drawing/2014/main" id="{64A16066-6278-44A1-EA02-72B08CE99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9916" y="3181642"/>
            <a:ext cx="525780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0795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6591"/>
    </mc:Choice>
    <mc:Fallback xmlns="">
      <p:transition spd="slow" advTm="5659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41C70-ABB0-DF4A-FA5B-1792B2919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Transcription Factors and Gene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4C19D4-1208-528D-C9B4-A865BA77E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Transcription binding to enhancer sequences can initiate transcription, while negative regulatory molecules inhibit transcription</a:t>
            </a:r>
          </a:p>
          <a:p>
            <a:pPr lvl="1"/>
            <a:r>
              <a:rPr lang="en-US" sz="2300" dirty="0"/>
              <a:t>Different genes expressed -&gt; different proteins produced -&gt; different structure and function of the cell</a:t>
            </a:r>
          </a:p>
          <a:p>
            <a:pPr lvl="1"/>
            <a:r>
              <a:rPr lang="en-US" sz="2300" dirty="0"/>
              <a:t>Regulatory molecules also exist in prokaryotes, not transcription factors</a:t>
            </a:r>
          </a:p>
          <a:p>
            <a:pPr lvl="1"/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2321963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6193"/>
    </mc:Choice>
    <mc:Fallback xmlns="">
      <p:transition spd="slow" advTm="4619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17B0-E45B-967C-F5B8-139333B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Small RNAs and Gene Expression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405CEE-FB3F-ED5B-D42F-45F1603E22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Small RNAs can also regulate gene expression </a:t>
            </a:r>
          </a:p>
          <a:p>
            <a:pPr lvl="1"/>
            <a:r>
              <a:rPr lang="en-US" sz="2100" dirty="0"/>
              <a:t>microRNA -&gt;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miRNA</a:t>
            </a:r>
            <a:r>
              <a:rPr lang="en-US" sz="2100" dirty="0"/>
              <a:t> and small interfering -&gt; </a:t>
            </a:r>
            <a:r>
              <a:rPr lang="en-US" sz="2100" b="1" dirty="0">
                <a:solidFill>
                  <a:schemeClr val="accent2">
                    <a:lumMod val="50000"/>
                  </a:schemeClr>
                </a:solidFill>
              </a:rPr>
              <a:t>siRNA</a:t>
            </a:r>
            <a:r>
              <a:rPr lang="en-US" sz="2100" dirty="0"/>
              <a:t> can bind to mRNA and degrade the mRNA or block its translation</a:t>
            </a:r>
          </a:p>
          <a:p>
            <a:pPr lvl="1"/>
            <a:r>
              <a:rPr lang="en-US" sz="2100" dirty="0"/>
              <a:t>RNA interference – impacts post transcription</a:t>
            </a:r>
          </a:p>
        </p:txBody>
      </p:sp>
    </p:spTree>
    <p:extLst>
      <p:ext uri="{BB962C8B-B14F-4D97-AF65-F5344CB8AC3E}">
        <p14:creationId xmlns:p14="http://schemas.microsoft.com/office/powerpoint/2010/main" val="1627591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97"/>
    </mc:Choice>
    <mc:Fallback xmlns="">
      <p:transition spd="slow" advTm="436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ctr" anchorCtr="0">
            <a:normAutofit/>
          </a:bodyPr>
          <a:lstStyle/>
          <a:p>
            <a:pPr>
              <a:buSzPts val="3300"/>
            </a:pPr>
            <a:r>
              <a:rPr lang="en" sz="4400" b="1" dirty="0">
                <a:latin typeface="Kalam"/>
                <a:ea typeface="Kalam"/>
                <a:cs typeface="Kalam"/>
                <a:sym typeface="Kalam"/>
              </a:rPr>
              <a:t>Gene Expression and Cell Specialization Review</a:t>
            </a:r>
            <a:endParaRPr sz="4400"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33" tIns="45700" rIns="91433" bIns="45700" anchor="t" anchorCtr="0">
            <a:normAutofit/>
          </a:bodyPr>
          <a:lstStyle/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How gene expression results in cell specialization</a:t>
            </a:r>
          </a:p>
          <a:p>
            <a:pPr marL="507987" indent="-507987">
              <a:spcBef>
                <a:spcPts val="0"/>
              </a:spcBef>
              <a:buSzPts val="2000"/>
              <a:buFont typeface="Kalam"/>
              <a:buAutoNum type="arabicPeriod"/>
            </a:pPr>
            <a:r>
              <a:rPr lang="en-US" sz="2600" dirty="0"/>
              <a:t>Transcription factors, regulatory molecules, and small RNAs all influence gene expression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10"/>
    </mc:Choice>
    <mc:Fallback xmlns="">
      <p:transition spd="slow" advTm="17310"/>
    </mc:Fallback>
  </mc:AlternateContent>
</p:sld>
</file>

<file path=ppt/theme/theme1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6.5</Template>
  <TotalTime>515</TotalTime>
  <Words>150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Cambria</vt:lpstr>
      <vt:lpstr>Fredericka the Great</vt:lpstr>
      <vt:lpstr>Kalam</vt:lpstr>
      <vt:lpstr>FunkyShapesVTI</vt:lpstr>
      <vt:lpstr>AP BIO</vt:lpstr>
      <vt:lpstr>Objectives</vt:lpstr>
      <vt:lpstr>Differential Gene Expression</vt:lpstr>
      <vt:lpstr>Transcription Factors and Gene Expression</vt:lpstr>
      <vt:lpstr>Small RNAs and Gene Expression</vt:lpstr>
      <vt:lpstr>Gene Expression and Cell Specialization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Daniel Karpoukhin</cp:lastModifiedBy>
  <cp:revision>7</cp:revision>
  <dcterms:created xsi:type="dcterms:W3CDTF">2025-07-23T17:03:04Z</dcterms:created>
  <dcterms:modified xsi:type="dcterms:W3CDTF">2025-08-15T05:12:15Z</dcterms:modified>
</cp:coreProperties>
</file>